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CF4968CE-93AB-4B9F-AEEC-3F27F18689F6}" type="datetimeFigureOut">
              <a:rPr lang="en-US" smtClean="0"/>
              <a:pPr/>
              <a:t>5/14/2020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6E1BD9AB-F579-483F-AE68-21349DDB8F7C}"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F4968CE-93AB-4B9F-AEEC-3F27F18689F6}"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1BD9AB-F579-483F-AE68-21349DDB8F7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F4968CE-93AB-4B9F-AEEC-3F27F18689F6}"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1BD9AB-F579-483F-AE68-21349DDB8F7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CF4968CE-93AB-4B9F-AEEC-3F27F18689F6}"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1BD9AB-F579-483F-AE68-21349DDB8F7C}"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F4968CE-93AB-4B9F-AEEC-3F27F18689F6}" type="datetimeFigureOut">
              <a:rPr lang="en-US" smtClean="0"/>
              <a:pPr/>
              <a:t>5/14/2020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6E1BD9AB-F579-483F-AE68-21349DDB8F7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CF4968CE-93AB-4B9F-AEEC-3F27F18689F6}"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1BD9AB-F579-483F-AE68-21349DDB8F7C}"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CF4968CE-93AB-4B9F-AEEC-3F27F18689F6}" type="datetimeFigureOut">
              <a:rPr lang="en-US" smtClean="0"/>
              <a:pPr/>
              <a:t>5/14/2020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E1BD9AB-F579-483F-AE68-21349DDB8F7C}"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F4968CE-93AB-4B9F-AEEC-3F27F18689F6}" type="datetimeFigureOut">
              <a:rPr lang="en-US" smtClean="0"/>
              <a:pPr/>
              <a:t>5/14/2020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E1BD9AB-F579-483F-AE68-21349DDB8F7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4968CE-93AB-4B9F-AEEC-3F27F18689F6}" type="datetimeFigureOut">
              <a:rPr lang="en-US" smtClean="0"/>
              <a:pPr/>
              <a:t>5/14/2020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E1BD9AB-F579-483F-AE68-21349DDB8F7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F4968CE-93AB-4B9F-AEEC-3F27F18689F6}"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1BD9AB-F579-483F-AE68-21349DDB8F7C}"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F4968CE-93AB-4B9F-AEEC-3F27F18689F6}" type="datetimeFigureOut">
              <a:rPr lang="en-US" smtClean="0"/>
              <a:pPr/>
              <a:t>5/14/2020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6E1BD9AB-F579-483F-AE68-21349DDB8F7C}"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CF4968CE-93AB-4B9F-AEEC-3F27F18689F6}" type="datetimeFigureOut">
              <a:rPr lang="en-US" smtClean="0"/>
              <a:pPr/>
              <a:t>5/14/2020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6E1BD9AB-F579-483F-AE68-21349DDB8F7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971800"/>
          </a:xfrm>
        </p:spPr>
        <p:txBody>
          <a:bodyPr>
            <a:normAutofit fontScale="850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457200" y="1505930"/>
            <a:ext cx="8229600" cy="1923070"/>
          </a:xfrm>
        </p:spPr>
        <p:txBody>
          <a:bodyPr/>
          <a:lstStyle/>
          <a:p>
            <a:r>
              <a:rPr lang="en-US" b="1" dirty="0"/>
              <a:t>Air </a:t>
            </a:r>
            <a:r>
              <a:rPr lang="en-US" b="1" dirty="0" smtClean="0"/>
              <a:t>Transport and its advantages</a:t>
            </a:r>
            <a:r>
              <a:rPr lang="en-US" b="1" dirty="0"/>
              <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86800" cy="6001643"/>
          </a:xfrm>
          <a:prstGeom prst="rect">
            <a:avLst/>
          </a:prstGeom>
        </p:spPr>
        <p:txBody>
          <a:bodyPr wrap="square">
            <a:spAutoFit/>
          </a:bodyPr>
          <a:lstStyle/>
          <a:p>
            <a:pPr algn="just" fontAlgn="base"/>
            <a:r>
              <a:rPr lang="en-US" sz="4800" b="1" dirty="0" smtClean="0"/>
              <a:t>10</a:t>
            </a:r>
            <a:r>
              <a:rPr lang="en-US" sz="4800" b="1" dirty="0"/>
              <a:t>. Space Exploration:</a:t>
            </a:r>
            <a:endParaRPr lang="en-US" sz="4800" dirty="0"/>
          </a:p>
          <a:p>
            <a:pPr algn="just" fontAlgn="base"/>
            <a:r>
              <a:rPr lang="en-US" sz="4800" dirty="0"/>
              <a:t>Air transport has helped the world in the exploration of space</a:t>
            </a:r>
            <a:r>
              <a:rPr lang="en-US" sz="4800" dirty="0" smtClean="0"/>
              <a:t>.</a:t>
            </a:r>
          </a:p>
          <a:p>
            <a:pPr algn="just" fontAlgn="base"/>
            <a:endParaRPr lang="en-US" sz="4800" dirty="0"/>
          </a:p>
          <a:p>
            <a:pPr algn="just" fontAlgn="base"/>
            <a:r>
              <a:rPr lang="en-US" sz="4800" b="1" dirty="0"/>
              <a:t>Disadvantages:</a:t>
            </a:r>
            <a:endParaRPr lang="en-US" sz="4800" dirty="0"/>
          </a:p>
          <a:p>
            <a:pPr algn="just" fontAlgn="base"/>
            <a:r>
              <a:rPr lang="en-US" sz="4800" b="1" dirty="0"/>
              <a:t>In spite of many advantages, air transport has the following limitations:</a:t>
            </a:r>
            <a:endParaRPr lang="en-US" sz="4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693866"/>
          </a:xfrm>
          <a:prstGeom prst="rect">
            <a:avLst/>
          </a:prstGeom>
        </p:spPr>
        <p:txBody>
          <a:bodyPr wrap="square">
            <a:spAutoFit/>
          </a:bodyPr>
          <a:lstStyle/>
          <a:p>
            <a:pPr fontAlgn="base"/>
            <a:r>
              <a:rPr lang="en-US" sz="2800" b="1" dirty="0"/>
              <a:t>1. Very Costly:</a:t>
            </a:r>
            <a:endParaRPr lang="en-US" sz="2800" dirty="0"/>
          </a:p>
          <a:p>
            <a:pPr fontAlgn="base"/>
            <a:r>
              <a:rPr lang="en-US" sz="2800" dirty="0"/>
              <a:t>It is the costliest means of transport. The fares of air transport are so high that it is beyond the reach of the common man</a:t>
            </a:r>
            <a:r>
              <a:rPr lang="en-US" sz="2800" dirty="0" smtClean="0"/>
              <a:t>.</a:t>
            </a:r>
          </a:p>
          <a:p>
            <a:pPr fontAlgn="base"/>
            <a:endParaRPr lang="en-US" sz="2800" dirty="0"/>
          </a:p>
          <a:p>
            <a:pPr fontAlgn="base"/>
            <a:r>
              <a:rPr lang="en-US" sz="2800" b="1" dirty="0"/>
              <a:t>2. Small Carrying Capacity:</a:t>
            </a:r>
            <a:endParaRPr lang="en-US" sz="2800" dirty="0"/>
          </a:p>
          <a:p>
            <a:pPr fontAlgn="base"/>
            <a:r>
              <a:rPr lang="en-US" sz="2800" dirty="0"/>
              <a:t>Its carrying capacity is very small and hence it is not suitable to carry cheap and bulky goods</a:t>
            </a:r>
            <a:r>
              <a:rPr lang="en-US" sz="2800" dirty="0" smtClean="0"/>
              <a:t>.</a:t>
            </a:r>
          </a:p>
          <a:p>
            <a:pPr fontAlgn="base"/>
            <a:endParaRPr lang="en-US" sz="2800" dirty="0"/>
          </a:p>
          <a:p>
            <a:pPr fontAlgn="base"/>
            <a:r>
              <a:rPr lang="en-US" sz="2800" b="1" dirty="0"/>
              <a:t>3. Uncertain and Unreliable:</a:t>
            </a:r>
            <a:endParaRPr lang="en-US" sz="2800" dirty="0"/>
          </a:p>
          <a:p>
            <a:pPr fontAlgn="base"/>
            <a:r>
              <a:rPr lang="en-US" sz="2800" dirty="0"/>
              <a:t>Air transport is uncertain and unreliable as it is controlled to a great extent by weather conditions. </a:t>
            </a:r>
            <a:r>
              <a:rPr lang="en-US" sz="2800" dirty="0" err="1"/>
              <a:t>Unfavourable</a:t>
            </a:r>
            <a:r>
              <a:rPr lang="en-US" sz="2800" dirty="0"/>
              <a:t> weather such as fog, snow or heavy rain etc. may cause cancellation of scheduled flights and suspension of air service.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0"/>
            <a:ext cx="8458200" cy="5632311"/>
          </a:xfrm>
          <a:prstGeom prst="rect">
            <a:avLst/>
          </a:prstGeom>
        </p:spPr>
        <p:txBody>
          <a:bodyPr wrap="square">
            <a:spAutoFit/>
          </a:bodyPr>
          <a:lstStyle/>
          <a:p>
            <a:pPr algn="just" fontAlgn="base"/>
            <a:r>
              <a:rPr lang="en-US" sz="3600" b="1" dirty="0"/>
              <a:t>4. Breakdowns and Accidents:</a:t>
            </a:r>
            <a:endParaRPr lang="en-US" sz="3600" dirty="0"/>
          </a:p>
          <a:p>
            <a:pPr algn="just" fontAlgn="base"/>
            <a:r>
              <a:rPr lang="en-US" sz="3600" dirty="0"/>
              <a:t>The chances of breakdowns and accidents are high as compared to other modes of transport. Hence, it involves comparatively greater risk</a:t>
            </a:r>
            <a:r>
              <a:rPr lang="en-US" sz="3600" dirty="0" smtClean="0"/>
              <a:t>.</a:t>
            </a:r>
          </a:p>
          <a:p>
            <a:pPr algn="just" fontAlgn="base"/>
            <a:endParaRPr lang="en-US" sz="3600" dirty="0"/>
          </a:p>
          <a:p>
            <a:pPr algn="just" fontAlgn="base"/>
            <a:r>
              <a:rPr lang="en-US" sz="3600" b="1" dirty="0"/>
              <a:t>5. Large Investment</a:t>
            </a:r>
            <a:r>
              <a:rPr lang="en-US" sz="3600" b="1" dirty="0" smtClean="0"/>
              <a:t>:</a:t>
            </a:r>
            <a:endParaRPr lang="en-US" sz="3600" dirty="0"/>
          </a:p>
          <a:p>
            <a:pPr algn="just" fontAlgn="base"/>
            <a:r>
              <a:rPr lang="en-US" sz="3600" dirty="0"/>
              <a:t>It requires a large amount of capital investment in the construction and maintenance of </a:t>
            </a:r>
            <a:r>
              <a:rPr lang="en-US" sz="3600" dirty="0" err="1"/>
              <a:t>aeroplanes</a:t>
            </a:r>
            <a:r>
              <a:rPr lang="en-US" sz="3600" dirty="0"/>
              <a:t>. Further, very trained and skilled persons are required for operating air service</a:t>
            </a:r>
            <a:r>
              <a:rPr lang="en-US" sz="3600" dirty="0" smtClean="0"/>
              <a:t>.</a:t>
            </a:r>
            <a:endParaRPr lang="en-US" sz="36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001643"/>
          </a:xfrm>
          <a:prstGeom prst="rect">
            <a:avLst/>
          </a:prstGeom>
        </p:spPr>
        <p:txBody>
          <a:bodyPr wrap="square">
            <a:spAutoFit/>
          </a:bodyPr>
          <a:lstStyle/>
          <a:p>
            <a:pPr algn="just" fontAlgn="base"/>
            <a:r>
              <a:rPr lang="en-US" sz="3200" b="1" dirty="0" smtClean="0"/>
              <a:t>6. </a:t>
            </a:r>
            <a:r>
              <a:rPr lang="en-US" sz="3200" b="1" dirty="0" err="1" smtClean="0"/>
              <a:t>Specialised</a:t>
            </a:r>
            <a:r>
              <a:rPr lang="en-US" sz="3200" b="1" dirty="0" smtClean="0"/>
              <a:t> Skill:</a:t>
            </a:r>
            <a:endParaRPr lang="en-US" sz="3200" dirty="0" smtClean="0"/>
          </a:p>
          <a:p>
            <a:pPr algn="just" fontAlgn="base"/>
            <a:r>
              <a:rPr lang="en-US" sz="3200" dirty="0" smtClean="0"/>
              <a:t>Air transport requires a </a:t>
            </a:r>
            <a:r>
              <a:rPr lang="en-US" sz="3200" dirty="0" err="1" smtClean="0"/>
              <a:t>specialised</a:t>
            </a:r>
            <a:r>
              <a:rPr lang="en-US" sz="3200" dirty="0" smtClean="0"/>
              <a:t> skill and high degree of training for its operation</a:t>
            </a:r>
            <a:r>
              <a:rPr lang="en-US" sz="3200" dirty="0" smtClean="0"/>
              <a:t>.</a:t>
            </a:r>
          </a:p>
          <a:p>
            <a:pPr algn="just" fontAlgn="base"/>
            <a:endParaRPr lang="en-US" sz="3200" dirty="0" smtClean="0"/>
          </a:p>
          <a:p>
            <a:pPr algn="just" fontAlgn="base"/>
            <a:r>
              <a:rPr lang="en-US" sz="3200" b="1" dirty="0" smtClean="0"/>
              <a:t>7. Unsuitable for Cheap and Bulky Goods:</a:t>
            </a:r>
            <a:endParaRPr lang="en-US" sz="3200" dirty="0" smtClean="0"/>
          </a:p>
          <a:p>
            <a:pPr algn="just" fontAlgn="base"/>
            <a:r>
              <a:rPr lang="en-US" sz="3200" dirty="0" smtClean="0"/>
              <a:t>Air transport is unsuitable for carrying cheap, bulky and heavy goods because of its limited capacity and high cost</a:t>
            </a:r>
            <a:r>
              <a:rPr lang="en-US" sz="3200" dirty="0" smtClean="0"/>
              <a:t>.</a:t>
            </a:r>
          </a:p>
          <a:p>
            <a:pPr algn="just" fontAlgn="base"/>
            <a:endParaRPr lang="en-US" sz="3200" dirty="0" smtClean="0"/>
          </a:p>
          <a:p>
            <a:pPr algn="just" fontAlgn="base"/>
            <a:r>
              <a:rPr lang="en-US" sz="3200" b="1" dirty="0" smtClean="0"/>
              <a:t>8. Legal Restrictions:</a:t>
            </a:r>
            <a:endParaRPr lang="en-US" sz="3200" dirty="0" smtClean="0"/>
          </a:p>
          <a:p>
            <a:pPr algn="just" fontAlgn="base"/>
            <a:r>
              <a:rPr lang="en-US" sz="3200" dirty="0" smtClean="0"/>
              <a:t>There are many legal restrictions imposed by various countries in the interest of their own national unity and peace.</a:t>
            </a:r>
            <a:endParaRPr lang="en-US" sz="3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610600" cy="5509200"/>
          </a:xfrm>
          <a:prstGeom prst="rect">
            <a:avLst/>
          </a:prstGeom>
        </p:spPr>
        <p:txBody>
          <a:bodyPr wrap="square">
            <a:spAutoFit/>
          </a:bodyPr>
          <a:lstStyle/>
          <a:p>
            <a:pPr algn="just" fontAlgn="base"/>
            <a:r>
              <a:rPr lang="en-US" sz="3200" dirty="0"/>
              <a:t>Air transport is the most recent mode of transport. It is the gift of the 20th century to the world. The two world wars gave a great impetus to the development of air transport in almost all the countries of the world. The peculiar characteristic of air transport is that is does not need a specific surface track for its operations.</a:t>
            </a:r>
          </a:p>
          <a:p>
            <a:pPr algn="just" fontAlgn="base"/>
            <a:r>
              <a:rPr lang="en-US" sz="3200" dirty="0"/>
              <a:t>It has no physical barriers as in the case of other mode of transport. Political boundaries are also immaterial although it has to observe the requirements of the International Law. The supreme advantage of air transport lies in its quickness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 y="304800"/>
            <a:ext cx="8534400" cy="5632311"/>
          </a:xfrm>
          <a:prstGeom prst="rect">
            <a:avLst/>
          </a:prstGeom>
        </p:spPr>
        <p:txBody>
          <a:bodyPr wrap="square">
            <a:spAutoFit/>
          </a:bodyPr>
          <a:lstStyle/>
          <a:p>
            <a:pPr algn="just" fontAlgn="base"/>
            <a:r>
              <a:rPr lang="en-US" sz="4000" b="1" dirty="0"/>
              <a:t>2. Rapidity:</a:t>
            </a:r>
            <a:endParaRPr lang="en-US" sz="4000" dirty="0"/>
          </a:p>
          <a:p>
            <a:pPr algn="just" fontAlgn="base"/>
            <a:r>
              <a:rPr lang="en-US" sz="4000" dirty="0"/>
              <a:t>Air transport had the highest speed among all the modes of transport</a:t>
            </a:r>
            <a:r>
              <a:rPr lang="en-US" sz="4000" dirty="0" smtClean="0"/>
              <a:t>.</a:t>
            </a:r>
          </a:p>
          <a:p>
            <a:pPr algn="just" fontAlgn="base"/>
            <a:endParaRPr lang="en-US" sz="4000" dirty="0"/>
          </a:p>
          <a:p>
            <a:pPr algn="just" fontAlgn="base"/>
            <a:r>
              <a:rPr lang="en-US" sz="4000" b="1" dirty="0"/>
              <a:t>3. Expensive:</a:t>
            </a:r>
            <a:endParaRPr lang="en-US" sz="4000" dirty="0"/>
          </a:p>
          <a:p>
            <a:pPr algn="just" fontAlgn="base"/>
            <a:r>
              <a:rPr lang="en-US" sz="4000" dirty="0"/>
              <a:t>Air transport is the most expensive means of transport. There is huge investment in purchasing aero planes and constructing of aerodromes.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5262979"/>
          </a:xfrm>
          <a:prstGeom prst="rect">
            <a:avLst/>
          </a:prstGeom>
        </p:spPr>
        <p:txBody>
          <a:bodyPr wrap="square">
            <a:spAutoFit/>
          </a:bodyPr>
          <a:lstStyle/>
          <a:p>
            <a:pPr algn="just" fontAlgn="base"/>
            <a:r>
              <a:rPr lang="en-US" sz="4800" b="1" dirty="0"/>
              <a:t>4. Special Preparations:</a:t>
            </a:r>
            <a:endParaRPr lang="en-US" sz="4800" dirty="0"/>
          </a:p>
          <a:p>
            <a:pPr algn="just" fontAlgn="base"/>
            <a:r>
              <a:rPr lang="en-US" sz="4800" dirty="0"/>
              <a:t>Air transport requires special preparations like wheelers links, meteorological stations, flood lights, searchlights etc</a:t>
            </a:r>
            <a:r>
              <a:rPr lang="en-US" sz="4800" dirty="0" smtClean="0"/>
              <a:t>.</a:t>
            </a:r>
          </a:p>
          <a:p>
            <a:pPr algn="just" fontAlgn="base"/>
            <a:endParaRPr lang="en-US" sz="4800" dirty="0"/>
          </a:p>
          <a:p>
            <a:pPr algn="just" fontAlgn="base"/>
            <a:r>
              <a:rPr lang="en-US" sz="4800" b="1" dirty="0"/>
              <a:t>Fastest Mode of Transport:</a:t>
            </a:r>
            <a:endParaRPr lang="en-US" sz="4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3631763"/>
          </a:xfrm>
          <a:prstGeom prst="rect">
            <a:avLst/>
          </a:prstGeom>
        </p:spPr>
        <p:txBody>
          <a:bodyPr wrap="square">
            <a:spAutoFit/>
          </a:bodyPr>
          <a:lstStyle/>
          <a:p>
            <a:endParaRPr lang="en-US" sz="11500" b="1" dirty="0" smtClean="0"/>
          </a:p>
          <a:p>
            <a:r>
              <a:rPr lang="en-US" sz="11500" b="1" dirty="0" smtClean="0"/>
              <a:t>Advantages</a:t>
            </a:r>
            <a:r>
              <a:rPr lang="en-US" sz="11500" b="1" dirty="0"/>
              <a:t>:</a:t>
            </a:r>
            <a:endParaRPr lang="en-US" sz="115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632311"/>
          </a:xfrm>
          <a:prstGeom prst="rect">
            <a:avLst/>
          </a:prstGeom>
        </p:spPr>
        <p:txBody>
          <a:bodyPr wrap="square">
            <a:spAutoFit/>
          </a:bodyPr>
          <a:lstStyle/>
          <a:p>
            <a:pPr algn="just" fontAlgn="base"/>
            <a:r>
              <a:rPr lang="en-US" sz="4000" b="1" dirty="0"/>
              <a:t>1. High Speed:</a:t>
            </a:r>
            <a:endParaRPr lang="en-US" sz="4000" dirty="0"/>
          </a:p>
          <a:p>
            <a:pPr algn="just" fontAlgn="base"/>
            <a:r>
              <a:rPr lang="en-US" sz="4000" dirty="0"/>
              <a:t>The supreme advantage of air transport is its high speed. It is the fastest mode of transport and thus it is the most suitable mean where time is an important factor</a:t>
            </a:r>
            <a:r>
              <a:rPr lang="en-US" sz="4000" dirty="0" smtClean="0"/>
              <a:t>.</a:t>
            </a:r>
          </a:p>
          <a:p>
            <a:pPr algn="just" fontAlgn="base"/>
            <a:endParaRPr lang="en-US" sz="4000" dirty="0"/>
          </a:p>
          <a:p>
            <a:pPr algn="just" fontAlgn="base"/>
            <a:r>
              <a:rPr lang="en-US" sz="4000" b="1" dirty="0"/>
              <a:t>2. Comfortable and Quick Services:</a:t>
            </a:r>
            <a:endParaRPr lang="en-US" sz="4000" dirty="0"/>
          </a:p>
          <a:p>
            <a:pPr algn="just" fontAlgn="base"/>
            <a:r>
              <a:rPr lang="en-US" sz="4000" dirty="0"/>
              <a:t>It provides a regular, comfortable, efficient and quick service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6494085"/>
          </a:xfrm>
          <a:prstGeom prst="rect">
            <a:avLst/>
          </a:prstGeom>
        </p:spPr>
        <p:txBody>
          <a:bodyPr wrap="square">
            <a:spAutoFit/>
          </a:bodyPr>
          <a:lstStyle/>
          <a:p>
            <a:pPr algn="just" fontAlgn="base"/>
            <a:r>
              <a:rPr lang="en-US" sz="3200" b="1" dirty="0"/>
              <a:t>3. No Investment in Construction of Track:</a:t>
            </a:r>
            <a:endParaRPr lang="en-US" sz="3200" dirty="0"/>
          </a:p>
          <a:p>
            <a:pPr algn="just" fontAlgn="base"/>
            <a:r>
              <a:rPr lang="en-US" sz="3200" dirty="0"/>
              <a:t>It does not require huge capital investment in the construction and maintenance of surface track</a:t>
            </a:r>
            <a:r>
              <a:rPr lang="en-US" sz="3200" dirty="0" smtClean="0"/>
              <a:t>.</a:t>
            </a:r>
          </a:p>
          <a:p>
            <a:pPr algn="just" fontAlgn="base"/>
            <a:endParaRPr lang="en-US" sz="3200" dirty="0"/>
          </a:p>
          <a:p>
            <a:pPr algn="just" fontAlgn="base"/>
            <a:r>
              <a:rPr lang="en-US" sz="3200" b="1" dirty="0"/>
              <a:t>4. No Physical Barriers:</a:t>
            </a:r>
            <a:endParaRPr lang="en-US" sz="3200" dirty="0"/>
          </a:p>
          <a:p>
            <a:pPr algn="just" fontAlgn="base"/>
            <a:r>
              <a:rPr lang="en-US" sz="3200" dirty="0"/>
              <a:t>It follows the shortest and direct route as seas, mountains or forests do not come in the way of air transport</a:t>
            </a:r>
            <a:r>
              <a:rPr lang="en-US" sz="3200" dirty="0" smtClean="0"/>
              <a:t>.</a:t>
            </a:r>
          </a:p>
          <a:p>
            <a:pPr algn="just" fontAlgn="base"/>
            <a:endParaRPr lang="en-US" sz="3200" dirty="0"/>
          </a:p>
          <a:p>
            <a:pPr algn="just" fontAlgn="base"/>
            <a:r>
              <a:rPr lang="en-US" sz="3200" b="1" dirty="0"/>
              <a:t>5. Easy Access:</a:t>
            </a:r>
            <a:endParaRPr lang="en-US" sz="3200" dirty="0"/>
          </a:p>
          <a:p>
            <a:pPr algn="just" fontAlgn="base"/>
            <a:r>
              <a:rPr lang="en-US" sz="3200" dirty="0"/>
              <a:t>Air transport can be used to carry goods and people to the areas which are not accessible by other means of transport.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262979"/>
          </a:xfrm>
          <a:prstGeom prst="rect">
            <a:avLst/>
          </a:prstGeom>
        </p:spPr>
        <p:txBody>
          <a:bodyPr wrap="square">
            <a:spAutoFit/>
          </a:bodyPr>
          <a:lstStyle/>
          <a:p>
            <a:pPr algn="just" fontAlgn="base"/>
            <a:r>
              <a:rPr lang="en-US" sz="2400" b="1" dirty="0"/>
              <a:t>6. Emergency Services:</a:t>
            </a:r>
            <a:endParaRPr lang="en-US" sz="2400" dirty="0"/>
          </a:p>
          <a:p>
            <a:pPr algn="just" fontAlgn="base"/>
            <a:r>
              <a:rPr lang="en-US" sz="2400" dirty="0"/>
              <a:t>It can operate even when all other means of transport cannot be operated due to the floods or other natural calamities. Thus, at that time, it is the only mode of transport which can be employed to do the relief work and provide the essential commodities of life</a:t>
            </a:r>
            <a:r>
              <a:rPr lang="en-US" sz="2400" dirty="0" smtClean="0"/>
              <a:t>.</a:t>
            </a:r>
          </a:p>
          <a:p>
            <a:pPr algn="just" fontAlgn="base"/>
            <a:endParaRPr lang="en-US" sz="2400" dirty="0"/>
          </a:p>
          <a:p>
            <a:pPr algn="just" fontAlgn="base"/>
            <a:r>
              <a:rPr lang="en-US" sz="2400" b="1" dirty="0"/>
              <a:t>7. Quick Clearance:</a:t>
            </a:r>
            <a:endParaRPr lang="en-US" sz="2400" dirty="0"/>
          </a:p>
          <a:p>
            <a:pPr algn="just" fontAlgn="base"/>
            <a:r>
              <a:rPr lang="en-US" sz="2400" dirty="0"/>
              <a:t>In air transport, custom formalities can be very quickly complied with and thus it avoids delay in obtaining clearance</a:t>
            </a:r>
            <a:r>
              <a:rPr lang="en-US" sz="2400" dirty="0" smtClean="0"/>
              <a:t>.</a:t>
            </a:r>
          </a:p>
          <a:p>
            <a:pPr algn="just" fontAlgn="base"/>
            <a:endParaRPr lang="en-US" sz="2400" dirty="0"/>
          </a:p>
          <a:p>
            <a:pPr algn="just" fontAlgn="base"/>
            <a:r>
              <a:rPr lang="en-US" sz="2400" b="1" dirty="0"/>
              <a:t>8. Most Suitable for Carrying Light Goods of High Value:</a:t>
            </a:r>
            <a:endParaRPr lang="en-US" sz="2400" dirty="0"/>
          </a:p>
          <a:p>
            <a:pPr algn="just" fontAlgn="base"/>
            <a:r>
              <a:rPr lang="en-US" sz="2400" dirty="0"/>
              <a:t>It is most suitable for carrying goods of perishable nature which require quick delivery and light goods of high value such as diamonds, bullion etc. over long distances.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509200"/>
          </a:xfrm>
          <a:prstGeom prst="rect">
            <a:avLst/>
          </a:prstGeom>
        </p:spPr>
        <p:txBody>
          <a:bodyPr wrap="square">
            <a:spAutoFit/>
          </a:bodyPr>
          <a:lstStyle/>
          <a:p>
            <a:pPr algn="just" fontAlgn="base"/>
            <a:r>
              <a:rPr lang="en-US" sz="4400" b="1" dirty="0"/>
              <a:t>9. National </a:t>
            </a:r>
            <a:r>
              <a:rPr lang="en-US" sz="4400" b="1" dirty="0" err="1"/>
              <a:t>Defence</a:t>
            </a:r>
            <a:r>
              <a:rPr lang="en-US" sz="4400" b="1" dirty="0"/>
              <a:t>:</a:t>
            </a:r>
            <a:endParaRPr lang="en-US" sz="4400" dirty="0"/>
          </a:p>
          <a:p>
            <a:pPr algn="just" fontAlgn="base"/>
            <a:r>
              <a:rPr lang="en-US" sz="4400" dirty="0"/>
              <a:t>Air transport plays a very important role in the </a:t>
            </a:r>
            <a:r>
              <a:rPr lang="en-US" sz="4400" dirty="0" err="1"/>
              <a:t>defence</a:t>
            </a:r>
            <a:r>
              <a:rPr lang="en-US" sz="4400" dirty="0"/>
              <a:t> of a country. Modern wars have been fought mainly by </a:t>
            </a:r>
            <a:r>
              <a:rPr lang="en-US" sz="4400" dirty="0" err="1"/>
              <a:t>aeroplanes</a:t>
            </a:r>
            <a:r>
              <a:rPr lang="en-US" sz="4400" dirty="0"/>
              <a:t>. It has upper hand in destroying the enemy in a very short period of time. It also supports over wings of </a:t>
            </a:r>
            <a:r>
              <a:rPr lang="en-US" sz="4400" dirty="0" err="1"/>
              <a:t>defence</a:t>
            </a:r>
            <a:r>
              <a:rPr lang="en-US" sz="4400" dirty="0"/>
              <a:t> of a country.</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11</TotalTime>
  <Words>793</Words>
  <Application>Microsoft Office PowerPoint</Application>
  <PresentationFormat>On-screen Show (4:3)</PresentationFormat>
  <Paragraphs>150</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Equity</vt:lpstr>
      <vt:lpstr>Air Transport and its advantages </vt:lpstr>
      <vt:lpstr>Slide 2</vt:lpstr>
      <vt:lpstr>Slide 3</vt:lpstr>
      <vt:lpstr>Slide 4</vt:lpstr>
      <vt:lpstr>Slide 5</vt:lpstr>
      <vt:lpstr>Slide 6</vt:lpstr>
      <vt:lpstr>Slide 7</vt:lpstr>
      <vt:lpstr>Slide 8</vt:lpstr>
      <vt:lpstr>Slide 9</vt:lpstr>
      <vt:lpstr>Slide 10</vt:lpstr>
      <vt:lpstr>Slide 11</vt:lpstr>
      <vt:lpstr>Slide 12</vt:lpstr>
      <vt:lpstr>Slide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Air Transport </dc:title>
  <dc:creator>Ashutosh</dc:creator>
  <cp:lastModifiedBy>Ashutosh</cp:lastModifiedBy>
  <cp:revision>6</cp:revision>
  <dcterms:created xsi:type="dcterms:W3CDTF">2020-05-13T12:03:02Z</dcterms:created>
  <dcterms:modified xsi:type="dcterms:W3CDTF">2020-05-14T14:49:33Z</dcterms:modified>
</cp:coreProperties>
</file>