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0BE79BB-DA83-4DB6-9A6E-02D85E73BD6A}"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AAF1514-4018-45FA-A80D-F00A0CF1019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0BE79BB-DA83-4DB6-9A6E-02D85E73BD6A}"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AF1514-4018-45FA-A80D-F00A0CF1019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0BE79BB-DA83-4DB6-9A6E-02D85E73BD6A}"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AF1514-4018-45FA-A80D-F00A0CF1019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0BE79BB-DA83-4DB6-9A6E-02D85E73BD6A}"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AF1514-4018-45FA-A80D-F00A0CF1019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0BE79BB-DA83-4DB6-9A6E-02D85E73BD6A}"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AAF1514-4018-45FA-A80D-F00A0CF1019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0BE79BB-DA83-4DB6-9A6E-02D85E73BD6A}"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AF1514-4018-45FA-A80D-F00A0CF1019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0BE79BB-DA83-4DB6-9A6E-02D85E73BD6A}"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AF1514-4018-45FA-A80D-F00A0CF1019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0BE79BB-DA83-4DB6-9A6E-02D85E73BD6A}"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AF1514-4018-45FA-A80D-F00A0CF1019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BE79BB-DA83-4DB6-9A6E-02D85E73BD6A}"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AF1514-4018-45FA-A80D-F00A0CF1019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0BE79BB-DA83-4DB6-9A6E-02D85E73BD6A}"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AF1514-4018-45FA-A80D-F00A0CF1019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0BE79BB-DA83-4DB6-9A6E-02D85E73BD6A}"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AAF1514-4018-45FA-A80D-F00A0CF1019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0BE79BB-DA83-4DB6-9A6E-02D85E73BD6A}"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AAF1514-4018-45FA-A80D-F00A0CF1019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572000"/>
            <a:ext cx="7467600" cy="2057400"/>
          </a:xfrm>
        </p:spPr>
        <p:txBody>
          <a:bodyPr>
            <a:normAutofit/>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828801"/>
            <a:ext cx="7772400" cy="1771650"/>
          </a:xfrm>
        </p:spPr>
        <p:txBody>
          <a:bodyPr>
            <a:normAutofit fontScale="90000"/>
          </a:bodyPr>
          <a:lstStyle/>
          <a:p>
            <a:r>
              <a:rPr lang="en-US" b="1" dirty="0"/>
              <a:t>Limitations of Market Segmentation</a:t>
            </a:r>
            <a:br>
              <a:rPr lang="en-US" b="1"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3785652"/>
          </a:xfrm>
          <a:prstGeom prst="rect">
            <a:avLst/>
          </a:prstGeom>
        </p:spPr>
        <p:txBody>
          <a:bodyPr wrap="square">
            <a:spAutoFit/>
          </a:bodyPr>
          <a:lstStyle/>
          <a:p>
            <a:pPr marL="400050" indent="-400050" algn="just">
              <a:buAutoNum type="romanLcParenBoth"/>
            </a:pPr>
            <a:r>
              <a:rPr lang="en-US" sz="4000" dirty="0" smtClean="0"/>
              <a:t>Segmentation </a:t>
            </a:r>
            <a:r>
              <a:rPr lang="en-US" sz="4000" dirty="0"/>
              <a:t>increases costs. When a firm attempts to serve several market segments, there is a proliferation of products. </a:t>
            </a:r>
            <a:endParaRPr lang="en-US" sz="4000" dirty="0" smtClean="0"/>
          </a:p>
          <a:p>
            <a:pPr marL="400050" indent="-400050" algn="just"/>
            <a:endParaRPr lang="en-US" sz="4000" dirty="0" smtClean="0"/>
          </a:p>
          <a:p>
            <a:pPr marL="400050" indent="-400050" algn="just"/>
            <a:r>
              <a:rPr lang="en-US" sz="4000" dirty="0" smtClean="0"/>
              <a:t>Cost </a:t>
            </a:r>
            <a:r>
              <a:rPr lang="en-US" sz="4000" dirty="0"/>
              <a:t>of production rises due to shorter production runs and product variations.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fontAlgn="base"/>
            <a:r>
              <a:rPr lang="en-US" sz="3200" dirty="0"/>
              <a:t>(ii) Larger inventory has to be maintained by both the manufacturer and the distributors</a:t>
            </a:r>
            <a:r>
              <a:rPr lang="en-US" sz="3200" dirty="0" smtClean="0"/>
              <a:t>.</a:t>
            </a:r>
          </a:p>
          <a:p>
            <a:pPr fontAlgn="base"/>
            <a:endParaRPr lang="en-US" sz="3200" dirty="0" smtClean="0"/>
          </a:p>
          <a:p>
            <a:pPr fontAlgn="base"/>
            <a:endParaRPr lang="en-US" sz="3200" dirty="0"/>
          </a:p>
          <a:p>
            <a:pPr fontAlgn="base"/>
            <a:r>
              <a:rPr lang="en-US" sz="3200" dirty="0"/>
              <a:t>(iii) Promotion and distribution expenditures increase when separate </a:t>
            </a:r>
            <a:r>
              <a:rPr lang="en-US" sz="3200" dirty="0" err="1" smtClean="0"/>
              <a:t>programm</a:t>
            </a:r>
            <a:r>
              <a:rPr lang="en-US" sz="3200" dirty="0" smtClean="0"/>
              <a:t> </a:t>
            </a:r>
            <a:r>
              <a:rPr lang="en-US" sz="3200" dirty="0"/>
              <a:t>are used for </a:t>
            </a:r>
            <a:r>
              <a:rPr lang="en-US" sz="3200" dirty="0" smtClean="0"/>
              <a:t>different </a:t>
            </a:r>
            <a:r>
              <a:rPr lang="en-US" sz="3200" dirty="0"/>
              <a:t>market segments</a:t>
            </a:r>
            <a:r>
              <a:rPr lang="en-US" sz="3200" dirty="0" smtClean="0"/>
              <a:t>.</a:t>
            </a:r>
          </a:p>
          <a:p>
            <a:pPr fontAlgn="base"/>
            <a:endParaRPr lang="en-US" sz="3200" dirty="0" smtClean="0"/>
          </a:p>
          <a:p>
            <a:pPr fontAlgn="base"/>
            <a:endParaRPr lang="en-US" sz="3200" dirty="0"/>
          </a:p>
          <a:p>
            <a:pPr fontAlgn="base"/>
            <a:r>
              <a:rPr lang="en-US" sz="3200" dirty="0"/>
              <a:t>(iv) When characteristics of a market segment change, investment made already might become useless.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71500" y="381000"/>
            <a:ext cx="8001000" cy="59436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81000" y="381000"/>
            <a:ext cx="8458200" cy="60198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016758"/>
          </a:xfrm>
          <a:prstGeom prst="rect">
            <a:avLst/>
          </a:prstGeom>
        </p:spPr>
        <p:txBody>
          <a:bodyPr wrap="square">
            <a:spAutoFit/>
          </a:bodyPr>
          <a:lstStyle/>
          <a:p>
            <a:pPr fontAlgn="base"/>
            <a:endParaRPr lang="en-US" sz="3200" b="1" dirty="0" smtClean="0"/>
          </a:p>
          <a:p>
            <a:pPr fontAlgn="base"/>
            <a:endParaRPr lang="en-US" sz="3200" b="1" dirty="0" smtClean="0"/>
          </a:p>
          <a:p>
            <a:pPr fontAlgn="base"/>
            <a:r>
              <a:rPr lang="en-US" sz="3200" b="1" dirty="0" smtClean="0"/>
              <a:t>5</a:t>
            </a:r>
            <a:r>
              <a:rPr lang="en-US" sz="3200" b="1" dirty="0"/>
              <a:t>. Heavy Investment</a:t>
            </a:r>
            <a:r>
              <a:rPr lang="en-US" sz="3200" b="1" dirty="0" smtClean="0"/>
              <a:t>:</a:t>
            </a:r>
          </a:p>
          <a:p>
            <a:pPr fontAlgn="base"/>
            <a:endParaRPr lang="en-US" sz="3200" b="1" dirty="0"/>
          </a:p>
          <a:p>
            <a:pPr fontAlgn="base"/>
            <a:r>
              <a:rPr lang="en-US" sz="3200" dirty="0"/>
              <a:t>Market segmentation leads to heavy investment. In order to satisfy different needs and wants of various groups, a company has to produce variety of product lines and product items. For the purpose, the company requires to invest more on technology and other inputs that may demand heavy investment</a:t>
            </a:r>
            <a:r>
              <a:rPr lang="en-US" sz="3200" dirty="0" smtClean="0"/>
              <a:t>.</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262979"/>
          </a:xfrm>
          <a:prstGeom prst="rect">
            <a:avLst/>
          </a:prstGeom>
        </p:spPr>
        <p:txBody>
          <a:bodyPr wrap="square">
            <a:spAutoFit/>
          </a:bodyPr>
          <a:lstStyle/>
          <a:p>
            <a:pPr algn="just" fontAlgn="base"/>
            <a:r>
              <a:rPr lang="en-US" sz="2800" b="1" dirty="0" smtClean="0"/>
              <a:t>6. Promotion Problems:</a:t>
            </a:r>
          </a:p>
          <a:p>
            <a:pPr algn="just" fontAlgn="base"/>
            <a:r>
              <a:rPr lang="en-US" sz="2800" dirty="0" smtClean="0"/>
              <a:t>Market segmentation also creates promotional problems and multiplies promotional difficulties. It is obvious that different segments are made on the basis of distinguished characteristics of buyers. Each group differs in terms of advertising media, appeal or message</a:t>
            </a:r>
            <a:r>
              <a:rPr lang="en-US" sz="2800" dirty="0" smtClean="0"/>
              <a:t>.</a:t>
            </a:r>
          </a:p>
          <a:p>
            <a:pPr algn="just" fontAlgn="base"/>
            <a:endParaRPr lang="en-US" sz="2800" dirty="0" smtClean="0"/>
          </a:p>
          <a:p>
            <a:pPr algn="just" fontAlgn="base"/>
            <a:r>
              <a:rPr lang="en-US" sz="2800" dirty="0" smtClean="0"/>
              <a:t> </a:t>
            </a:r>
            <a:r>
              <a:rPr lang="en-US" sz="2800" dirty="0" smtClean="0"/>
              <a:t>In order to influence various segments of buyers, the company is required to prepare a separate advertising </a:t>
            </a:r>
            <a:r>
              <a:rPr lang="en-US" sz="2800" dirty="0" err="1" smtClean="0"/>
              <a:t>programme</a:t>
            </a:r>
            <a:r>
              <a:rPr lang="en-US" sz="2800" dirty="0" smtClean="0"/>
              <a:t> or strategy. Similarly, personal selling and sales promotional activities become more complex. Company needs to spend more to take benefits of specialization.</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3785652"/>
          </a:xfrm>
          <a:prstGeom prst="rect">
            <a:avLst/>
          </a:prstGeom>
        </p:spPr>
        <p:txBody>
          <a:bodyPr wrap="square">
            <a:spAutoFit/>
          </a:bodyPr>
          <a:lstStyle/>
          <a:p>
            <a:pPr fontAlgn="base"/>
            <a:endParaRPr lang="en-US" sz="4800" b="1" dirty="0" smtClean="0"/>
          </a:p>
          <a:p>
            <a:pPr fontAlgn="base"/>
            <a:endParaRPr lang="en-US" sz="4800" b="1" dirty="0" smtClean="0"/>
          </a:p>
          <a:p>
            <a:pPr fontAlgn="base"/>
            <a:endParaRPr lang="en-US" sz="4800" b="1" dirty="0" smtClean="0"/>
          </a:p>
          <a:p>
            <a:pPr fontAlgn="base"/>
            <a:endParaRPr lang="en-US" sz="4800" b="1" dirty="0" smtClean="0"/>
          </a:p>
          <a:p>
            <a:pPr fontAlgn="base"/>
            <a:r>
              <a:rPr lang="en-US" sz="4800" b="1" dirty="0" smtClean="0"/>
              <a:t>7</a:t>
            </a:r>
            <a:r>
              <a:rPr lang="en-US" sz="4800" b="1" dirty="0"/>
              <a:t>. Stock and Storage Problems: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a:r>
              <a:rPr lang="en-US" sz="3200" dirty="0"/>
              <a:t>To meet needs and wants of different consumer groups, the company must maintain adequate stock of various products on a continuous basis. This creates problem of stocks, storage, and working capital</a:t>
            </a:r>
            <a:r>
              <a:rPr lang="en-US" sz="3200" dirty="0" smtClean="0"/>
              <a:t>.</a:t>
            </a:r>
          </a:p>
          <a:p>
            <a:pPr algn="just"/>
            <a:endParaRPr lang="en-US" sz="3200" dirty="0" smtClean="0"/>
          </a:p>
          <a:p>
            <a:pPr algn="just"/>
            <a:r>
              <a:rPr lang="en-US" sz="3200" dirty="0" smtClean="0"/>
              <a:t> </a:t>
            </a:r>
            <a:r>
              <a:rPr lang="en-US" sz="3200" dirty="0"/>
              <a:t>Most limitations reflect the impact of situation and inability of manager to segment the market purposively and meaningfully. But, limitations cannot restrict segmentation philosophy and practice. These limitations can be overcome by segmenting market carefully and objectively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336</Words>
  <Application>Microsoft Office PowerPoint</Application>
  <PresentationFormat>On-screen Show (4:3)</PresentationFormat>
  <Paragraphs>45</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Limitations of Market Segmentation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Limitations of Market Segmentation </dc:title>
  <dc:creator>Ashutosh</dc:creator>
  <cp:lastModifiedBy>Ashutosh</cp:lastModifiedBy>
  <cp:revision>5</cp:revision>
  <dcterms:created xsi:type="dcterms:W3CDTF">2020-04-23T15:31:41Z</dcterms:created>
  <dcterms:modified xsi:type="dcterms:W3CDTF">2020-04-25T05:20:11Z</dcterms:modified>
</cp:coreProperties>
</file>