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C8FA0529-611B-44B3-9D42-535DD48A4D46}"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CDEC5046-0B16-476B-A044-391832ED1E4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8FA0529-611B-44B3-9D42-535DD48A4D46}"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DEC5046-0B16-476B-A044-391832ED1E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8FA0529-611B-44B3-9D42-535DD48A4D46}"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DEC5046-0B16-476B-A044-391832ED1E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8FA0529-611B-44B3-9D42-535DD48A4D46}"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DEC5046-0B16-476B-A044-391832ED1E4C}"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8FA0529-611B-44B3-9D42-535DD48A4D46}"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DEC5046-0B16-476B-A044-391832ED1E4C}"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8FA0529-611B-44B3-9D42-535DD48A4D46}"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DEC5046-0B16-476B-A044-391832ED1E4C}"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8FA0529-611B-44B3-9D42-535DD48A4D46}"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CDEC5046-0B16-476B-A044-391832ED1E4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C8FA0529-611B-44B3-9D42-535DD48A4D46}"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CDEC5046-0B16-476B-A044-391832ED1E4C}"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8FA0529-611B-44B3-9D42-535DD48A4D46}"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CDEC5046-0B16-476B-A044-391832ED1E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C8FA0529-611B-44B3-9D42-535DD48A4D46}"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DEC5046-0B16-476B-A044-391832ED1E4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8FA0529-611B-44B3-9D42-535DD48A4D46}"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DEC5046-0B16-476B-A044-391832ED1E4C}"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C8FA0529-611B-44B3-9D42-535DD48A4D46}"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DEC5046-0B16-476B-A044-391832ED1E4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1295399"/>
          </a:xfrm>
        </p:spPr>
        <p:txBody>
          <a:bodyPr>
            <a:normAutofit fontScale="90000"/>
          </a:bodyPr>
          <a:lstStyle/>
          <a:p>
            <a:pPr algn="ctr"/>
            <a:r>
              <a:rPr lang="en-US" dirty="0" smtClean="0"/>
              <a:t>Factors Influencing Pricing Decisions</a:t>
            </a:r>
            <a:endParaRPr lang="en-US" dirty="0"/>
          </a:p>
        </p:txBody>
      </p:sp>
      <p:sp>
        <p:nvSpPr>
          <p:cNvPr id="3" name="Subtitle 2"/>
          <p:cNvSpPr>
            <a:spLocks noGrp="1"/>
          </p:cNvSpPr>
          <p:nvPr>
            <p:ph type="subTitle" idx="1"/>
          </p:nvPr>
        </p:nvSpPr>
        <p:spPr>
          <a:xfrm>
            <a:off x="228600" y="3124200"/>
            <a:ext cx="7543800" cy="1828800"/>
          </a:xfrm>
        </p:spPr>
        <p:txBody>
          <a:bodyPr>
            <a:normAutofit fontScale="92500" lnSpcReduction="10000"/>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4832092"/>
          </a:xfrm>
          <a:prstGeom prst="rect">
            <a:avLst/>
          </a:prstGeom>
        </p:spPr>
        <p:txBody>
          <a:bodyPr wrap="square">
            <a:spAutoFit/>
          </a:bodyPr>
          <a:lstStyle/>
          <a:p>
            <a:pPr algn="just" fontAlgn="base"/>
            <a:r>
              <a:rPr lang="en-US" sz="2800" b="1" dirty="0"/>
              <a:t>5. Objectives of the Firm:</a:t>
            </a:r>
          </a:p>
          <a:p>
            <a:pPr algn="just" fontAlgn="base"/>
            <a:r>
              <a:rPr lang="en-US" sz="2800" dirty="0"/>
              <a:t>A firm may have various objectives and pricing contributes its share in achieving such goals. Firms may pursue a variety of value-oriented objectives, such as maximizing sales revenue, maximizing market share, maximizing customer volume, minimizing customer volume, maintaining an image, maintaining stable price etc. Pricing policy should be established only after proper considerations of the objectives of the firm.</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1"/>
            <a:ext cx="8229600" cy="4832092"/>
          </a:xfrm>
          <a:prstGeom prst="rect">
            <a:avLst/>
          </a:prstGeom>
        </p:spPr>
        <p:txBody>
          <a:bodyPr wrap="square">
            <a:spAutoFit/>
          </a:bodyPr>
          <a:lstStyle/>
          <a:p>
            <a:pPr fontAlgn="base"/>
            <a:r>
              <a:rPr lang="en-US" sz="2800" b="1" dirty="0"/>
              <a:t>(B) External Factors</a:t>
            </a:r>
            <a:r>
              <a:rPr lang="en-US" sz="2800" b="1" dirty="0" smtClean="0"/>
              <a:t>:</a:t>
            </a:r>
          </a:p>
          <a:p>
            <a:pPr fontAlgn="base"/>
            <a:endParaRPr lang="en-US" sz="2800" b="1" dirty="0"/>
          </a:p>
          <a:p>
            <a:pPr marL="342900" indent="-342900" fontAlgn="base">
              <a:buAutoNum type="arabicPeriod"/>
            </a:pPr>
            <a:r>
              <a:rPr lang="en-US" sz="2800" b="1" dirty="0" smtClean="0"/>
              <a:t>Demand:</a:t>
            </a:r>
          </a:p>
          <a:p>
            <a:pPr marL="342900" indent="-342900" fontAlgn="base"/>
            <a:endParaRPr lang="en-US" sz="2800" b="1" dirty="0"/>
          </a:p>
          <a:p>
            <a:pPr fontAlgn="base"/>
            <a:r>
              <a:rPr lang="en-US" sz="2800" dirty="0"/>
              <a:t>The market demand for a product or service obviously has a big impact on pricing. Since demand is affected by factors like, number and size of competitors, the prospective buyers, their capacity and willingness to pay, their preference etc. are taken into account while fixing the price.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458200" cy="4832092"/>
          </a:xfrm>
          <a:prstGeom prst="rect">
            <a:avLst/>
          </a:prstGeom>
        </p:spPr>
        <p:txBody>
          <a:bodyPr wrap="square">
            <a:spAutoFit/>
          </a:bodyPr>
          <a:lstStyle/>
          <a:p>
            <a:pPr algn="just"/>
            <a:r>
              <a:rPr lang="en-US" sz="2800" dirty="0"/>
              <a:t>A firm can determine the expected price in a few test-markets by trying different prices in different markets and comparing the results with a controlled market in which price is not altered</a:t>
            </a:r>
            <a:r>
              <a:rPr lang="en-US" sz="2800" dirty="0" smtClean="0"/>
              <a:t>.</a:t>
            </a:r>
          </a:p>
          <a:p>
            <a:pPr algn="just"/>
            <a:endParaRPr lang="en-US" sz="2800" dirty="0" smtClean="0"/>
          </a:p>
          <a:p>
            <a:pPr algn="just"/>
            <a:r>
              <a:rPr lang="en-US" sz="2800" dirty="0" smtClean="0"/>
              <a:t> </a:t>
            </a:r>
            <a:r>
              <a:rPr lang="en-US" sz="2800" dirty="0"/>
              <a:t>If the demand of the product is inelastic, high prices may be fixed. On the other hand, if demand is elastic, the firm should not fix high prices, rather it should fix lower prices than that of the competitors.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016758"/>
          </a:xfrm>
          <a:prstGeom prst="rect">
            <a:avLst/>
          </a:prstGeom>
        </p:spPr>
        <p:txBody>
          <a:bodyPr wrap="square">
            <a:spAutoFit/>
          </a:bodyPr>
          <a:lstStyle/>
          <a:p>
            <a:pPr fontAlgn="base"/>
            <a:r>
              <a:rPr lang="en-US" sz="3200" b="1" dirty="0"/>
              <a:t>2. Competition</a:t>
            </a:r>
            <a:r>
              <a:rPr lang="en-US" sz="3200" b="1" dirty="0" smtClean="0"/>
              <a:t>:</a:t>
            </a:r>
          </a:p>
          <a:p>
            <a:pPr fontAlgn="base"/>
            <a:endParaRPr lang="en-US" sz="3200" b="1" dirty="0"/>
          </a:p>
          <a:p>
            <a:pPr fontAlgn="base"/>
            <a:r>
              <a:rPr lang="en-US" sz="3200" dirty="0"/>
              <a:t>Competitive conditions affect the pricing decisions. Competition is a crucial factor in price determination. </a:t>
            </a:r>
            <a:endParaRPr lang="en-US" sz="3200" dirty="0" smtClean="0"/>
          </a:p>
          <a:p>
            <a:pPr fontAlgn="base"/>
            <a:endParaRPr lang="en-US" sz="3200" dirty="0" smtClean="0"/>
          </a:p>
          <a:p>
            <a:pPr fontAlgn="base"/>
            <a:r>
              <a:rPr lang="en-US" sz="3200" dirty="0" smtClean="0"/>
              <a:t>A </a:t>
            </a:r>
            <a:r>
              <a:rPr lang="en-US" sz="3200" dirty="0"/>
              <a:t>firm can fix the price equal to or lower than that of the competitors, provided the quality of product, in no case, be lower than that of the competitors.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305342"/>
            <a:ext cx="4572000" cy="4247317"/>
          </a:xfrm>
          <a:prstGeom prst="rect">
            <a:avLst/>
          </a:prstGeom>
        </p:spPr>
        <p:txBody>
          <a:bodyPr>
            <a:spAutoFit/>
          </a:bodyPr>
          <a:lstStyle/>
          <a:p>
            <a:pPr fontAlgn="base"/>
            <a:r>
              <a:rPr lang="en-US" b="1" dirty="0"/>
              <a:t>3. Suppliers:</a:t>
            </a:r>
          </a:p>
          <a:p>
            <a:pPr fontAlgn="base"/>
            <a:r>
              <a:rPr lang="en-US" dirty="0"/>
              <a:t>Suppliers of raw materials and other goods can have a significant effect on the price of a product. If the price of cotton goes up, the increase is passed on by suppliers to manufacturers. Manufacturers, in turn, pass it on to consumers.</a:t>
            </a:r>
          </a:p>
          <a:p>
            <a:pPr fontAlgn="base"/>
            <a:r>
              <a:rPr lang="en-US" dirty="0"/>
              <a:t>Sometimes, however, when a manufacturer appears to be making large profits on a particular product, suppliers will attempt to make profits by charging more for their supplies. In other words, the price of a finished product is intimately linked up with the price of the raw materials. Scarcity or abundance of the raw materials also determines pricing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3416320"/>
          </a:xfrm>
          <a:prstGeom prst="rect">
            <a:avLst/>
          </a:prstGeom>
        </p:spPr>
        <p:txBody>
          <a:bodyPr wrap="square">
            <a:spAutoFit/>
          </a:bodyPr>
          <a:lstStyle/>
          <a:p>
            <a:pPr fontAlgn="base"/>
            <a:endParaRPr lang="en-US" sz="5400" b="1" dirty="0" smtClean="0"/>
          </a:p>
          <a:p>
            <a:pPr fontAlgn="base"/>
            <a:endParaRPr lang="en-US" sz="5400" b="1" dirty="0" smtClean="0"/>
          </a:p>
          <a:p>
            <a:pPr fontAlgn="base"/>
            <a:endParaRPr lang="en-US" sz="5400" b="1" dirty="0" smtClean="0"/>
          </a:p>
          <a:p>
            <a:pPr fontAlgn="base"/>
            <a:r>
              <a:rPr lang="en-US" sz="5400" b="1" dirty="0" smtClean="0"/>
              <a:t>4</a:t>
            </a:r>
            <a:r>
              <a:rPr lang="en-US" sz="5400" b="1" dirty="0"/>
              <a:t>. Economic Conditions: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382000" cy="5016758"/>
          </a:xfrm>
          <a:prstGeom prst="rect">
            <a:avLst/>
          </a:prstGeom>
        </p:spPr>
        <p:txBody>
          <a:bodyPr wrap="square">
            <a:spAutoFit/>
          </a:bodyPr>
          <a:lstStyle/>
          <a:p>
            <a:r>
              <a:rPr lang="en-US" sz="3200" dirty="0"/>
              <a:t>The inflationary or deflationary tendency affects pricing. In recession period, the prices are reduced to a sizeable extent to maintain the level of turnover. </a:t>
            </a:r>
            <a:endParaRPr lang="en-US" sz="3200" dirty="0" smtClean="0"/>
          </a:p>
          <a:p>
            <a:endParaRPr lang="en-US" sz="3200" dirty="0" smtClean="0"/>
          </a:p>
          <a:p>
            <a:r>
              <a:rPr lang="en-US" sz="3200" dirty="0" smtClean="0"/>
              <a:t>On </a:t>
            </a:r>
            <a:r>
              <a:rPr lang="en-US" sz="3200" dirty="0"/>
              <a:t>the other hand, the prices are increased in boom period to cover the increasing cost of production and distribution. To meet the changes in demand, price etc.</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229600" cy="5078313"/>
          </a:xfrm>
          <a:prstGeom prst="rect">
            <a:avLst/>
          </a:prstGeom>
        </p:spPr>
        <p:txBody>
          <a:bodyPr wrap="square">
            <a:spAutoFit/>
          </a:bodyPr>
          <a:lstStyle/>
          <a:p>
            <a:pPr fontAlgn="base"/>
            <a:r>
              <a:rPr lang="en-US" sz="3600" b="1" dirty="0"/>
              <a:t>5. Buyers:</a:t>
            </a:r>
          </a:p>
          <a:p>
            <a:pPr fontAlgn="base"/>
            <a:r>
              <a:rPr lang="en-US" sz="3600" dirty="0"/>
              <a:t>The various consumers and businesses that buy a company’s products or services may have an influence in the pricing decision. Their nature and </a:t>
            </a:r>
            <a:r>
              <a:rPr lang="en-US" sz="3600" dirty="0" err="1"/>
              <a:t>behaviour</a:t>
            </a:r>
            <a:r>
              <a:rPr lang="en-US" sz="3600" dirty="0"/>
              <a:t> for the purchase of a particular product, brand or service etc. affect pricing when their number is large.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305800" cy="4832092"/>
          </a:xfrm>
          <a:prstGeom prst="rect">
            <a:avLst/>
          </a:prstGeom>
        </p:spPr>
        <p:txBody>
          <a:bodyPr wrap="square">
            <a:spAutoFit/>
          </a:bodyPr>
          <a:lstStyle/>
          <a:p>
            <a:pPr algn="just" fontAlgn="base"/>
            <a:r>
              <a:rPr lang="en-US" sz="2800" b="1" dirty="0"/>
              <a:t>6. Government:</a:t>
            </a:r>
          </a:p>
          <a:p>
            <a:pPr algn="just" fontAlgn="base"/>
            <a:r>
              <a:rPr lang="en-US" sz="2800" dirty="0"/>
              <a:t>Price discretion is also affected by the price-control by the government through enactment of legislation, when it is thought proper to arrest the inflationary trend in prices of certain products. The prices cannot be fixed higher, as government keeps a close watch on pricing in the private sector. The marketers obviously can exercise substantial control over the internal factors, while they have little, if any, control over the external ones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86800" cy="5693866"/>
          </a:xfrm>
          <a:prstGeom prst="rect">
            <a:avLst/>
          </a:prstGeom>
        </p:spPr>
        <p:txBody>
          <a:bodyPr wrap="square">
            <a:spAutoFit/>
          </a:bodyPr>
          <a:lstStyle/>
          <a:p>
            <a:pPr algn="just" fontAlgn="base"/>
            <a:r>
              <a:rPr lang="en-US" sz="2800" b="1" dirty="0"/>
              <a:t>New Product Launch Strategy:</a:t>
            </a:r>
          </a:p>
          <a:p>
            <a:pPr algn="just" fontAlgn="base"/>
            <a:r>
              <a:rPr lang="en-US" sz="2800" dirty="0"/>
              <a:t>While launching new products, price should be carefully aligned with promotional strategy. High price and high promotion is called a rapid skimming strategy. </a:t>
            </a:r>
            <a:endParaRPr lang="en-US" sz="2800" dirty="0" smtClean="0"/>
          </a:p>
          <a:p>
            <a:pPr algn="just" fontAlgn="base"/>
            <a:endParaRPr lang="en-US" sz="2800" dirty="0" smtClean="0"/>
          </a:p>
          <a:p>
            <a:pPr algn="just" fontAlgn="base"/>
            <a:r>
              <a:rPr lang="en-US" sz="2800" dirty="0" smtClean="0"/>
              <a:t>One </a:t>
            </a:r>
            <a:r>
              <a:rPr lang="en-US" sz="2800" dirty="0"/>
              <a:t>company that uses skimming strategy effectively is Bosch. Its skimming Price Policy is supported by a large number of patents, to its launch of fuel injection and anti-lock brake systems. High price (skimming) and low price (penetration) may be appropriate in different situations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1"/>
            <a:ext cx="8458200" cy="5016758"/>
          </a:xfrm>
          <a:prstGeom prst="rect">
            <a:avLst/>
          </a:prstGeom>
        </p:spPr>
        <p:txBody>
          <a:bodyPr wrap="square">
            <a:spAutoFit/>
          </a:bodyPr>
          <a:lstStyle/>
          <a:p>
            <a:pPr algn="ctr" fontAlgn="base"/>
            <a:r>
              <a:rPr lang="en-US" sz="8000" b="1" dirty="0"/>
              <a:t>Pricing Decisions: Internal and External Factors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1"/>
            <a:ext cx="8382000" cy="5509200"/>
          </a:xfrm>
          <a:prstGeom prst="rect">
            <a:avLst/>
          </a:prstGeom>
        </p:spPr>
        <p:txBody>
          <a:bodyPr wrap="square">
            <a:spAutoFit/>
          </a:bodyPr>
          <a:lstStyle/>
          <a:p>
            <a:pPr algn="ctr" fontAlgn="base"/>
            <a:r>
              <a:rPr lang="en-US" sz="8800" dirty="0"/>
              <a:t>(A) Internal Factors and</a:t>
            </a:r>
          </a:p>
          <a:p>
            <a:pPr algn="ctr" fontAlgn="base"/>
            <a:r>
              <a:rPr lang="en-US" sz="8800" dirty="0"/>
              <a:t>(B) External Factors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04800" y="533400"/>
            <a:ext cx="8610600" cy="5562599"/>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632311"/>
          </a:xfrm>
          <a:prstGeom prst="rect">
            <a:avLst/>
          </a:prstGeom>
        </p:spPr>
        <p:txBody>
          <a:bodyPr wrap="square">
            <a:spAutoFit/>
          </a:bodyPr>
          <a:lstStyle/>
          <a:p>
            <a:pPr marL="342900" indent="-342900" fontAlgn="base">
              <a:buAutoNum type="alphaUcParenBoth"/>
            </a:pPr>
            <a:r>
              <a:rPr lang="en-US" sz="2400" b="1" dirty="0" smtClean="0"/>
              <a:t>Internal </a:t>
            </a:r>
            <a:r>
              <a:rPr lang="en-US" sz="2400" b="1" dirty="0"/>
              <a:t>Factors</a:t>
            </a:r>
            <a:r>
              <a:rPr lang="en-US" sz="2400" b="1" dirty="0" smtClean="0"/>
              <a:t>:</a:t>
            </a:r>
          </a:p>
          <a:p>
            <a:pPr marL="342900" indent="-342900" fontAlgn="base"/>
            <a:endParaRPr lang="en-US" sz="2400" b="1" dirty="0"/>
          </a:p>
          <a:p>
            <a:pPr marL="342900" indent="-342900" fontAlgn="base">
              <a:buAutoNum type="arabicPeriod"/>
            </a:pPr>
            <a:r>
              <a:rPr lang="en-US" sz="2400" b="1" dirty="0" err="1" smtClean="0"/>
              <a:t>Organisational</a:t>
            </a:r>
            <a:r>
              <a:rPr lang="en-US" sz="2400" b="1" dirty="0" smtClean="0"/>
              <a:t> </a:t>
            </a:r>
            <a:r>
              <a:rPr lang="en-US" sz="2400" b="1" dirty="0"/>
              <a:t>Factors</a:t>
            </a:r>
            <a:r>
              <a:rPr lang="en-US" sz="2400" b="1" dirty="0" smtClean="0"/>
              <a:t>:</a:t>
            </a:r>
          </a:p>
          <a:p>
            <a:pPr marL="342900" indent="-342900" fontAlgn="base"/>
            <a:endParaRPr lang="en-US" sz="2400" b="1" dirty="0"/>
          </a:p>
          <a:p>
            <a:pPr fontAlgn="base"/>
            <a:r>
              <a:rPr lang="en-US" sz="2400" dirty="0"/>
              <a:t>Pricing decisions occur on two levels in the </a:t>
            </a:r>
            <a:r>
              <a:rPr lang="en-US" sz="2400" dirty="0" err="1"/>
              <a:t>organisation</a:t>
            </a:r>
            <a:r>
              <a:rPr lang="en-US" sz="2400" dirty="0"/>
              <a:t>. Over-all price strategy is dealt with by top executives. They determine the basic ranges that the product falls into in terms of market segments. </a:t>
            </a:r>
            <a:endParaRPr lang="en-US" sz="2400" dirty="0" smtClean="0"/>
          </a:p>
          <a:p>
            <a:pPr fontAlgn="base"/>
            <a:endParaRPr lang="en-US" sz="2400" dirty="0" smtClean="0"/>
          </a:p>
          <a:p>
            <a:pPr fontAlgn="base"/>
            <a:r>
              <a:rPr lang="en-US" sz="2400" dirty="0" smtClean="0"/>
              <a:t>The </a:t>
            </a:r>
            <a:r>
              <a:rPr lang="en-US" sz="2400" dirty="0"/>
              <a:t>actual mechanics of pricing are dealt with at lower levels in the firm and focus on individual product strategies. </a:t>
            </a:r>
            <a:endParaRPr lang="en-US" sz="2400" dirty="0" smtClean="0"/>
          </a:p>
          <a:p>
            <a:pPr fontAlgn="base"/>
            <a:endParaRPr lang="en-US" sz="2400" dirty="0" smtClean="0"/>
          </a:p>
          <a:p>
            <a:pPr fontAlgn="base"/>
            <a:r>
              <a:rPr lang="en-US" sz="2400" dirty="0" smtClean="0"/>
              <a:t>Usually</a:t>
            </a:r>
            <a:r>
              <a:rPr lang="en-US" sz="2400" dirty="0"/>
              <a:t>, some combination of production and marketing specialists are involved in choosing the price.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05800" cy="5016758"/>
          </a:xfrm>
          <a:prstGeom prst="rect">
            <a:avLst/>
          </a:prstGeom>
        </p:spPr>
        <p:txBody>
          <a:bodyPr wrap="square">
            <a:spAutoFit/>
          </a:bodyPr>
          <a:lstStyle/>
          <a:p>
            <a:pPr algn="just" fontAlgn="base"/>
            <a:r>
              <a:rPr lang="en-US" sz="2000" b="1" dirty="0"/>
              <a:t>2. Marketing Mix:</a:t>
            </a:r>
          </a:p>
          <a:p>
            <a:pPr algn="just" fontAlgn="base"/>
            <a:r>
              <a:rPr lang="en-US" sz="2000" dirty="0"/>
              <a:t>Marketing experts view price as only one of the many important elements of the marketing mix. A shift in any one of the elements has an immediate effect on the other three—Production, Promotion and Distribution. In some industries, a firm may use price reduction as a marketing technique</a:t>
            </a:r>
            <a:r>
              <a:rPr lang="en-US" sz="2000" dirty="0" smtClean="0"/>
              <a:t>.</a:t>
            </a:r>
          </a:p>
          <a:p>
            <a:pPr algn="just" fontAlgn="base"/>
            <a:endParaRPr lang="en-US" sz="2000" dirty="0" smtClean="0"/>
          </a:p>
          <a:p>
            <a:pPr algn="just" fontAlgn="base"/>
            <a:endParaRPr lang="en-US" sz="2000" dirty="0"/>
          </a:p>
          <a:p>
            <a:pPr algn="just" fontAlgn="base"/>
            <a:r>
              <a:rPr lang="en-US" sz="2000" dirty="0"/>
              <a:t>Other firms may raise prices as a deliberate strategy to build a high-prestige product line. In either case, the effort will not succeed unless the price change is combined with a total marketing strategy that supports it. A firm that raises its prices may add a more impressive looking package and may begin a new advertising campaign.</a:t>
            </a:r>
          </a:p>
          <a:p>
            <a:pPr algn="just"/>
            <a:r>
              <a:rPr lang="en-US" sz="2000" dirty="0" smtClean="0"/>
              <a:t/>
            </a:r>
            <a:br>
              <a:rPr lang="en-US" sz="2000" dirty="0" smtClean="0"/>
            </a:br>
            <a:endParaRPr lang="en-US"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153400" cy="3785652"/>
          </a:xfrm>
          <a:prstGeom prst="rect">
            <a:avLst/>
          </a:prstGeom>
        </p:spPr>
        <p:txBody>
          <a:bodyPr wrap="square">
            <a:spAutoFit/>
          </a:bodyPr>
          <a:lstStyle/>
          <a:p>
            <a:pPr fontAlgn="base"/>
            <a:endParaRPr lang="en-US" sz="4800" b="1" dirty="0" smtClean="0"/>
          </a:p>
          <a:p>
            <a:pPr fontAlgn="base"/>
            <a:endParaRPr lang="en-US" sz="4800" b="1" dirty="0" smtClean="0"/>
          </a:p>
          <a:p>
            <a:pPr fontAlgn="base"/>
            <a:endParaRPr lang="en-US" sz="4800" b="1" dirty="0" smtClean="0"/>
          </a:p>
          <a:p>
            <a:pPr fontAlgn="base"/>
            <a:endParaRPr lang="en-US" sz="4800" b="1" dirty="0" smtClean="0"/>
          </a:p>
          <a:p>
            <a:pPr fontAlgn="base"/>
            <a:r>
              <a:rPr lang="en-US" sz="4800" b="1" dirty="0" smtClean="0"/>
              <a:t>3</a:t>
            </a:r>
            <a:r>
              <a:rPr lang="en-US" sz="4800" b="1" dirty="0"/>
              <a:t>. Product Differentiation: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4832092"/>
          </a:xfrm>
          <a:prstGeom prst="rect">
            <a:avLst/>
          </a:prstGeom>
        </p:spPr>
        <p:txBody>
          <a:bodyPr wrap="square">
            <a:spAutoFit/>
          </a:bodyPr>
          <a:lstStyle/>
          <a:p>
            <a:r>
              <a:rPr lang="en-US" sz="2800" dirty="0"/>
              <a:t>The price of the product also depends upon the characteristics of the product. </a:t>
            </a:r>
            <a:endParaRPr lang="en-US" sz="2800" dirty="0" smtClean="0"/>
          </a:p>
          <a:p>
            <a:endParaRPr lang="en-US" sz="2800" dirty="0" smtClean="0"/>
          </a:p>
          <a:p>
            <a:r>
              <a:rPr lang="en-US" sz="2800" dirty="0" smtClean="0"/>
              <a:t>In </a:t>
            </a:r>
            <a:r>
              <a:rPr lang="en-US" sz="2800" dirty="0"/>
              <a:t>order to attract the customers, different characteristics are added to the product, such as quality, size, </a:t>
            </a:r>
            <a:r>
              <a:rPr lang="en-US" sz="2800" dirty="0" err="1"/>
              <a:t>colour</a:t>
            </a:r>
            <a:r>
              <a:rPr lang="en-US" sz="2800" dirty="0"/>
              <a:t>, attractive package, alternative uses etc. </a:t>
            </a:r>
            <a:endParaRPr lang="en-US" sz="2800" dirty="0" smtClean="0"/>
          </a:p>
          <a:p>
            <a:endParaRPr lang="en-US" sz="2800" dirty="0" smtClean="0"/>
          </a:p>
          <a:p>
            <a:r>
              <a:rPr lang="en-US" sz="2800" dirty="0" smtClean="0"/>
              <a:t>Generally</a:t>
            </a:r>
            <a:r>
              <a:rPr lang="en-US" sz="2800" dirty="0"/>
              <a:t>, customers pay more prices for the product which is of the new style, fashion, better package etc.</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262979"/>
          </a:xfrm>
          <a:prstGeom prst="rect">
            <a:avLst/>
          </a:prstGeom>
        </p:spPr>
        <p:txBody>
          <a:bodyPr wrap="square">
            <a:spAutoFit/>
          </a:bodyPr>
          <a:lstStyle/>
          <a:p>
            <a:pPr fontAlgn="base"/>
            <a:r>
              <a:rPr lang="en-US" sz="2800" b="1" dirty="0"/>
              <a:t>4. Cost of the Product</a:t>
            </a:r>
            <a:r>
              <a:rPr lang="en-US" sz="2800" b="1" dirty="0" smtClean="0"/>
              <a:t>:</a:t>
            </a:r>
          </a:p>
          <a:p>
            <a:pPr fontAlgn="base"/>
            <a:endParaRPr lang="en-US" sz="2800" b="1" dirty="0"/>
          </a:p>
          <a:p>
            <a:pPr fontAlgn="base"/>
            <a:r>
              <a:rPr lang="en-US" sz="2800" dirty="0"/>
              <a:t>Cost and price of a product are closely related. The most important factor is the cost of production. In deciding to market a product, a firm may try to decide what prices are realistic, considering current demand and competition in the market</a:t>
            </a:r>
            <a:r>
              <a:rPr lang="en-US" sz="2800" dirty="0" smtClean="0"/>
              <a:t>.</a:t>
            </a:r>
          </a:p>
          <a:p>
            <a:pPr fontAlgn="base"/>
            <a:endParaRPr lang="en-US" sz="2800" dirty="0" smtClean="0"/>
          </a:p>
          <a:p>
            <a:pPr fontAlgn="base"/>
            <a:r>
              <a:rPr lang="en-US" sz="2800" dirty="0" smtClean="0"/>
              <a:t> </a:t>
            </a:r>
            <a:r>
              <a:rPr lang="en-US" sz="2800" dirty="0"/>
              <a:t>The product ultimately goes to the public and their capacity to pay will fix the cost, otherwise product would be flapped in the market.</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147</TotalTime>
  <Words>1037</Words>
  <Application>Microsoft Office PowerPoint</Application>
  <PresentationFormat>On-screen Show (4:3)</PresentationFormat>
  <Paragraphs>71</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Concourse</vt:lpstr>
      <vt:lpstr>Factors Influencing Pricing Decisions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Factors Influencing Pricing Decisions</dc:title>
  <dc:creator>Ashutosh</dc:creator>
  <cp:lastModifiedBy>Ashutosh</cp:lastModifiedBy>
  <cp:revision>4</cp:revision>
  <dcterms:created xsi:type="dcterms:W3CDTF">2020-04-20T09:04:02Z</dcterms:created>
  <dcterms:modified xsi:type="dcterms:W3CDTF">2020-04-21T14:00:43Z</dcterms:modified>
</cp:coreProperties>
</file>