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6F46D6D-0D3D-4A40-BC58-C79DE48DE9DF}" type="datetimeFigureOut">
              <a:rPr lang="en-US" smtClean="0"/>
              <a:pPr/>
              <a:t>5/6/2020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5A334B1A-15D0-40C5-994F-E41FC2B0728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46D6D-0D3D-4A40-BC58-C79DE48DE9DF}"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334B1A-15D0-40C5-994F-E41FC2B0728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46D6D-0D3D-4A40-BC58-C79DE48DE9DF}"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334B1A-15D0-40C5-994F-E41FC2B0728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6F46D6D-0D3D-4A40-BC58-C79DE48DE9DF}"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334B1A-15D0-40C5-994F-E41FC2B0728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6F46D6D-0D3D-4A40-BC58-C79DE48DE9DF}" type="datetimeFigureOut">
              <a:rPr lang="en-US" smtClean="0"/>
              <a:pPr/>
              <a:t>5/6/2020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5A334B1A-15D0-40C5-994F-E41FC2B0728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6F46D6D-0D3D-4A40-BC58-C79DE48DE9DF}"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334B1A-15D0-40C5-994F-E41FC2B0728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6F46D6D-0D3D-4A40-BC58-C79DE48DE9DF}" type="datetimeFigureOut">
              <a:rPr lang="en-US" smtClean="0"/>
              <a:pPr/>
              <a:t>5/6/2020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334B1A-15D0-40C5-994F-E41FC2B0728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6F46D6D-0D3D-4A40-BC58-C79DE48DE9DF}" type="datetimeFigureOut">
              <a:rPr lang="en-US" smtClean="0"/>
              <a:pPr/>
              <a:t>5/6/2020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334B1A-15D0-40C5-994F-E41FC2B0728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F46D6D-0D3D-4A40-BC58-C79DE48DE9DF}" type="datetimeFigureOut">
              <a:rPr lang="en-US" smtClean="0"/>
              <a:pPr/>
              <a:t>5/6/2020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334B1A-15D0-40C5-994F-E41FC2B0728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6F46D6D-0D3D-4A40-BC58-C79DE48DE9DF}"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334B1A-15D0-40C5-994F-E41FC2B0728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6F46D6D-0D3D-4A40-BC58-C79DE48DE9DF}" type="datetimeFigureOut">
              <a:rPr lang="en-US" smtClean="0"/>
              <a:pPr/>
              <a:t>5/6/2020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5A334B1A-15D0-40C5-994F-E41FC2B0728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6F46D6D-0D3D-4A40-BC58-C79DE48DE9DF}" type="datetimeFigureOut">
              <a:rPr lang="en-US" smtClean="0"/>
              <a:pPr/>
              <a:t>5/6/2020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5A334B1A-15D0-40C5-994F-E41FC2B0728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9718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a:t>Role of NGOs in Developing Rural Entrepreneurship in India</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10600" cy="6555641"/>
          </a:xfrm>
          <a:prstGeom prst="rect">
            <a:avLst/>
          </a:prstGeom>
        </p:spPr>
        <p:txBody>
          <a:bodyPr wrap="square">
            <a:spAutoFit/>
          </a:bodyPr>
          <a:lstStyle/>
          <a:p>
            <a:pPr fontAlgn="base"/>
            <a:r>
              <a:rPr lang="en-US" sz="2800" b="1" dirty="0"/>
              <a:t>The well-noted weaknesses the NGOs suffer from are listed as follows</a:t>
            </a:r>
            <a:r>
              <a:rPr lang="en-US" sz="2800" b="1" dirty="0" smtClean="0"/>
              <a:t>:</a:t>
            </a:r>
          </a:p>
          <a:p>
            <a:pPr fontAlgn="base"/>
            <a:endParaRPr lang="en-US" sz="2800" dirty="0"/>
          </a:p>
          <a:p>
            <a:pPr marL="342900" indent="-342900" fontAlgn="base">
              <a:buAutoNum type="alphaLcPeriod"/>
            </a:pPr>
            <a:r>
              <a:rPr lang="en-US" sz="2800" dirty="0" smtClean="0"/>
              <a:t>Role </a:t>
            </a:r>
            <a:r>
              <a:rPr lang="en-US" sz="2800" dirty="0"/>
              <a:t>conflict as to the traditional areas of operation and micro- entrepreneurship development</a:t>
            </a:r>
            <a:r>
              <a:rPr lang="en-US" sz="2800" dirty="0" smtClean="0"/>
              <a:t>.</a:t>
            </a:r>
          </a:p>
          <a:p>
            <a:pPr marL="342900" indent="-342900" fontAlgn="base">
              <a:buAutoNum type="alphaLcPeriod"/>
            </a:pPr>
            <a:endParaRPr lang="en-US" sz="2800" dirty="0"/>
          </a:p>
          <a:p>
            <a:pPr fontAlgn="base"/>
            <a:r>
              <a:rPr lang="en-US" sz="2800" dirty="0"/>
              <a:t>b. Doubtful leadership and succession</a:t>
            </a:r>
            <a:r>
              <a:rPr lang="en-US" sz="2800" dirty="0" smtClean="0"/>
              <a:t>.</a:t>
            </a:r>
          </a:p>
          <a:p>
            <a:pPr fontAlgn="base"/>
            <a:endParaRPr lang="en-US" sz="2800" dirty="0"/>
          </a:p>
          <a:p>
            <a:pPr fontAlgn="base"/>
            <a:r>
              <a:rPr lang="en-US" sz="2800" dirty="0"/>
              <a:t>c. Anti-business philosophy, lack of </a:t>
            </a:r>
            <a:r>
              <a:rPr lang="en-US" sz="2800" dirty="0" err="1"/>
              <a:t>programme</a:t>
            </a:r>
            <a:r>
              <a:rPr lang="en-US" sz="2800" dirty="0"/>
              <a:t> integration due to lack of proper understanding of entrepreneurship approach</a:t>
            </a:r>
            <a:r>
              <a:rPr lang="en-US" sz="2800" dirty="0" smtClean="0"/>
              <a:t>.</a:t>
            </a:r>
          </a:p>
          <a:p>
            <a:pPr fontAlgn="base"/>
            <a:endParaRPr lang="en-US" sz="2800" dirty="0"/>
          </a:p>
          <a:p>
            <a:pPr fontAlgn="base"/>
            <a:r>
              <a:rPr lang="en-US" sz="2800" dirty="0"/>
              <a:t>d. Inadequate opportunities to work as trainer/motivator</a:t>
            </a:r>
            <a:r>
              <a:rPr lang="en-US" sz="2800" dirty="0" smtClean="0"/>
              <a:t>.</a:t>
            </a:r>
          </a:p>
          <a:p>
            <a:pPr fontAlgn="base"/>
            <a:endParaRPr lang="en-US" sz="2800" dirty="0"/>
          </a:p>
          <a:p>
            <a:pPr fontAlgn="base"/>
            <a:r>
              <a:rPr lang="en-US" sz="2800" dirty="0"/>
              <a:t>e. Absence of impact assessment because of self righteousness on the part of NGO leaders.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186309"/>
          </a:xfrm>
          <a:prstGeom prst="rect">
            <a:avLst/>
          </a:prstGeom>
        </p:spPr>
        <p:txBody>
          <a:bodyPr wrap="square">
            <a:spAutoFit/>
          </a:bodyPr>
          <a:lstStyle/>
          <a:p>
            <a:pPr algn="just"/>
            <a:r>
              <a:rPr lang="en-US" sz="3600" dirty="0"/>
              <a:t>Today, we have several NGOs contributing to entrepreneurship development in the country. The major ones are National Alliance of Young Entrepreneurs (NAYE), World Assembly of Small and Medium Entrepreneurs (WASME), Xavier institute for Social Studies (XISS), SEWA of </a:t>
            </a:r>
            <a:r>
              <a:rPr lang="en-US" sz="3600" dirty="0" err="1"/>
              <a:t>Ahmedabad</a:t>
            </a:r>
            <a:r>
              <a:rPr lang="en-US" sz="3600" dirty="0"/>
              <a:t>, ‘Y’ Self-Employment of Calcutta, AWAKE (Association of Women Entrepreneurs of Karnataka), and Rural Development and Self-Employment Training Institute (RUDSETIs) based in Karnataka.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262979"/>
          </a:xfrm>
          <a:prstGeom prst="rect">
            <a:avLst/>
          </a:prstGeom>
        </p:spPr>
        <p:txBody>
          <a:bodyPr wrap="square">
            <a:spAutoFit/>
          </a:bodyPr>
          <a:lstStyle/>
          <a:p>
            <a:pPr fontAlgn="base"/>
            <a:r>
              <a:rPr lang="en-US" sz="4800" b="1" dirty="0"/>
              <a:t>The NGOs involved in entrepreneurship development can be classified into three types</a:t>
            </a:r>
            <a:r>
              <a:rPr lang="en-US" sz="4800" b="1" dirty="0" smtClean="0"/>
              <a:t>:</a:t>
            </a:r>
          </a:p>
          <a:p>
            <a:pPr fontAlgn="base"/>
            <a:endParaRPr lang="en-US" sz="4800" b="1" dirty="0" smtClean="0"/>
          </a:p>
          <a:p>
            <a:pPr fontAlgn="base"/>
            <a:endParaRPr lang="en-US" sz="4800" dirty="0"/>
          </a:p>
          <a:p>
            <a:pPr fontAlgn="base"/>
            <a:r>
              <a:rPr lang="en-US" sz="4800" b="1" dirty="0"/>
              <a:t>1. Primary Level NGOs: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fontAlgn="base"/>
            <a:r>
              <a:rPr lang="en-US" sz="3200" dirty="0"/>
              <a:t>The NGOs who mobilize their own resources, operate at international level and execute developmental activities themselves or through intermediate fall within this category. ACTIONAID, OXFAM, Christian Children Fund, etc. are prominent examples of the primary level NGOs in India</a:t>
            </a:r>
            <a:r>
              <a:rPr lang="en-US" sz="3200" dirty="0" smtClean="0"/>
              <a:t>.</a:t>
            </a:r>
          </a:p>
          <a:p>
            <a:pPr fontAlgn="base"/>
            <a:endParaRPr lang="en-US" sz="3200" dirty="0"/>
          </a:p>
          <a:p>
            <a:pPr fontAlgn="base"/>
            <a:r>
              <a:rPr lang="en-US" sz="3200" b="1" dirty="0"/>
              <a:t>2. Intermediate NGOs:</a:t>
            </a:r>
          </a:p>
          <a:p>
            <a:pPr fontAlgn="base"/>
            <a:r>
              <a:rPr lang="en-US" sz="3200" dirty="0"/>
              <a:t>These NGOs procure funds from various agencies, impart training, and conduct workshops for target work force. SEWA and AWAKE are examples of intermediate NGOs.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6186309"/>
          </a:xfrm>
          <a:prstGeom prst="rect">
            <a:avLst/>
          </a:prstGeom>
        </p:spPr>
        <p:txBody>
          <a:bodyPr wrap="square">
            <a:spAutoFit/>
          </a:bodyPr>
          <a:lstStyle/>
          <a:p>
            <a:pPr fontAlgn="base"/>
            <a:r>
              <a:rPr lang="en-US" sz="3600" b="1" dirty="0"/>
              <a:t>3. Grass Root Level NGOs:</a:t>
            </a:r>
          </a:p>
          <a:p>
            <a:pPr fontAlgn="base"/>
            <a:r>
              <a:rPr lang="en-US" sz="3600" dirty="0"/>
              <a:t>These NGOs are those who conduct field activities by establishing direct contact with the grass-root needy people. Examples of such NGOs are RUDSETIs, ANARDE Foundation (Gujarat), Indian Institute of Youth Welfare (IIYW) of Maharashtra etc</a:t>
            </a:r>
            <a:r>
              <a:rPr lang="en-US" sz="3600" dirty="0" smtClean="0"/>
              <a:t>.</a:t>
            </a:r>
          </a:p>
          <a:p>
            <a:pPr fontAlgn="base"/>
            <a:endParaRPr lang="en-US" sz="3600" dirty="0"/>
          </a:p>
          <a:p>
            <a:pPr fontAlgn="base"/>
            <a:r>
              <a:rPr lang="en-US" sz="3600" b="1" dirty="0"/>
              <a:t>The training imparted to the needy by the NGOs can be classified into three broad types:</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632311"/>
          </a:xfrm>
          <a:prstGeom prst="rect">
            <a:avLst/>
          </a:prstGeom>
        </p:spPr>
        <p:txBody>
          <a:bodyPr wrap="square">
            <a:spAutoFit/>
          </a:bodyPr>
          <a:lstStyle/>
          <a:p>
            <a:pPr fontAlgn="base"/>
            <a:r>
              <a:rPr lang="en-US" sz="3600" b="1" dirty="0"/>
              <a:t>1. Stimulation:</a:t>
            </a:r>
            <a:endParaRPr lang="en-US" sz="3600" dirty="0"/>
          </a:p>
          <a:p>
            <a:pPr fontAlgn="base"/>
            <a:r>
              <a:rPr lang="en-US" sz="3600" dirty="0"/>
              <a:t>Conducting EDPs and other training programmes for the target people with a view to stimulate enterprising attitude among them</a:t>
            </a:r>
            <a:r>
              <a:rPr lang="en-US" sz="3600" dirty="0" smtClean="0"/>
              <a:t>.</a:t>
            </a:r>
          </a:p>
          <a:p>
            <a:pPr fontAlgn="base"/>
            <a:endParaRPr lang="en-US" sz="3600" dirty="0"/>
          </a:p>
          <a:p>
            <a:pPr fontAlgn="base"/>
            <a:r>
              <a:rPr lang="en-US" sz="3600" b="1" dirty="0"/>
              <a:t>2. Counseling:</a:t>
            </a:r>
            <a:endParaRPr lang="en-US" sz="3600" dirty="0"/>
          </a:p>
          <a:p>
            <a:pPr fontAlgn="base"/>
            <a:r>
              <a:rPr lang="en-US" sz="3600" dirty="0"/>
              <a:t>Providing counseling and consultancy services to the needy ones how to prepare a project, feasibility report, purchase of plant and machinery, and performing other procedural activities.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509200"/>
          </a:xfrm>
          <a:prstGeom prst="rect">
            <a:avLst/>
          </a:prstGeom>
        </p:spPr>
        <p:txBody>
          <a:bodyPr wrap="square">
            <a:spAutoFit/>
          </a:bodyPr>
          <a:lstStyle/>
          <a:p>
            <a:pPr fontAlgn="base"/>
            <a:r>
              <a:rPr lang="en-US" sz="3200" b="1" dirty="0"/>
              <a:t>3. Assistance:</a:t>
            </a:r>
            <a:endParaRPr lang="en-US" sz="3200" dirty="0"/>
          </a:p>
          <a:p>
            <a:pPr fontAlgn="base"/>
            <a:r>
              <a:rPr lang="en-US" sz="3200" dirty="0"/>
              <a:t>Assisting the target group in marketing their products and securing finance from financial institutions</a:t>
            </a:r>
            <a:r>
              <a:rPr lang="en-US" sz="3200" dirty="0" smtClean="0"/>
              <a:t>.</a:t>
            </a:r>
          </a:p>
          <a:p>
            <a:pPr fontAlgn="base"/>
            <a:endParaRPr lang="en-US" sz="3200" dirty="0"/>
          </a:p>
          <a:p>
            <a:pPr fontAlgn="base"/>
            <a:r>
              <a:rPr lang="en-US" sz="3200" dirty="0"/>
              <a:t>Lastly, the role of NGOs in entrepreneurship development can better be understood in terms of their strengths and weaknesses in the context of entrepreneurship development</a:t>
            </a:r>
            <a:r>
              <a:rPr lang="en-US" sz="3200" dirty="0" smtClean="0"/>
              <a:t>.</a:t>
            </a:r>
          </a:p>
          <a:p>
            <a:pPr fontAlgn="base"/>
            <a:endParaRPr lang="en-US" sz="3200" dirty="0"/>
          </a:p>
          <a:p>
            <a:pPr fontAlgn="base"/>
            <a:r>
              <a:rPr lang="en-US" sz="3200" b="1" dirty="0"/>
              <a:t>The NGOs have revealed the following strengths as an edge over others:</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124754"/>
          </a:xfrm>
          <a:prstGeom prst="rect">
            <a:avLst/>
          </a:prstGeom>
        </p:spPr>
        <p:txBody>
          <a:bodyPr wrap="square">
            <a:spAutoFit/>
          </a:bodyPr>
          <a:lstStyle/>
          <a:p>
            <a:pPr marL="342900" indent="-342900" fontAlgn="base">
              <a:buAutoNum type="alphaLcPeriod"/>
            </a:pPr>
            <a:r>
              <a:rPr lang="en-US" sz="2800" dirty="0" smtClean="0"/>
              <a:t>The </a:t>
            </a:r>
            <a:r>
              <a:rPr lang="en-US" sz="2800" dirty="0"/>
              <a:t>lean overhead and operating costs to reach the poor and needy</a:t>
            </a:r>
            <a:r>
              <a:rPr lang="en-US" sz="2800" dirty="0" smtClean="0"/>
              <a:t>.</a:t>
            </a:r>
          </a:p>
          <a:p>
            <a:pPr marL="342900" indent="-342900" fontAlgn="base">
              <a:buAutoNum type="alphaLcPeriod"/>
            </a:pPr>
            <a:endParaRPr lang="en-US" sz="2800" dirty="0" smtClean="0"/>
          </a:p>
          <a:p>
            <a:pPr marL="342900" indent="-342900" fontAlgn="base">
              <a:buAutoNum type="alphaLcPeriod"/>
            </a:pPr>
            <a:endParaRPr lang="en-US" sz="2800" dirty="0"/>
          </a:p>
          <a:p>
            <a:pPr fontAlgn="base"/>
            <a:r>
              <a:rPr lang="en-US" sz="2800" dirty="0"/>
              <a:t>b. Flexibility and responsiveness in operation to invent appropriate solution</a:t>
            </a:r>
            <a:r>
              <a:rPr lang="en-US" sz="2800" dirty="0" smtClean="0"/>
              <a:t>.</a:t>
            </a:r>
          </a:p>
          <a:p>
            <a:pPr fontAlgn="base"/>
            <a:endParaRPr lang="en-US" sz="2800" dirty="0" smtClean="0"/>
          </a:p>
          <a:p>
            <a:pPr fontAlgn="base"/>
            <a:endParaRPr lang="en-US" sz="2800" dirty="0"/>
          </a:p>
          <a:p>
            <a:pPr fontAlgn="base"/>
            <a:r>
              <a:rPr lang="en-US" sz="2800" dirty="0"/>
              <a:t>c. Nearness to client groups made them to be sensitive to community need</a:t>
            </a:r>
            <a:r>
              <a:rPr lang="en-US" sz="2800" dirty="0" smtClean="0"/>
              <a:t>.</a:t>
            </a:r>
          </a:p>
          <a:p>
            <a:pPr fontAlgn="base"/>
            <a:endParaRPr lang="en-US" sz="2800" dirty="0" smtClean="0"/>
          </a:p>
          <a:p>
            <a:pPr fontAlgn="base"/>
            <a:endParaRPr lang="en-US" sz="2800" dirty="0"/>
          </a:p>
          <a:p>
            <a:pPr fontAlgn="base"/>
            <a:r>
              <a:rPr lang="en-US" sz="2800" dirty="0"/>
              <a:t>d. Capacity for innovation and experimentation with new groups and untried development approach</a:t>
            </a:r>
            <a:r>
              <a:rPr lang="en-US" sz="2800" dirty="0" smtClean="0"/>
              <a:t>.</a:t>
            </a: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fontAlgn="base"/>
            <a:r>
              <a:rPr lang="en-US" sz="3200" dirty="0" smtClean="0"/>
              <a:t>e. Stimulating and mobilizing interest in the community</a:t>
            </a:r>
            <a:r>
              <a:rPr lang="en-US" sz="3200" dirty="0" smtClean="0"/>
              <a:t>.</a:t>
            </a:r>
          </a:p>
          <a:p>
            <a:pPr fontAlgn="base"/>
            <a:endParaRPr lang="en-US" sz="3200" dirty="0" smtClean="0"/>
          </a:p>
          <a:p>
            <a:pPr fontAlgn="base"/>
            <a:endParaRPr lang="en-US" sz="3200" dirty="0" smtClean="0"/>
          </a:p>
          <a:p>
            <a:pPr fontAlgn="base"/>
            <a:r>
              <a:rPr lang="en-US" sz="3200" dirty="0" smtClean="0"/>
              <a:t>f. Dependence on customer satisfaction</a:t>
            </a:r>
            <a:r>
              <a:rPr lang="en-US" sz="3200" dirty="0" smtClean="0"/>
              <a:t>.</a:t>
            </a:r>
          </a:p>
          <a:p>
            <a:pPr fontAlgn="base"/>
            <a:endParaRPr lang="en-US" sz="3200" dirty="0" smtClean="0"/>
          </a:p>
          <a:p>
            <a:pPr fontAlgn="base"/>
            <a:endParaRPr lang="en-US" sz="3200" dirty="0" smtClean="0"/>
          </a:p>
          <a:p>
            <a:pPr fontAlgn="base"/>
            <a:r>
              <a:rPr lang="en-US" sz="3200" dirty="0" smtClean="0"/>
              <a:t>g. Act as a test bed and sound board for government policies and programmes</a:t>
            </a:r>
            <a:r>
              <a:rPr lang="en-US" sz="3200" dirty="0" smtClean="0"/>
              <a:t>.</a:t>
            </a:r>
          </a:p>
          <a:p>
            <a:pPr fontAlgn="base"/>
            <a:endParaRPr lang="en-US" sz="3200" dirty="0" smtClean="0"/>
          </a:p>
          <a:p>
            <a:pPr fontAlgn="base"/>
            <a:endParaRPr lang="en-US" sz="3200" dirty="0" smtClean="0"/>
          </a:p>
          <a:p>
            <a:pPr fontAlgn="base"/>
            <a:r>
              <a:rPr lang="en-US" sz="3200" dirty="0" smtClean="0"/>
              <a:t>That one cannot imbue in others what one cannot possess oneself applies to the NGOs also.</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17</TotalTime>
  <Words>350</Words>
  <Application>Microsoft Office PowerPoint</Application>
  <PresentationFormat>On-screen Show (4:3)</PresentationFormat>
  <Paragraphs>116</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Equity</vt:lpstr>
      <vt:lpstr>Role of NGOs in Developing Rural Entrepreneurship in India</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 of NGOs in Developing Rural Entrepreneurship in India</dc:title>
  <dc:creator>Ashutosh</dc:creator>
  <cp:lastModifiedBy>Ashutosh</cp:lastModifiedBy>
  <cp:revision>5</cp:revision>
  <dcterms:created xsi:type="dcterms:W3CDTF">2020-05-05T14:29:51Z</dcterms:created>
  <dcterms:modified xsi:type="dcterms:W3CDTF">2020-05-06T06:40:17Z</dcterms:modified>
</cp:coreProperties>
</file>