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46E12-52A0-491D-9C78-150A666CBEA8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F4D5D25E-A531-4A99-A312-4EA919540D2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46E12-52A0-491D-9C78-150A666CBEA8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5D25E-A531-4A99-A312-4EA919540D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46E12-52A0-491D-9C78-150A666CBEA8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5D25E-A531-4A99-A312-4EA919540D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46E12-52A0-491D-9C78-150A666CBEA8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5D25E-A531-4A99-A312-4EA919540D2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46E12-52A0-491D-9C78-150A666CBEA8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4D5D25E-A531-4A99-A312-4EA919540D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46E12-52A0-491D-9C78-150A666CBEA8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5D25E-A531-4A99-A312-4EA919540D2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46E12-52A0-491D-9C78-150A666CBEA8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5D25E-A531-4A99-A312-4EA919540D2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46E12-52A0-491D-9C78-150A666CBEA8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5D25E-A531-4A99-A312-4EA919540D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46E12-52A0-491D-9C78-150A666CBEA8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5D25E-A531-4A99-A312-4EA919540D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46E12-52A0-491D-9C78-150A666CBEA8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5D25E-A531-4A99-A312-4EA919540D2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46E12-52A0-491D-9C78-150A666CBEA8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4D5D25E-A531-4A99-A312-4EA919540D2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8646E12-52A0-491D-9C78-150A666CBEA8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F4D5D25E-A531-4A99-A312-4EA919540D2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qualities-of-successful-salesman/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userlike.com/en/blog/customer-service-standards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strategies-for-building-maximum-customer-satisfaction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steps-in-sales-force-management/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886200"/>
            <a:ext cx="7543800" cy="2743200"/>
          </a:xfrm>
        </p:spPr>
        <p:txBody>
          <a:bodyPr>
            <a:normAutofit fontScale="77500" lnSpcReduction="20000"/>
          </a:bodyPr>
          <a:lstStyle/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r>
              <a:rPr lang="en-US" b="1" dirty="0" smtClean="0"/>
              <a:t>Prof(Dr) B.L. </a:t>
            </a:r>
            <a:r>
              <a:rPr lang="en-US" b="1" dirty="0" err="1" smtClean="0"/>
              <a:t>Verma</a:t>
            </a:r>
            <a:endParaRPr lang="en-US" b="1" dirty="0" smtClean="0"/>
          </a:p>
          <a:p>
            <a:pPr algn="l"/>
            <a:r>
              <a:rPr lang="en-US" b="1" dirty="0" smtClean="0"/>
              <a:t>Professor</a:t>
            </a:r>
          </a:p>
          <a:p>
            <a:pPr algn="l"/>
            <a:r>
              <a:rPr lang="en-US" b="1" dirty="0" smtClean="0"/>
              <a:t>Department of business Administration</a:t>
            </a:r>
          </a:p>
          <a:p>
            <a:pPr algn="l"/>
            <a:r>
              <a:rPr lang="en-US" b="1" dirty="0" smtClean="0"/>
              <a:t>UCCMS,MLSU,UDAIPUR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95401"/>
            <a:ext cx="7772400" cy="2305050"/>
          </a:xfrm>
        </p:spPr>
        <p:txBody>
          <a:bodyPr>
            <a:normAutofit/>
          </a:bodyPr>
          <a:lstStyle/>
          <a:p>
            <a:r>
              <a:rPr lang="en-US" dirty="0"/>
              <a:t>Importance of Salesmanship to Consumers 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0"/>
            <a:ext cx="85344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8. Link with the Customer</a:t>
            </a:r>
          </a:p>
          <a:p>
            <a:pPr algn="just"/>
            <a:r>
              <a:rPr lang="en-US" sz="3200" dirty="0"/>
              <a:t>Sales personnel are the single most important link with the customer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The best designed and planned marketing efforts may fail because the </a:t>
            </a:r>
            <a:r>
              <a:rPr lang="en-US" sz="3200" b="1" dirty="0" err="1"/>
              <a:t>Salesforce</a:t>
            </a:r>
            <a:r>
              <a:rPr lang="en-US" sz="3200" b="1" dirty="0"/>
              <a:t> is ineffective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This front line </a:t>
            </a:r>
            <a:r>
              <a:rPr lang="en-US" sz="3200" dirty="0">
                <a:hlinkClick r:id="rId2"/>
              </a:rPr>
              <a:t>role of the salesperson</a:t>
            </a:r>
            <a:r>
              <a:rPr lang="en-US" sz="3200" dirty="0"/>
              <a:t> means that for many customers the salesperson is the company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The salesman serves his customers and his company fully by bringing them together in a continuing favorable relationship.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28601"/>
            <a:ext cx="86868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9. Diagnosis Customers Needs</a:t>
            </a:r>
          </a:p>
          <a:p>
            <a:pPr algn="just"/>
            <a:r>
              <a:rPr lang="en-US" sz="2800" dirty="0"/>
              <a:t>Today, salespersons are no longer the flamboyant product “</a:t>
            </a:r>
            <a:r>
              <a:rPr lang="en-US" sz="2800" b="1" dirty="0"/>
              <a:t>pitchman</a:t>
            </a:r>
            <a:r>
              <a:rPr lang="en-US" sz="2800" dirty="0"/>
              <a:t>” of the past.</a:t>
            </a:r>
          </a:p>
          <a:p>
            <a:pPr algn="just"/>
            <a:r>
              <a:rPr lang="en-US" sz="2800" b="1" dirty="0"/>
              <a:t>Instead</a:t>
            </a:r>
            <a:r>
              <a:rPr lang="en-US" sz="2800" dirty="0"/>
              <a:t>, they are increasingly becoming diagnosticians of customers’ needs and problems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 smtClean="0"/>
          </a:p>
          <a:p>
            <a:pPr algn="just"/>
            <a:endParaRPr lang="en-US" sz="2800" dirty="0"/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10. Fulfilling Customer’s Service Standards</a:t>
            </a:r>
          </a:p>
          <a:p>
            <a:pPr algn="just"/>
            <a:r>
              <a:rPr lang="en-US" sz="2800" dirty="0"/>
              <a:t>Salespeople in many companies are better recruited, trained and motivated to perform very complex job roles.</a:t>
            </a:r>
          </a:p>
          <a:p>
            <a:pPr algn="just"/>
            <a:r>
              <a:rPr lang="en-US" sz="2800" dirty="0"/>
              <a:t>Salespeople pay more attention to growing consumer choice and they try to fulfill the demand for better and better </a:t>
            </a:r>
            <a:r>
              <a:rPr lang="en-US" sz="2800" dirty="0">
                <a:hlinkClick r:id="rId2"/>
              </a:rPr>
              <a:t>customer service standards.</a:t>
            </a:r>
            <a:endParaRPr lang="en-US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 smtClean="0"/>
              <a:t>Conclusion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Today, salesmanship has become all-pervasive, its importance can never be overemphasized in the modern world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It is an essential service and the salesman is the key figure in the business world of manufacturing and distribution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The </a:t>
            </a:r>
            <a:r>
              <a:rPr lang="en-US" sz="3200" b="1" dirty="0"/>
              <a:t>importance of salesmanship</a:t>
            </a:r>
            <a:r>
              <a:rPr lang="en-US" sz="3200" dirty="0"/>
              <a:t> ranges from the producers, society, consumers, Government, and the salesman himself.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5344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dirty="0"/>
              <a:t>The consumer gets maximum advantages through salesmanship. It helps them in making the right buying decisions and the proper choice of products that they wish to buy. </a:t>
            </a:r>
            <a:endParaRPr lang="en-US" sz="4400" dirty="0" smtClean="0"/>
          </a:p>
          <a:p>
            <a:pPr algn="just"/>
            <a:r>
              <a:rPr lang="en-US" sz="4400" dirty="0" smtClean="0"/>
              <a:t>The </a:t>
            </a:r>
            <a:r>
              <a:rPr lang="en-US" sz="4400" dirty="0"/>
              <a:t>salesman is necessarily a friend and guide of the customers.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2296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en-US" sz="3200" dirty="0" smtClean="0"/>
              <a:t>Raises </a:t>
            </a:r>
            <a:r>
              <a:rPr lang="en-US" sz="3200" dirty="0"/>
              <a:t>Standard of </a:t>
            </a:r>
            <a:r>
              <a:rPr lang="en-US" sz="3200" dirty="0" smtClean="0"/>
              <a:t>Living</a:t>
            </a:r>
          </a:p>
          <a:p>
            <a:pPr marL="342900" indent="-342900" algn="just">
              <a:buAutoNum type="arabicPeriod"/>
            </a:pPr>
            <a:endParaRPr lang="en-US" sz="3200" dirty="0"/>
          </a:p>
          <a:p>
            <a:pPr algn="just"/>
            <a:r>
              <a:rPr lang="en-US" sz="3200" dirty="0"/>
              <a:t>Salesmanship is helpful in raising the standard of living of consumers by motivating them to buy comfort and luxury goods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It affects the very course of consumption. </a:t>
            </a:r>
            <a:r>
              <a:rPr lang="en-US" sz="3200" b="1" dirty="0"/>
              <a:t>It increases the use of products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The higher standard of living that we enjoy it attributable at least partially to salesmanship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0"/>
            <a:ext cx="86868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2. Greater Satisfaction</a:t>
            </a:r>
          </a:p>
          <a:p>
            <a:pPr algn="just"/>
            <a:r>
              <a:rPr lang="en-US" sz="2800" dirty="0"/>
              <a:t>The modern salesmanship accepts that ‘salesmanship sell solutions to buying problems.</a:t>
            </a:r>
          </a:p>
          <a:p>
            <a:pPr algn="just"/>
            <a:r>
              <a:rPr lang="en-US" sz="2800" dirty="0"/>
              <a:t>It uncovers needs and offers the products that match what the customers want. This gives them </a:t>
            </a:r>
            <a:r>
              <a:rPr lang="en-US" sz="2800" dirty="0">
                <a:hlinkClick r:id="rId2"/>
              </a:rPr>
              <a:t>maximum customer satisfaction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3. Provides Advice</a:t>
            </a:r>
          </a:p>
          <a:p>
            <a:pPr algn="just"/>
            <a:r>
              <a:rPr lang="en-US" sz="2800" dirty="0"/>
              <a:t>Salesmanship is a help, advice, and service to the consumers.</a:t>
            </a:r>
          </a:p>
          <a:p>
            <a:pPr algn="just"/>
            <a:r>
              <a:rPr lang="en-US" sz="2800" dirty="0"/>
              <a:t>Clients and customers have dramatically changed their buying habits. Salesman adapts to this new situation.</a:t>
            </a:r>
          </a:p>
          <a:p>
            <a:pPr algn="just"/>
            <a:r>
              <a:rPr lang="en-US" sz="2800" dirty="0"/>
              <a:t>They become advisers. They act as consultants and customers guide.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28600"/>
            <a:ext cx="84582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dirty="0"/>
              <a:t>4. Increases Knowledge</a:t>
            </a:r>
          </a:p>
          <a:p>
            <a:pPr algn="just"/>
            <a:r>
              <a:rPr lang="en-US" sz="4400" dirty="0"/>
              <a:t>Salesmanship is listening to customers and educating them about exactly what they want.</a:t>
            </a:r>
          </a:p>
          <a:p>
            <a:pPr algn="just"/>
            <a:r>
              <a:rPr lang="en-US" sz="4400" dirty="0"/>
              <a:t>Salesman teaches about the proper use of products. He informs about the new products, their prices, designs, quality, and raw material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1"/>
            <a:ext cx="84582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b="1" dirty="0" smtClean="0"/>
              <a:t>Salesman </a:t>
            </a:r>
            <a:r>
              <a:rPr lang="en-US" sz="4000" b="1" dirty="0"/>
              <a:t>explains</a:t>
            </a:r>
            <a:r>
              <a:rPr lang="en-US" sz="4000" dirty="0"/>
              <a:t>, demonstrates, compares, enlightens and educates.</a:t>
            </a:r>
          </a:p>
          <a:p>
            <a:pPr algn="just"/>
            <a:r>
              <a:rPr lang="en-US" sz="4000" dirty="0"/>
              <a:t>The salesman is a representative of Business and social ventures. He expands knowledge about his products</a:t>
            </a:r>
            <a:r>
              <a:rPr lang="en-US" sz="4000" dirty="0" smtClean="0"/>
              <a:t>.</a:t>
            </a:r>
          </a:p>
          <a:p>
            <a:pPr algn="just"/>
            <a:endParaRPr lang="en-US" sz="4000" dirty="0"/>
          </a:p>
          <a:p>
            <a:pPr algn="just"/>
            <a:r>
              <a:rPr lang="en-US" sz="4000" dirty="0"/>
              <a:t>5. Source of Excitement</a:t>
            </a:r>
          </a:p>
          <a:p>
            <a:pPr algn="just"/>
            <a:r>
              <a:rPr lang="en-US" sz="4000" dirty="0"/>
              <a:t>Salesmanship is a source of pleasure, excitement and emotional experience to a customer.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1"/>
            <a:ext cx="86106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They buy them because of the way the shoes make them feel – masculine, feminine, rugged, different sophisticated young, glamorous, ‘in.’ We sell excitement rather than shoes. </a:t>
            </a:r>
            <a:endParaRPr lang="en-US" sz="3200" dirty="0" smtClean="0"/>
          </a:p>
          <a:p>
            <a:endParaRPr lang="en-US" sz="3200" dirty="0"/>
          </a:p>
          <a:p>
            <a:r>
              <a:rPr lang="en-US" sz="3200" dirty="0"/>
              <a:t>6. Assists in Decision Making</a:t>
            </a:r>
          </a:p>
          <a:p>
            <a:r>
              <a:rPr lang="en-US" sz="3200" dirty="0"/>
              <a:t>Consumer is at loss to decide quickly as to what to buy amongst competitive products.</a:t>
            </a:r>
          </a:p>
          <a:p>
            <a:r>
              <a:rPr lang="en-US" sz="3200" b="1" dirty="0"/>
              <a:t>Consumer depends</a:t>
            </a:r>
            <a:r>
              <a:rPr lang="en-US" sz="3200" dirty="0"/>
              <a:t>, to a great extent, on the salesman. </a:t>
            </a:r>
            <a:r>
              <a:rPr lang="en-US" sz="3200" b="1" dirty="0"/>
              <a:t>Thus</a:t>
            </a:r>
            <a:r>
              <a:rPr lang="en-US" sz="3200" dirty="0"/>
              <a:t>, </a:t>
            </a:r>
            <a:r>
              <a:rPr lang="en-US" sz="3200" dirty="0">
                <a:hlinkClick r:id="rId2"/>
              </a:rPr>
              <a:t>salesmanship</a:t>
            </a:r>
            <a:r>
              <a:rPr lang="en-US" sz="3200" dirty="0"/>
              <a:t> has a good role to play in decision making on the part of consumers.</a:t>
            </a:r>
          </a:p>
          <a:p>
            <a:r>
              <a:rPr lang="en-US" sz="3200" dirty="0"/>
              <a:t>Salesman helps and guides the purchasers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0"/>
            <a:ext cx="8382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4800" dirty="0" smtClean="0"/>
          </a:p>
          <a:p>
            <a:endParaRPr lang="en-US" sz="4800" dirty="0" smtClean="0"/>
          </a:p>
          <a:p>
            <a:endParaRPr lang="en-US" sz="4800" dirty="0" smtClean="0"/>
          </a:p>
          <a:p>
            <a:r>
              <a:rPr lang="en-US" sz="4800" dirty="0" smtClean="0"/>
              <a:t>7</a:t>
            </a:r>
            <a:r>
              <a:rPr lang="en-US" sz="4800" dirty="0"/>
              <a:t>. Convincing the Customers to Buy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28600"/>
            <a:ext cx="8382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/>
              <a:t>Salesmanship transforms prospects into buyers. To achieve this purchase, it enhances customers’ confidence in the seller.</a:t>
            </a:r>
          </a:p>
          <a:p>
            <a:pPr algn="just"/>
            <a:r>
              <a:rPr lang="en-US" sz="3600" dirty="0"/>
              <a:t>It is a </a:t>
            </a:r>
            <a:r>
              <a:rPr lang="en-US" sz="3600" b="1" dirty="0"/>
              <a:t>powerful tool</a:t>
            </a:r>
            <a:r>
              <a:rPr lang="en-US" sz="3600" dirty="0"/>
              <a:t> in convincing the customer about the product.</a:t>
            </a:r>
          </a:p>
          <a:p>
            <a:pPr algn="just"/>
            <a:r>
              <a:rPr lang="en-US" sz="3600" dirty="0"/>
              <a:t>It helps satisfy a customer by showing the product as per the customer’s choice and preference.</a:t>
            </a:r>
          </a:p>
          <a:p>
            <a:pPr algn="just"/>
            <a:endParaRPr lang="en-US" sz="3600" dirty="0"/>
          </a:p>
          <a:p>
            <a:pPr algn="just"/>
            <a:r>
              <a:rPr lang="en-US" sz="3600" dirty="0"/>
              <a:t>It convinces prospective customers with a better understanding of the product.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13</TotalTime>
  <Words>430</Words>
  <Application>Microsoft Office PowerPoint</Application>
  <PresentationFormat>On-screen Show (4:3)</PresentationFormat>
  <Paragraphs>159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Equity</vt:lpstr>
      <vt:lpstr>Importance of Salesmanship to Consumers 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Importance of Salesmanship to Consumers  </dc:title>
  <dc:creator>Ashutosh</dc:creator>
  <cp:lastModifiedBy>Ashutosh</cp:lastModifiedBy>
  <cp:revision>5</cp:revision>
  <dcterms:created xsi:type="dcterms:W3CDTF">2020-05-10T13:56:28Z</dcterms:created>
  <dcterms:modified xsi:type="dcterms:W3CDTF">2020-05-12T06:06:45Z</dcterms:modified>
</cp:coreProperties>
</file>