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19B3A-F566-415F-8288-FB7017D72E48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D2730FDE-1CE1-47C1-9D41-A29DB4FDA86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19B3A-F566-415F-8288-FB7017D72E48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30FDE-1CE1-47C1-9D41-A29DB4FDA8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19B3A-F566-415F-8288-FB7017D72E48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30FDE-1CE1-47C1-9D41-A29DB4FDA8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19B3A-F566-415F-8288-FB7017D72E48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30FDE-1CE1-47C1-9D41-A29DB4FDA86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19B3A-F566-415F-8288-FB7017D72E48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D2730FDE-1CE1-47C1-9D41-A29DB4FDA8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19B3A-F566-415F-8288-FB7017D72E48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30FDE-1CE1-47C1-9D41-A29DB4FDA86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19B3A-F566-415F-8288-FB7017D72E48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30FDE-1CE1-47C1-9D41-A29DB4FDA86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19B3A-F566-415F-8288-FB7017D72E48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30FDE-1CE1-47C1-9D41-A29DB4FDA8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19B3A-F566-415F-8288-FB7017D72E48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30FDE-1CE1-47C1-9D41-A29DB4FDA8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19B3A-F566-415F-8288-FB7017D72E48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30FDE-1CE1-47C1-9D41-A29DB4FDA86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19B3A-F566-415F-8288-FB7017D72E48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D2730FDE-1CE1-47C1-9D41-A29DB4FDA86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A919B3A-F566-415F-8288-FB7017D72E48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D2730FDE-1CE1-47C1-9D41-A29DB4FDA86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sir.com/functions-of-wholesalers/" TargetMode="External"/><Relationship Id="rId2" Type="http://schemas.openxmlformats.org/officeDocument/2006/relationships/hyperlink" Target="https://www.googlesir.com/role-and-nature-of-sales-promotion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googlesir.com/logistics-or-physical-distribution-definitions-characteristics-objectives/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sir.com/sales-management-process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sir.com/aims-and-objectives-of-advertising/" TargetMode="External"/><Relationship Id="rId2" Type="http://schemas.openxmlformats.org/officeDocument/2006/relationships/hyperlink" Target="https://www.googlesir.com/consumer-sales-promotion-techniques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sir.com/how-to-choose-right-advertising-media-decision/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sir.com/advantages-of-logistics-or-physical-distribution/" TargetMode="External"/><Relationship Id="rId2" Type="http://schemas.openxmlformats.org/officeDocument/2006/relationships/hyperlink" Target="https://www.googlesir.com/limitations-or-disadvantages-of-branding/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sir.com/benefits-and-features-of-supermarkets/" TargetMode="External"/><Relationship Id="rId2" Type="http://schemas.openxmlformats.org/officeDocument/2006/relationships/hyperlink" Target="https://www.googlesir.com/advantages-and-disadvantages-of-departmental-stores/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googlesir.com/advantages-and-disadvantages-of-chain-or-multiple-stores/" TargetMode="External"/><Relationship Id="rId4" Type="http://schemas.openxmlformats.org/officeDocument/2006/relationships/hyperlink" Target="https://www.googlesir.com/characteristics-of-chain-stores-or-multiple-shops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sir.com/nature-and-characteristics-of-retailing/" TargetMode="External"/><Relationship Id="rId2" Type="http://schemas.openxmlformats.org/officeDocument/2006/relationships/hyperlink" Target="https://www.googlesir.com/types-of-retailers-in-marketing/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886200"/>
            <a:ext cx="7543800" cy="2667000"/>
          </a:xfrm>
        </p:spPr>
        <p:txBody>
          <a:bodyPr>
            <a:normAutofit fontScale="77500" lnSpcReduction="20000"/>
          </a:bodyPr>
          <a:lstStyle/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r>
              <a:rPr lang="en-US" b="1" dirty="0" smtClean="0"/>
              <a:t>Prof(Dr) B.L. </a:t>
            </a:r>
            <a:r>
              <a:rPr lang="en-US" b="1" dirty="0" err="1" smtClean="0"/>
              <a:t>Verma</a:t>
            </a:r>
            <a:endParaRPr lang="en-US" b="1" dirty="0" smtClean="0"/>
          </a:p>
          <a:p>
            <a:pPr algn="l"/>
            <a:r>
              <a:rPr lang="en-US" b="1" dirty="0" smtClean="0"/>
              <a:t>Professor</a:t>
            </a:r>
          </a:p>
          <a:p>
            <a:pPr algn="l"/>
            <a:r>
              <a:rPr lang="en-US" b="1" dirty="0" smtClean="0"/>
              <a:t>Department of business Administration</a:t>
            </a:r>
          </a:p>
          <a:p>
            <a:pPr algn="l"/>
            <a:r>
              <a:rPr lang="en-US" b="1" dirty="0" smtClean="0"/>
              <a:t>UCCMS,MLSU,UDAIPUR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1"/>
            <a:ext cx="7772400" cy="2228850"/>
          </a:xfrm>
        </p:spPr>
        <p:txBody>
          <a:bodyPr>
            <a:normAutofit/>
          </a:bodyPr>
          <a:lstStyle/>
          <a:p>
            <a:r>
              <a:rPr lang="en-US" dirty="0"/>
              <a:t>Different Types of Advertising in Marketing</a:t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04800" y="304801"/>
            <a:ext cx="84582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dirty="0"/>
              <a:t>9. End Product Advertising</a:t>
            </a:r>
          </a:p>
          <a:p>
            <a:pPr algn="just"/>
            <a:r>
              <a:rPr lang="en-US" sz="4000" dirty="0"/>
              <a:t>It is a variant of the usual national advertising that asks the consumer to buy a product by name.</a:t>
            </a:r>
          </a:p>
          <a:p>
            <a:pPr algn="just"/>
            <a:r>
              <a:rPr lang="en-US" sz="4000" dirty="0"/>
              <a:t>There are two kinds of goods bought by the general public, consumer goods and consumer durables, which together with consumer services are advertised through various media. It has a wide appeal.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5344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10. Business to Business </a:t>
            </a:r>
            <a:r>
              <a:rPr lang="en-US" sz="2800" dirty="0" smtClean="0"/>
              <a:t>Advertising</a:t>
            </a:r>
          </a:p>
          <a:p>
            <a:endParaRPr lang="en-US" sz="2800" dirty="0"/>
          </a:p>
          <a:p>
            <a:r>
              <a:rPr lang="en-US" sz="2800" dirty="0"/>
              <a:t>The purpose of this advertising is to </a:t>
            </a:r>
            <a:r>
              <a:rPr lang="en-US" sz="2800" dirty="0">
                <a:hlinkClick r:id="rId2"/>
              </a:rPr>
              <a:t>promote non-consumer goods and services</a:t>
            </a:r>
            <a:r>
              <a:rPr lang="en-US" sz="2800" dirty="0" smtClean="0"/>
              <a:t>.</a:t>
            </a:r>
          </a:p>
          <a:p>
            <a:endParaRPr lang="en-US" sz="2800" dirty="0"/>
          </a:p>
          <a:p>
            <a:r>
              <a:rPr lang="en-US" sz="2800" dirty="0"/>
              <a:t>These may include raw materials, components, and accessories, plants, and machineries, services such as insurance, office equipment, and supplies</a:t>
            </a:r>
            <a:r>
              <a:rPr lang="en-US" sz="2800" dirty="0" smtClean="0"/>
              <a:t>.</a:t>
            </a:r>
          </a:p>
          <a:p>
            <a:endParaRPr lang="en-US" sz="2800" dirty="0"/>
          </a:p>
          <a:p>
            <a:r>
              <a:rPr lang="en-US" sz="2800" dirty="0"/>
              <a:t>It includes only messages directed at retailers, </a:t>
            </a:r>
            <a:r>
              <a:rPr lang="en-US" sz="2800" dirty="0">
                <a:hlinkClick r:id="rId3"/>
              </a:rPr>
              <a:t>wholesalers</a:t>
            </a:r>
            <a:r>
              <a:rPr lang="en-US" sz="2800" dirty="0"/>
              <a:t>, and </a:t>
            </a:r>
            <a:r>
              <a:rPr lang="en-US" sz="2800" dirty="0">
                <a:hlinkClick r:id="rId4"/>
              </a:rPr>
              <a:t>distributors</a:t>
            </a:r>
            <a:r>
              <a:rPr lang="en-US" sz="2800" dirty="0"/>
              <a:t>, and from industrial purchasers and professionals such as lawyers and physicians to other businesses, but not to general consumers.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3820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5400" dirty="0"/>
              <a:t>11. Trade Advertising</a:t>
            </a:r>
          </a:p>
          <a:p>
            <a:pPr algn="just"/>
            <a:r>
              <a:rPr lang="en-US" sz="5400" dirty="0"/>
              <a:t>Trade advertising is addressed to distributors, chiefly wholesalers, agents, importers/exporters, and numerous kinds of retailers, large small. Goods are advertised for resale.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228600"/>
            <a:ext cx="86868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Its purpose is to inform merchants and traders about goods available for resale.</a:t>
            </a:r>
          </a:p>
          <a:p>
            <a:pPr algn="just"/>
            <a:r>
              <a:rPr lang="en-US" sz="2400" dirty="0"/>
              <a:t>It also reminds them about well-established brands, introduces new lines or as is often the case, announces special efforts to help retailers sell goods</a:t>
            </a:r>
            <a:r>
              <a:rPr lang="en-US" sz="2400" dirty="0" smtClean="0"/>
              <a:t>.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dirty="0"/>
              <a:t>12. Public Service Advertising</a:t>
            </a:r>
          </a:p>
          <a:p>
            <a:pPr algn="just"/>
            <a:r>
              <a:rPr lang="en-US" sz="2400" dirty="0"/>
              <a:t>Public service announcements communicate a message on behalf of some good cause, such as stopping drunk driving or preventing child abuse.</a:t>
            </a:r>
          </a:p>
          <a:p>
            <a:pPr algn="just"/>
            <a:r>
              <a:rPr lang="en-US" sz="2400" dirty="0"/>
              <a:t>These advertisements are usually created by advertising professionals free of charge and the media often donate space and time</a:t>
            </a:r>
            <a:r>
              <a:rPr lang="en-US" sz="2400" dirty="0" smtClean="0"/>
              <a:t>.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dirty="0"/>
              <a:t>13. Cooperative Advertising</a:t>
            </a:r>
          </a:p>
          <a:p>
            <a:pPr algn="just"/>
            <a:r>
              <a:rPr lang="en-US" sz="2400" dirty="0"/>
              <a:t>It is an important facet of retail advertising. </a:t>
            </a:r>
            <a:r>
              <a:rPr lang="en-US" sz="2400" b="1" dirty="0"/>
              <a:t>In this advertising</a:t>
            </a:r>
            <a:r>
              <a:rPr lang="en-US" sz="2400" dirty="0"/>
              <a:t>, manufacturers contribute in some way such as artwork, part payment, to the retailers’ own advertising in local media.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81001"/>
            <a:ext cx="85344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/>
              <a:t>14. Financial Advertising</a:t>
            </a:r>
          </a:p>
          <a:p>
            <a:pPr algn="just"/>
            <a:r>
              <a:rPr lang="en-US" sz="2800" dirty="0"/>
              <a:t>The object of this advertising may be to borrow or lend money, conduct all kinds of insurance, sell shares, units trusts, bonds, and pension funds or report financial results.</a:t>
            </a:r>
          </a:p>
          <a:p>
            <a:pPr algn="just"/>
            <a:r>
              <a:rPr lang="en-US" sz="2800" dirty="0"/>
              <a:t>It tends to occupy large spaces and contain the detailed information necessary o explain schemes and achieve confidence.</a:t>
            </a:r>
          </a:p>
          <a:p>
            <a:pPr algn="just"/>
            <a:r>
              <a:rPr lang="en-US" sz="2800" dirty="0"/>
              <a:t>It emphasis benefits that are represented by figures such as interest rates and returns on investments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15. Recruitment Advertising</a:t>
            </a:r>
          </a:p>
          <a:p>
            <a:pPr algn="just"/>
            <a:r>
              <a:rPr lang="en-US" sz="2800" dirty="0"/>
              <a:t>It aims to recruit staff. It may consist of run on classified or display advertisements.</a:t>
            </a:r>
          </a:p>
          <a:p>
            <a:pPr algn="just"/>
            <a:r>
              <a:rPr lang="en-US" sz="2800" dirty="0"/>
              <a:t>It attracts the largest number of applications at the lowest possible cost.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534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dirty="0"/>
              <a:t>16. Industrial Advertising</a:t>
            </a:r>
          </a:p>
          <a:p>
            <a:pPr algn="just"/>
            <a:r>
              <a:rPr lang="en-US" sz="4000" dirty="0"/>
              <a:t>A manufacturer is a buyer of machinery, equipment, raw materials, and components used in producing the goods he sells</a:t>
            </a:r>
            <a:r>
              <a:rPr lang="en-US" sz="4000" dirty="0" smtClean="0"/>
              <a:t>.</a:t>
            </a:r>
          </a:p>
          <a:p>
            <a:pPr algn="just"/>
            <a:endParaRPr lang="en-US" sz="4000" dirty="0"/>
          </a:p>
          <a:p>
            <a:pPr algn="just"/>
            <a:r>
              <a:rPr lang="en-US" sz="4000" dirty="0"/>
              <a:t>Those who have machinery, equipment, or material to sell to other producers will address their advertising especially to them in their industry.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228601"/>
            <a:ext cx="86868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u="sng" dirty="0"/>
              <a:t>Industrial advertising is aimed at a market that has certain characteristics:</a:t>
            </a:r>
            <a:endParaRPr lang="en-US" sz="3200" dirty="0"/>
          </a:p>
          <a:p>
            <a:pPr algn="just"/>
            <a:r>
              <a:rPr lang="en-US" sz="3200" dirty="0"/>
              <a:t>Sales may run into very large sums.</a:t>
            </a:r>
          </a:p>
          <a:p>
            <a:pPr algn="just"/>
            <a:r>
              <a:rPr lang="en-US" sz="3200" dirty="0"/>
              <a:t>Many people are involved in a decision to buy and,</a:t>
            </a:r>
          </a:p>
          <a:p>
            <a:pPr algn="just"/>
            <a:r>
              <a:rPr lang="en-US" sz="3200" dirty="0"/>
              <a:t>The decision on a matter may take a long time.</a:t>
            </a:r>
          </a:p>
          <a:p>
            <a:pPr algn="just"/>
            <a:r>
              <a:rPr lang="en-US" sz="3200" dirty="0"/>
              <a:t>The products are not being bought for personal use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17. Interactive Advertising</a:t>
            </a:r>
          </a:p>
          <a:p>
            <a:pPr algn="just"/>
            <a:r>
              <a:rPr lang="en-US" sz="3200" dirty="0"/>
              <a:t>It is delivered to individual consumers who have access to a computer and the internet.</a:t>
            </a:r>
          </a:p>
          <a:p>
            <a:pPr algn="just"/>
            <a:r>
              <a:rPr lang="en-US" sz="3200" dirty="0"/>
              <a:t>18. Reminder Advertising</a:t>
            </a:r>
          </a:p>
          <a:p>
            <a:pPr algn="just"/>
            <a:r>
              <a:rPr lang="en-US" sz="3200" dirty="0"/>
              <a:t>It tries to keep the product’s name before the public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228600"/>
            <a:ext cx="84582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dirty="0"/>
              <a:t>It is useful when the product has achieved brand preference or product is in the market maturity or </a:t>
            </a:r>
            <a:r>
              <a:rPr lang="en-US" sz="4000" dirty="0">
                <a:hlinkClick r:id="rId2"/>
              </a:rPr>
              <a:t>sales decline stages</a:t>
            </a:r>
            <a:r>
              <a:rPr lang="en-US" sz="4000" dirty="0" smtClean="0"/>
              <a:t>.</a:t>
            </a:r>
          </a:p>
          <a:p>
            <a:pPr algn="just"/>
            <a:endParaRPr lang="en-US" sz="4000" dirty="0"/>
          </a:p>
          <a:p>
            <a:pPr algn="just"/>
            <a:r>
              <a:rPr lang="en-US" sz="4000" dirty="0"/>
              <a:t>19. Non-Commercial Advertising</a:t>
            </a:r>
          </a:p>
          <a:p>
            <a:pPr algn="just"/>
            <a:r>
              <a:rPr lang="en-US" sz="4000" dirty="0"/>
              <a:t>It is done non-profit organizations such as public interest groups, governments, political parties or non-profit hospitals and universities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1"/>
            <a:ext cx="86106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en-US" sz="2800" dirty="0" smtClean="0"/>
              <a:t>Product </a:t>
            </a:r>
            <a:r>
              <a:rPr lang="en-US" sz="2800" dirty="0"/>
              <a:t>and Institutional </a:t>
            </a:r>
            <a:r>
              <a:rPr lang="en-US" sz="2800" dirty="0" smtClean="0"/>
              <a:t>Advertising</a:t>
            </a:r>
          </a:p>
          <a:p>
            <a:pPr marL="342900" indent="-342900" algn="just">
              <a:buAutoNum type="arabicPeriod"/>
            </a:pPr>
            <a:endParaRPr lang="en-US" sz="2800" dirty="0"/>
          </a:p>
          <a:p>
            <a:pPr algn="just"/>
            <a:r>
              <a:rPr lang="en-US" sz="2800" dirty="0"/>
              <a:t>Product advertising </a:t>
            </a:r>
            <a:r>
              <a:rPr lang="en-US" sz="2800" dirty="0">
                <a:hlinkClick r:id="rId2"/>
              </a:rPr>
              <a:t>focuses on promoting</a:t>
            </a:r>
            <a:r>
              <a:rPr lang="en-US" sz="2800" dirty="0"/>
              <a:t> specifically identified goods and services.</a:t>
            </a:r>
          </a:p>
          <a:p>
            <a:pPr algn="just"/>
            <a:r>
              <a:rPr lang="en-US" sz="2800" dirty="0"/>
              <a:t>It is used to promote the features, benefits, and use of the product.</a:t>
            </a:r>
          </a:p>
          <a:p>
            <a:pPr algn="just"/>
            <a:endParaRPr lang="en-US" sz="2800" dirty="0" smtClean="0">
              <a:hlinkClick r:id="rId3"/>
            </a:endParaRPr>
          </a:p>
          <a:p>
            <a:pPr algn="just"/>
            <a:r>
              <a:rPr lang="en-US" sz="2800" dirty="0" smtClean="0">
                <a:hlinkClick r:id="rId3"/>
              </a:rPr>
              <a:t>Institutional </a:t>
            </a:r>
            <a:r>
              <a:rPr lang="en-US" sz="2800" dirty="0">
                <a:hlinkClick r:id="rId3"/>
              </a:rPr>
              <a:t>advertising</a:t>
            </a:r>
            <a:r>
              <a:rPr lang="en-US" sz="2800" dirty="0"/>
              <a:t> tries to develop goodwill for a company or even an industry. Its objective is to improve the advertiser’s image, and relations with the various groups.</a:t>
            </a:r>
          </a:p>
          <a:p>
            <a:pPr algn="just"/>
            <a:endParaRPr lang="en-US" sz="2800" dirty="0" smtClean="0"/>
          </a:p>
          <a:p>
            <a:pPr algn="just"/>
            <a:r>
              <a:rPr lang="en-US" sz="2800" dirty="0" smtClean="0"/>
              <a:t>This </a:t>
            </a:r>
            <a:r>
              <a:rPr lang="en-US" sz="2800" dirty="0"/>
              <a:t>includes not only consumers but also current and prospective channel members, suppliers, employees, and the general public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304800"/>
            <a:ext cx="86106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2. Direct Action and Indirect Action </a:t>
            </a:r>
            <a:r>
              <a:rPr lang="en-US" sz="2400" dirty="0" smtClean="0"/>
              <a:t>Advertising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dirty="0"/>
              <a:t>With direct action advertising, sellers seek a quick response to their message.</a:t>
            </a:r>
          </a:p>
          <a:p>
            <a:pPr algn="just"/>
            <a:r>
              <a:rPr lang="en-US" sz="2400" b="1" dirty="0"/>
              <a:t>Indirect action advertising</a:t>
            </a:r>
            <a:r>
              <a:rPr lang="en-US" sz="2400" dirty="0"/>
              <a:t>, on the other hand, is designed to stimulate demand over a longer period of time.</a:t>
            </a:r>
          </a:p>
          <a:p>
            <a:pPr algn="just"/>
            <a:r>
              <a:rPr lang="en-US" sz="2400" dirty="0"/>
              <a:t>It is intended to inform customers that the product exists and to pint out its benefits</a:t>
            </a:r>
            <a:r>
              <a:rPr lang="en-US" sz="2400" dirty="0" smtClean="0"/>
              <a:t>.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dirty="0"/>
              <a:t>3. Patronage and Public Service </a:t>
            </a:r>
            <a:r>
              <a:rPr lang="en-US" sz="2400" dirty="0" smtClean="0"/>
              <a:t>Advertising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dirty="0"/>
              <a:t>There are subdivisions of institutional advertising. Patronage advertising presents information about the advertiser’s business such change in its delivery policy.</a:t>
            </a:r>
          </a:p>
          <a:p>
            <a:pPr algn="just"/>
            <a:r>
              <a:rPr lang="en-US" sz="2400" dirty="0"/>
              <a:t>Public service advertising shows the advertiser as a good citizen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304800"/>
            <a:ext cx="86106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b="1" dirty="0"/>
              <a:t>Thus</a:t>
            </a:r>
            <a:r>
              <a:rPr lang="en-US" sz="4000" dirty="0"/>
              <a:t>, it may urge the public to support a campaign for public welfare</a:t>
            </a:r>
            <a:r>
              <a:rPr lang="en-US" sz="4000" dirty="0" smtClean="0"/>
              <a:t>.</a:t>
            </a:r>
          </a:p>
          <a:p>
            <a:pPr algn="just"/>
            <a:endParaRPr lang="en-US" sz="4000" dirty="0"/>
          </a:p>
          <a:p>
            <a:pPr algn="just"/>
            <a:r>
              <a:rPr lang="en-US" sz="4000" dirty="0"/>
              <a:t>4. Primary and Selective Demand Advertising</a:t>
            </a:r>
          </a:p>
          <a:p>
            <a:pPr algn="just"/>
            <a:r>
              <a:rPr lang="en-US" sz="4000" b="1" dirty="0"/>
              <a:t>Primary demand advertisin</a:t>
            </a:r>
            <a:r>
              <a:rPr lang="en-US" sz="4000" dirty="0"/>
              <a:t>g is designed to stimulate the demand for a generic category of a product such as coffee.</a:t>
            </a:r>
          </a:p>
          <a:p>
            <a:pPr algn="just"/>
            <a:r>
              <a:rPr lang="en-US" sz="4000" dirty="0"/>
              <a:t>It is to be used in two situations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1"/>
            <a:ext cx="85344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/>
              <a:t>When a product is in introductory stages of its life cycle, and</a:t>
            </a:r>
          </a:p>
          <a:p>
            <a:pPr algn="just"/>
            <a:r>
              <a:rPr lang="en-US" sz="3200" dirty="0"/>
              <a:t>When the industry’s product is in competition with other product categories.</a:t>
            </a:r>
          </a:p>
          <a:p>
            <a:pPr algn="just"/>
            <a:r>
              <a:rPr lang="en-US" sz="3200" dirty="0">
                <a:hlinkClick r:id="rId2"/>
              </a:rPr>
              <a:t>Selective demand advertisin</a:t>
            </a:r>
            <a:r>
              <a:rPr lang="en-US" sz="3200" dirty="0"/>
              <a:t>g is used to stimulate demand for individual brands. It is competitive- it pits one brand against another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5. Comparative Advertising</a:t>
            </a:r>
          </a:p>
          <a:p>
            <a:pPr algn="just"/>
            <a:r>
              <a:rPr lang="en-US" sz="3200" dirty="0"/>
              <a:t>It means making specific brand comparisons using actual product names.</a:t>
            </a:r>
          </a:p>
          <a:p>
            <a:pPr algn="just"/>
            <a:r>
              <a:rPr lang="en-US" sz="3200" dirty="0"/>
              <a:t>Here advertiser mentions rival brands by name and flatly states that the advertised brand is better than the other,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152400"/>
            <a:ext cx="84582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6. Brand Advertising</a:t>
            </a:r>
          </a:p>
          <a:p>
            <a:pPr algn="just"/>
            <a:r>
              <a:rPr lang="en-US" sz="2400" dirty="0"/>
              <a:t>The most visible types of advertising in marketing are national consumer or </a:t>
            </a:r>
            <a:r>
              <a:rPr lang="en-US" sz="2400" dirty="0">
                <a:hlinkClick r:id="rId2"/>
              </a:rPr>
              <a:t>brand advertising</a:t>
            </a:r>
            <a:r>
              <a:rPr lang="en-US" sz="2400" dirty="0"/>
              <a:t>.</a:t>
            </a:r>
          </a:p>
          <a:p>
            <a:pPr algn="just"/>
            <a:r>
              <a:rPr lang="en-US" sz="2400" dirty="0"/>
              <a:t>Brand advertising focuses on the development of a long term brand identity and image</a:t>
            </a:r>
            <a:r>
              <a:rPr lang="en-US" sz="2400" dirty="0" smtClean="0"/>
              <a:t>.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dirty="0"/>
              <a:t>7. National Advertising</a:t>
            </a:r>
          </a:p>
          <a:p>
            <a:pPr algn="just"/>
            <a:r>
              <a:rPr lang="en-US" sz="2400" dirty="0"/>
              <a:t>The term national advertising has a special non-geographic meaning in advertising.</a:t>
            </a:r>
          </a:p>
          <a:p>
            <a:pPr algn="just"/>
            <a:r>
              <a:rPr lang="en-US" sz="2400" dirty="0"/>
              <a:t>It refers to the advertising by the owner of trademarked producer or service sold through </a:t>
            </a:r>
            <a:r>
              <a:rPr lang="en-US" sz="2400" dirty="0">
                <a:hlinkClick r:id="rId3"/>
              </a:rPr>
              <a:t>different distributors or stores</a:t>
            </a:r>
            <a:r>
              <a:rPr lang="en-US" sz="2400" dirty="0"/>
              <a:t>, wherever they may be</a:t>
            </a:r>
            <a:r>
              <a:rPr lang="en-US" sz="2400" dirty="0" smtClean="0"/>
              <a:t>.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dirty="0"/>
              <a:t>It does not advertise is to make known to the consumer the name of the product and service, its uses, benefits, and advantages, so that a person will be disposed to buy or order it whenever and wherever it is convenient to do so.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4582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/>
              <a:t>It is up to the national advertiser to create the demand for the product or service.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8. Retail or Local </a:t>
            </a:r>
            <a:r>
              <a:rPr lang="en-US" sz="3200" dirty="0" smtClean="0"/>
              <a:t>Advertising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Retail and local advertising is that of a dealer who sells directly to the consumer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Chief among such advertisers are </a:t>
            </a:r>
            <a:r>
              <a:rPr lang="en-US" sz="3200" dirty="0">
                <a:hlinkClick r:id="rId2"/>
              </a:rPr>
              <a:t>department stores</a:t>
            </a:r>
            <a:r>
              <a:rPr lang="en-US" sz="3200" dirty="0"/>
              <a:t>, </a:t>
            </a:r>
            <a:r>
              <a:rPr lang="en-US" sz="3200" dirty="0">
                <a:hlinkClick r:id="rId3"/>
              </a:rPr>
              <a:t>supermarkets</a:t>
            </a:r>
            <a:r>
              <a:rPr lang="en-US" sz="3200" dirty="0"/>
              <a:t>, </a:t>
            </a:r>
            <a:r>
              <a:rPr lang="en-US" sz="3200" dirty="0">
                <a:hlinkClick r:id="rId4"/>
              </a:rPr>
              <a:t>chain stores</a:t>
            </a:r>
            <a:r>
              <a:rPr lang="en-US" sz="3200" dirty="0"/>
              <a:t>, discount stores, </a:t>
            </a:r>
            <a:r>
              <a:rPr lang="en-US" sz="3200" dirty="0">
                <a:hlinkClick r:id="rId5"/>
              </a:rPr>
              <a:t>specialty shops</a:t>
            </a:r>
            <a:r>
              <a:rPr lang="en-US" sz="3200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" y="228600"/>
            <a:ext cx="83058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>
                <a:hlinkClick r:id="rId2"/>
              </a:rPr>
              <a:t>Retailers</a:t>
            </a:r>
            <a:r>
              <a:rPr lang="en-US" sz="2400" dirty="0"/>
              <a:t> sell their merchandise in a restricted area. </a:t>
            </a:r>
            <a:r>
              <a:rPr lang="en-US" sz="2400" dirty="0">
                <a:hlinkClick r:id="rId3"/>
              </a:rPr>
              <a:t>Retail advertising</a:t>
            </a:r>
            <a:r>
              <a:rPr lang="en-US" sz="2400" dirty="0"/>
              <a:t> announces facts about products that are available in nearby stores</a:t>
            </a:r>
            <a:r>
              <a:rPr lang="en-US" sz="2400" dirty="0" smtClean="0"/>
              <a:t>.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dirty="0"/>
              <a:t>The objectives tend to focus on stimulating store traffic and creating a distinctive image for the </a:t>
            </a:r>
            <a:r>
              <a:rPr lang="en-US" sz="2400" dirty="0" smtClean="0"/>
              <a:t>retailer</a:t>
            </a:r>
            <a:r>
              <a:rPr lang="en-US" sz="2400" dirty="0"/>
              <a:t>.</a:t>
            </a:r>
          </a:p>
          <a:p>
            <a:pPr algn="just"/>
            <a:r>
              <a:rPr lang="en-US" sz="2400" i="1" dirty="0"/>
              <a:t>It lies between trade and consumer advertising. The purpose of retail advertising is threefold</a:t>
            </a:r>
            <a:r>
              <a:rPr lang="en-US" sz="2400" i="1" dirty="0" smtClean="0"/>
              <a:t>: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dirty="0"/>
              <a:t>To attract customers to the premises and to increase store traffic.</a:t>
            </a:r>
          </a:p>
          <a:p>
            <a:pPr algn="just"/>
            <a:r>
              <a:rPr lang="en-US" sz="2400" dirty="0"/>
              <a:t>To sell goods that are exclusive to the store.</a:t>
            </a:r>
          </a:p>
          <a:p>
            <a:pPr algn="just"/>
            <a:r>
              <a:rPr lang="en-US" sz="2400" dirty="0"/>
              <a:t>To sell the stock in the shop, perhaps promoting items that are seasonal or presenting a representative selection, or making special offers</a:t>
            </a:r>
            <a:r>
              <a:rPr lang="en-US" sz="2400" dirty="0" smtClean="0"/>
              <a:t>.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dirty="0"/>
              <a:t>Retail advertising is characterized by (A). creating an image of the shop, (B). establishing its location, (C). variety or specialty of goods offered, and (D). competitive price offers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4582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u="sng" dirty="0"/>
              <a:t>The principles of media for retail advertising are</a:t>
            </a:r>
            <a:r>
              <a:rPr lang="en-US" sz="2000" u="sng" dirty="0" smtClean="0"/>
              <a:t>:</a:t>
            </a:r>
          </a:p>
          <a:p>
            <a:pPr algn="just"/>
            <a:endParaRPr lang="en-US" sz="2000" dirty="0"/>
          </a:p>
          <a:p>
            <a:pPr algn="just"/>
            <a:r>
              <a:rPr lang="en-US" sz="2000" dirty="0"/>
              <a:t>Local weekly newspapers</a:t>
            </a:r>
            <a:r>
              <a:rPr lang="en-US" sz="2000" dirty="0" smtClean="0"/>
              <a:t>.</a:t>
            </a:r>
          </a:p>
          <a:p>
            <a:pPr algn="just"/>
            <a:endParaRPr lang="en-US" sz="2000" dirty="0"/>
          </a:p>
          <a:p>
            <a:pPr algn="just"/>
            <a:r>
              <a:rPr lang="en-US" sz="2000" dirty="0"/>
              <a:t>Regional daily newspapers, of which most are evenings</a:t>
            </a:r>
            <a:r>
              <a:rPr lang="en-US" sz="2000" dirty="0" smtClean="0"/>
              <a:t>.</a:t>
            </a:r>
          </a:p>
          <a:p>
            <a:pPr algn="just"/>
            <a:endParaRPr lang="en-US" sz="2000" dirty="0"/>
          </a:p>
          <a:p>
            <a:pPr algn="just"/>
            <a:r>
              <a:rPr lang="en-US" sz="2000" dirty="0"/>
              <a:t>Public transport external posters and interior cards, and arena advertising at sports grounds</a:t>
            </a:r>
            <a:r>
              <a:rPr lang="en-US" sz="2000" dirty="0" smtClean="0"/>
              <a:t>.</a:t>
            </a:r>
          </a:p>
          <a:p>
            <a:pPr algn="just"/>
            <a:endParaRPr lang="en-US" sz="2000" dirty="0"/>
          </a:p>
          <a:p>
            <a:pPr algn="just"/>
            <a:r>
              <a:rPr lang="en-US" sz="2000" dirty="0"/>
              <a:t>Direct mail to regular or account customers, and door to door mail drop distribution</a:t>
            </a:r>
            <a:r>
              <a:rPr lang="en-US" sz="2000" dirty="0" smtClean="0"/>
              <a:t>.</a:t>
            </a:r>
          </a:p>
          <a:p>
            <a:pPr algn="just"/>
            <a:endParaRPr lang="en-US" sz="2000" dirty="0"/>
          </a:p>
          <a:p>
            <a:pPr algn="just"/>
            <a:r>
              <a:rPr lang="en-US" sz="2000" dirty="0"/>
              <a:t>Regional commercial television</a:t>
            </a:r>
            <a:r>
              <a:rPr lang="en-US" sz="2000" dirty="0" smtClean="0"/>
              <a:t>.</a:t>
            </a:r>
          </a:p>
          <a:p>
            <a:pPr algn="just"/>
            <a:endParaRPr lang="en-US" sz="2000" dirty="0"/>
          </a:p>
          <a:p>
            <a:pPr algn="just"/>
            <a:r>
              <a:rPr lang="en-US" sz="2000" dirty="0" err="1"/>
              <a:t>Indepemdent</a:t>
            </a:r>
            <a:r>
              <a:rPr lang="en-US" sz="2000" dirty="0"/>
              <a:t> local radio</a:t>
            </a:r>
            <a:r>
              <a:rPr lang="en-US" sz="2000" dirty="0" smtClean="0"/>
              <a:t>.</a:t>
            </a:r>
          </a:p>
          <a:p>
            <a:pPr algn="just"/>
            <a:endParaRPr lang="en-US" sz="2000" dirty="0"/>
          </a:p>
          <a:p>
            <a:pPr algn="just"/>
            <a:r>
              <a:rPr lang="en-US" sz="2000" dirty="0"/>
              <a:t>Window bills and point of sale displays within the shop</a:t>
            </a:r>
            <a:r>
              <a:rPr lang="en-US" sz="2000" dirty="0" smtClean="0"/>
              <a:t>.</a:t>
            </a:r>
          </a:p>
          <a:p>
            <a:pPr algn="just"/>
            <a:endParaRPr lang="en-US" sz="2000" dirty="0"/>
          </a:p>
          <a:p>
            <a:pPr algn="just"/>
            <a:r>
              <a:rPr lang="en-US" sz="2000" dirty="0"/>
              <a:t>Window and in-store displays and</a:t>
            </a:r>
            <a:r>
              <a:rPr lang="en-US" sz="2000" dirty="0" smtClean="0"/>
              <a:t>,</a:t>
            </a:r>
          </a:p>
          <a:p>
            <a:pPr algn="just"/>
            <a:endParaRPr lang="en-US" sz="2000" dirty="0"/>
          </a:p>
          <a:p>
            <a:pPr algn="just"/>
            <a:r>
              <a:rPr lang="en-US" sz="2000" dirty="0"/>
              <a:t>Categories.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22</TotalTime>
  <Words>869</Words>
  <Application>Microsoft Office PowerPoint</Application>
  <PresentationFormat>On-screen Show (4:3)</PresentationFormat>
  <Paragraphs>215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Equity</vt:lpstr>
      <vt:lpstr>Different Types of Advertising in Marketing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Different Types of Advertising in Marketing </dc:title>
  <dc:creator>Ashutosh</dc:creator>
  <cp:lastModifiedBy>Ashutosh</cp:lastModifiedBy>
  <cp:revision>6</cp:revision>
  <dcterms:created xsi:type="dcterms:W3CDTF">2020-05-10T13:12:36Z</dcterms:created>
  <dcterms:modified xsi:type="dcterms:W3CDTF">2020-05-12T06:31:51Z</dcterms:modified>
</cp:coreProperties>
</file>