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7EF18106-A565-4490-80E7-B23334A03D46}" type="datetimeFigureOut">
              <a:rPr lang="en-US" smtClean="0"/>
              <a:pPr/>
              <a:t>5/4/2020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22DE0CB9-1B08-4F25-BF21-D48571757DA3}"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F18106-A565-4490-80E7-B23334A03D46}"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DE0CB9-1B08-4F25-BF21-D48571757DA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F18106-A565-4490-80E7-B23334A03D46}"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DE0CB9-1B08-4F25-BF21-D48571757DA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EF18106-A565-4490-80E7-B23334A03D46}"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DE0CB9-1B08-4F25-BF21-D48571757DA3}"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EF18106-A565-4490-80E7-B23334A03D46}" type="datetimeFigureOut">
              <a:rPr lang="en-US" smtClean="0"/>
              <a:pPr/>
              <a:t>5/4/2020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22DE0CB9-1B08-4F25-BF21-D48571757DA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EF18106-A565-4490-80E7-B23334A03D46}"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DE0CB9-1B08-4F25-BF21-D48571757DA3}"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EF18106-A565-4490-80E7-B23334A03D46}"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DE0CB9-1B08-4F25-BF21-D48571757DA3}"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EF18106-A565-4490-80E7-B23334A03D46}"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DE0CB9-1B08-4F25-BF21-D48571757DA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F18106-A565-4490-80E7-B23334A03D46}"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DE0CB9-1B08-4F25-BF21-D48571757DA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EF18106-A565-4490-80E7-B23334A03D46}"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DE0CB9-1B08-4F25-BF21-D48571757DA3}"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EF18106-A565-4490-80E7-B23334A03D46}" type="datetimeFigureOut">
              <a:rPr lang="en-US" smtClean="0"/>
              <a:pPr/>
              <a:t>5/4/2020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22DE0CB9-1B08-4F25-BF21-D48571757DA3}"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EF18106-A565-4490-80E7-B23334A03D46}" type="datetimeFigureOut">
              <a:rPr lang="en-US" smtClean="0"/>
              <a:pPr/>
              <a:t>5/4/2020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22DE0CB9-1B08-4F25-BF21-D48571757DA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295401"/>
            <a:ext cx="7772400" cy="1905000"/>
          </a:xfrm>
        </p:spPr>
        <p:txBody>
          <a:bodyPr>
            <a:normAutofit/>
          </a:bodyPr>
          <a:lstStyle/>
          <a:p>
            <a:r>
              <a:rPr lang="en-US" b="1" dirty="0"/>
              <a:t>Importance of Marketing Research</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6247864"/>
          </a:xfrm>
          <a:prstGeom prst="rect">
            <a:avLst/>
          </a:prstGeom>
        </p:spPr>
        <p:txBody>
          <a:bodyPr wrap="square">
            <a:spAutoFit/>
          </a:bodyPr>
          <a:lstStyle/>
          <a:p>
            <a:pPr fontAlgn="base"/>
            <a:r>
              <a:rPr lang="en-US" sz="4000" b="1" dirty="0" smtClean="0"/>
              <a:t>8. To facilitate smooth introduction of new products:</a:t>
            </a:r>
            <a:endParaRPr lang="en-US" sz="4000" dirty="0" smtClean="0"/>
          </a:p>
          <a:p>
            <a:pPr fontAlgn="base"/>
            <a:r>
              <a:rPr lang="en-US" sz="4000" dirty="0" smtClean="0"/>
              <a:t>Marketing research helps in testing the new products in one or two markets on a small scale. This helps in finding out consumer response to new product and develop a suitable marketing mix. It reveals the problems of the customers regarding new products. Thus, it controls the risk involved in introducing a new product</a:t>
            </a:r>
            <a:endParaRPr lang="en-US" sz="4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5509200"/>
          </a:xfrm>
          <a:prstGeom prst="rect">
            <a:avLst/>
          </a:prstGeom>
        </p:spPr>
        <p:txBody>
          <a:bodyPr wrap="square">
            <a:spAutoFit/>
          </a:bodyPr>
          <a:lstStyle/>
          <a:p>
            <a:pPr fontAlgn="base"/>
            <a:r>
              <a:rPr lang="en-US" sz="3200" b="1" dirty="0"/>
              <a:t>9. Determine export potentials:</a:t>
            </a:r>
            <a:endParaRPr lang="en-US" sz="3200" dirty="0"/>
          </a:p>
          <a:p>
            <a:pPr fontAlgn="base"/>
            <a:r>
              <a:rPr lang="en-US" sz="3200" dirty="0"/>
              <a:t>The development in transport and communication has helped in globalization and digitalization of world trade. This has helped in boosting the growth of international markets. </a:t>
            </a:r>
            <a:endParaRPr lang="en-US" sz="3200" dirty="0" smtClean="0"/>
          </a:p>
          <a:p>
            <a:pPr fontAlgn="base"/>
            <a:endParaRPr lang="en-US" sz="3200" dirty="0" smtClean="0"/>
          </a:p>
          <a:p>
            <a:pPr fontAlgn="base"/>
            <a:r>
              <a:rPr lang="en-US" sz="3200" dirty="0" smtClean="0"/>
              <a:t>Marketing </a:t>
            </a:r>
            <a:r>
              <a:rPr lang="en-US" sz="3200" dirty="0"/>
              <a:t>research helps in conducting market survey for export. It. collects information on marketing environ­ment prevailing in a country. By collecting data on consumers from different countries, it indicates export potentials</a:t>
            </a:r>
            <a:r>
              <a:rPr lang="en-US" sz="3200" dirty="0" smtClean="0"/>
              <a:t>.</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016758"/>
          </a:xfrm>
          <a:prstGeom prst="rect">
            <a:avLst/>
          </a:prstGeom>
        </p:spPr>
        <p:txBody>
          <a:bodyPr wrap="square">
            <a:spAutoFit/>
          </a:bodyPr>
          <a:lstStyle/>
          <a:p>
            <a:pPr fontAlgn="base"/>
            <a:r>
              <a:rPr lang="en-US" sz="4000" b="1" dirty="0" smtClean="0"/>
              <a:t>10. Managerial decision-making:</a:t>
            </a:r>
            <a:endParaRPr lang="en-US" sz="4000" dirty="0" smtClean="0"/>
          </a:p>
          <a:p>
            <a:pPr fontAlgn="base"/>
            <a:r>
              <a:rPr lang="en-US" sz="4000" dirty="0" smtClean="0"/>
              <a:t>Marketing research plays a vital role in the decision-making processes by supplying relevant, up-to-date and accurate data to the decision-makers. Managers need up-to-date information to access customer needs and wants, market situation, technological change and extent of competition.</a:t>
            </a:r>
            <a:endParaRPr lang="en-US" sz="4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001643"/>
          </a:xfrm>
          <a:prstGeom prst="rect">
            <a:avLst/>
          </a:prstGeom>
        </p:spPr>
        <p:txBody>
          <a:bodyPr wrap="square">
            <a:spAutoFit/>
          </a:bodyPr>
          <a:lstStyle/>
          <a:p>
            <a:r>
              <a:rPr lang="en-US" sz="3200" b="1" dirty="0"/>
              <a:t>It helps businesses strengthen their position.</a:t>
            </a:r>
            <a:r>
              <a:rPr lang="en-US" sz="3200" dirty="0"/>
              <a:t> Knowledge is power. Use market research to gain a better perspective and understanding of your market or target audience and ensure that your firm stays ahead of the competition</a:t>
            </a:r>
            <a:r>
              <a:rPr lang="en-US" sz="3200" dirty="0" smtClean="0"/>
              <a:t>.</a:t>
            </a:r>
          </a:p>
          <a:p>
            <a:endParaRPr lang="en-US" sz="3200" dirty="0"/>
          </a:p>
          <a:p>
            <a:r>
              <a:rPr lang="en-US" sz="3200" b="1" dirty="0"/>
              <a:t>It </a:t>
            </a:r>
            <a:r>
              <a:rPr lang="en-US" sz="3200" b="1" dirty="0" smtClean="0"/>
              <a:t>minimizes </a:t>
            </a:r>
            <a:r>
              <a:rPr lang="en-US" sz="3200" b="1" dirty="0"/>
              <a:t>any investment risk.</a:t>
            </a:r>
            <a:r>
              <a:rPr lang="en-US" sz="3200" dirty="0"/>
              <a:t> This is a simple but vitally important and often business critical consideration. Spending what is often only a small proportion of your investment on researching and testing the market, product, concept or idea makes sound business sense</a:t>
            </a:r>
            <a:r>
              <a:rPr lang="en-US" sz="3200" dirty="0" smtClean="0"/>
              <a:t>.</a:t>
            </a:r>
            <a:endParaRPr lang="en-US" sz="3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863417"/>
          </a:xfrm>
          <a:prstGeom prst="rect">
            <a:avLst/>
          </a:prstGeom>
        </p:spPr>
        <p:txBody>
          <a:bodyPr wrap="square">
            <a:spAutoFit/>
          </a:bodyPr>
          <a:lstStyle/>
          <a:p>
            <a:pPr algn="just"/>
            <a:r>
              <a:rPr lang="en-US" sz="4000" b="1" dirty="0" smtClean="0"/>
              <a:t>It identifies potential threats and opportunities.</a:t>
            </a:r>
            <a:r>
              <a:rPr lang="en-US" sz="4000" dirty="0" smtClean="0"/>
              <a:t> Both primary research (fieldwork) and secondary research (desk research) can be </a:t>
            </a:r>
            <a:r>
              <a:rPr lang="en-US" sz="4000" dirty="0" err="1" smtClean="0"/>
              <a:t>utilised</a:t>
            </a:r>
            <a:r>
              <a:rPr lang="en-US" sz="4000" dirty="0" smtClean="0"/>
              <a:t> as an insurance policy against both obvious dangers on the road ahead. Coupling this with some qualitative research for deeper probing can highlight certain opportunities or warning signs that may otherwise have been missed.</a:t>
            </a:r>
          </a:p>
          <a:p>
            <a:pPr algn="just"/>
            <a:r>
              <a:rPr lang="en-US" sz="4000" dirty="0" smtClean="0"/>
              <a:t/>
            </a:r>
            <a:br>
              <a:rPr lang="en-US" sz="4000" dirty="0" smtClean="0"/>
            </a:br>
            <a:endParaRPr lang="en-US" sz="4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458200" cy="6124754"/>
          </a:xfrm>
          <a:prstGeom prst="rect">
            <a:avLst/>
          </a:prstGeom>
        </p:spPr>
        <p:txBody>
          <a:bodyPr wrap="square">
            <a:spAutoFit/>
          </a:bodyPr>
          <a:lstStyle/>
          <a:p>
            <a:r>
              <a:rPr lang="en-US" sz="2800" b="1" dirty="0"/>
              <a:t>It helps to discover </a:t>
            </a:r>
            <a:r>
              <a:rPr lang="en-US" sz="2800" b="1" dirty="0" err="1"/>
              <a:t>your’s</a:t>
            </a:r>
            <a:r>
              <a:rPr lang="en-US" sz="2800" b="1" dirty="0"/>
              <a:t> and your competitor’s strengths and weaknesses.</a:t>
            </a:r>
            <a:r>
              <a:rPr lang="en-US" sz="2800" dirty="0"/>
              <a:t> It’s vitally important to adopt an ‘eye’s wide open’ approach to any market research project which is why it’s often advised to work with a market research agency to ensure completely unbiased reporting. Use research findings to adapt and learn from your own weaknesses whilst </a:t>
            </a:r>
            <a:r>
              <a:rPr lang="en-US" sz="2800" dirty="0" err="1"/>
              <a:t>capitalising</a:t>
            </a:r>
            <a:r>
              <a:rPr lang="en-US" sz="2800" dirty="0"/>
              <a:t> on your new-found knowledge from competitor analysis to take advantage and forge ahead of the pack</a:t>
            </a:r>
            <a:r>
              <a:rPr lang="en-US" sz="2800" dirty="0" smtClean="0"/>
              <a:t>.</a:t>
            </a:r>
          </a:p>
          <a:p>
            <a:endParaRPr lang="en-US" sz="2800" dirty="0"/>
          </a:p>
          <a:p>
            <a:r>
              <a:rPr lang="en-US" sz="2800" b="1" dirty="0"/>
              <a:t>It facilitates strategic planning.</a:t>
            </a:r>
            <a:r>
              <a:rPr lang="en-US" sz="2800" dirty="0"/>
              <a:t> What is the foundation of your business strategy? If it’s evidence based and you’ve taken the time to invest in your own (and hopefully ongoing) research, you can be confident that you’ve given yourself the best chance to achieve your business goals.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4893647"/>
          </a:xfrm>
          <a:prstGeom prst="rect">
            <a:avLst/>
          </a:prstGeom>
        </p:spPr>
        <p:txBody>
          <a:bodyPr wrap="square">
            <a:spAutoFit/>
          </a:bodyPr>
          <a:lstStyle/>
          <a:p>
            <a:r>
              <a:rPr lang="en-US" sz="2400" b="1" dirty="0"/>
              <a:t>It helps in spotting emerging trends.</a:t>
            </a:r>
            <a:r>
              <a:rPr lang="en-US" sz="2400" dirty="0"/>
              <a:t> Staying ahead in business is often about being the first, being the best or doing something that no-one else has thought about. Regularly taking the ‘pulse’ of what’s hot and what’s not in your industry is a key discipline. Speak to your research agency or research consultant about the range of techniques you can employ to spot and exploit these trends</a:t>
            </a:r>
            <a:r>
              <a:rPr lang="en-US" sz="2400" dirty="0" smtClean="0"/>
              <a:t>.</a:t>
            </a:r>
          </a:p>
          <a:p>
            <a:endParaRPr lang="en-US" sz="2400" dirty="0" smtClean="0"/>
          </a:p>
          <a:p>
            <a:endParaRPr lang="en-US" sz="2400" dirty="0"/>
          </a:p>
          <a:p>
            <a:r>
              <a:rPr lang="en-US" sz="2400" b="1" dirty="0"/>
              <a:t>It assists businesses to stay ahead of the competition.</a:t>
            </a:r>
            <a:r>
              <a:rPr lang="en-US" sz="2400" dirty="0"/>
              <a:t> Being the best demands a relentlessness to keep getting the basics right combined with a curiosity and willingness to innovate. Knowing how to leverage the findings and insights you extract from market research, audience research and data research are the keys to both getting ahead and staying ahead.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534400" cy="5632311"/>
          </a:xfrm>
          <a:prstGeom prst="rect">
            <a:avLst/>
          </a:prstGeom>
        </p:spPr>
        <p:txBody>
          <a:bodyPr wrap="square">
            <a:spAutoFit/>
          </a:bodyPr>
          <a:lstStyle/>
          <a:p>
            <a:pPr algn="just"/>
            <a:r>
              <a:rPr lang="en-US" sz="3600" b="1" dirty="0"/>
              <a:t>It focuses on customer needs and demands.</a:t>
            </a:r>
            <a:r>
              <a:rPr lang="en-US" sz="3600" dirty="0"/>
              <a:t> There are so many important reasons to keep your customers at the centre of all that you do in business and the same goes for research. With so many ways to reach customers using online panels, web communities, telephone survey’s, depth interviews and focus groups, market research keeps you attentive to where you can improve your proposition, customer service or product offering</a:t>
            </a:r>
            <a:r>
              <a:rPr lang="en-US" sz="3600" dirty="0" smtClean="0"/>
              <a:t>.</a:t>
            </a:r>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6186309"/>
          </a:xfrm>
          <a:prstGeom prst="rect">
            <a:avLst/>
          </a:prstGeom>
        </p:spPr>
        <p:txBody>
          <a:bodyPr wrap="square">
            <a:spAutoFit/>
          </a:bodyPr>
          <a:lstStyle/>
          <a:p>
            <a:r>
              <a:rPr lang="en-US" sz="3600" b="1" dirty="0" smtClean="0"/>
              <a:t>It helps to evaluate the success of a business against benchmarks.</a:t>
            </a:r>
            <a:r>
              <a:rPr lang="en-US" sz="3600" dirty="0" smtClean="0"/>
              <a:t> A PWC survey found that companies that benchmark achieve 69% faster growth and 45% greater productivity than those that don’t. Use market research for competitor research, employee engagement surveys, and to highlight performance or knowledge gaps and areas for potential growth. This will open your company up to thinking about new methods, ideas and tools to improve your business effectiveness.</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4524315"/>
          </a:xfrm>
          <a:prstGeom prst="rect">
            <a:avLst/>
          </a:prstGeom>
        </p:spPr>
        <p:txBody>
          <a:bodyPr wrap="square">
            <a:spAutoFit/>
          </a:bodyPr>
          <a:lstStyle/>
          <a:p>
            <a:pPr algn="ctr"/>
            <a:r>
              <a:rPr lang="en-US" sz="7200" b="1" dirty="0"/>
              <a:t>The following points explain the need for and importance of marketing research:</a:t>
            </a:r>
            <a:endParaRPr lang="en-US" sz="7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632311"/>
          </a:xfrm>
          <a:prstGeom prst="rect">
            <a:avLst/>
          </a:prstGeom>
        </p:spPr>
        <p:txBody>
          <a:bodyPr wrap="square">
            <a:spAutoFit/>
          </a:bodyPr>
          <a:lstStyle/>
          <a:p>
            <a:pPr algn="just" fontAlgn="base"/>
            <a:r>
              <a:rPr lang="en-US" sz="4000" b="1" dirty="0"/>
              <a:t>1. Identifying problem and opportunities in the market:</a:t>
            </a:r>
            <a:endParaRPr lang="en-US" sz="4000" dirty="0"/>
          </a:p>
          <a:p>
            <a:pPr algn="just" fontAlgn="base"/>
            <a:r>
              <a:rPr lang="en-US" sz="4000" dirty="0"/>
              <a:t>It helps in identifying new market opportunities for existing and new products. It provides information on market share, nature of competition, customer satisfaction levels, sales performances and channel of distribution. This helps the firms is solving problems</a:t>
            </a:r>
            <a:r>
              <a:rPr lang="en-US" sz="4000" dirty="0" smtClean="0"/>
              <a:t>.</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509200"/>
          </a:xfrm>
          <a:prstGeom prst="rect">
            <a:avLst/>
          </a:prstGeom>
        </p:spPr>
        <p:txBody>
          <a:bodyPr wrap="square">
            <a:spAutoFit/>
          </a:bodyPr>
          <a:lstStyle/>
          <a:p>
            <a:pPr fontAlgn="base"/>
            <a:r>
              <a:rPr lang="en-US" sz="3200" b="1" dirty="0" smtClean="0"/>
              <a:t>2. Formulating market strategies:</a:t>
            </a:r>
            <a:endParaRPr lang="en-US" sz="3200" dirty="0" smtClean="0"/>
          </a:p>
          <a:p>
            <a:pPr fontAlgn="base"/>
            <a:r>
              <a:rPr lang="en-US" sz="3200" dirty="0" smtClean="0"/>
              <a:t>Today, markets are no more local. They have become global. Manufactures find it difficult to contact customers and control distribution channels. Competition is equally severe. </a:t>
            </a:r>
            <a:endParaRPr lang="en-US" sz="3200" dirty="0" smtClean="0"/>
          </a:p>
          <a:p>
            <a:pPr fontAlgn="base"/>
            <a:endParaRPr lang="en-US" sz="3200" dirty="0" smtClean="0"/>
          </a:p>
          <a:p>
            <a:pPr fontAlgn="base"/>
            <a:r>
              <a:rPr lang="en-US" sz="3200" dirty="0" smtClean="0"/>
              <a:t>The </a:t>
            </a:r>
            <a:r>
              <a:rPr lang="en-US" sz="3200" dirty="0" smtClean="0"/>
              <a:t>consumer needs are difficult to predict. Market segmentation is a compli­cated task in such wide markets. The marketing intelligence provided through marketing research not only helps in framing but also in implementing the market strategies</a:t>
            </a:r>
            <a:endParaRPr 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632311"/>
          </a:xfrm>
          <a:prstGeom prst="rect">
            <a:avLst/>
          </a:prstGeom>
        </p:spPr>
        <p:txBody>
          <a:bodyPr wrap="square">
            <a:spAutoFit/>
          </a:bodyPr>
          <a:lstStyle/>
          <a:p>
            <a:pPr fontAlgn="base"/>
            <a:r>
              <a:rPr lang="en-US" sz="3600" b="1" dirty="0"/>
              <a:t>3. Determining consumer needs and wants:</a:t>
            </a:r>
            <a:endParaRPr lang="en-US" sz="3600" dirty="0"/>
          </a:p>
          <a:p>
            <a:pPr fontAlgn="base"/>
            <a:r>
              <a:rPr lang="en-US" sz="3600" dirty="0"/>
              <a:t>Marketing has become customer-centric. However, large-scale production needs intermediaries for mass distribution. Due to prevalence of multi channels of distribution, there is an information gap</a:t>
            </a:r>
            <a:r>
              <a:rPr lang="en-US" sz="3600" dirty="0" smtClean="0"/>
              <a:t>.</a:t>
            </a:r>
          </a:p>
          <a:p>
            <a:pPr fontAlgn="base"/>
            <a:r>
              <a:rPr lang="en-US" sz="3600" dirty="0" smtClean="0"/>
              <a:t> </a:t>
            </a:r>
            <a:r>
              <a:rPr lang="en-US" sz="3600" dirty="0"/>
              <a:t>Marketing research helps in collecting information on consumers from structured distribution research and helps in making marketing customer oriented</a:t>
            </a:r>
            <a:r>
              <a:rPr lang="en-US" sz="3600" dirty="0" smtClean="0"/>
              <a:t>.</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78313"/>
          </a:xfrm>
          <a:prstGeom prst="rect">
            <a:avLst/>
          </a:prstGeom>
        </p:spPr>
        <p:txBody>
          <a:bodyPr wrap="square">
            <a:spAutoFit/>
          </a:bodyPr>
          <a:lstStyle/>
          <a:p>
            <a:pPr fontAlgn="base"/>
            <a:r>
              <a:rPr lang="en-US" sz="3600" b="1" dirty="0" smtClean="0"/>
              <a:t>4. For effective communication mix:</a:t>
            </a:r>
            <a:endParaRPr lang="en-US" sz="3600" dirty="0" smtClean="0"/>
          </a:p>
          <a:p>
            <a:pPr fontAlgn="base"/>
            <a:r>
              <a:rPr lang="en-US" sz="3600" dirty="0" smtClean="0"/>
              <a:t>In an era of micro- rather than mass-marketing, communica­tion plays a vital role. Marketing research uses promotional research to study media mix, adver­tising effectiveness and integrated communication tools. </a:t>
            </a:r>
            <a:endParaRPr lang="en-US" sz="3600" dirty="0" smtClean="0"/>
          </a:p>
          <a:p>
            <a:pPr fontAlgn="base"/>
            <a:endParaRPr lang="en-US" sz="3600" dirty="0" smtClean="0"/>
          </a:p>
          <a:p>
            <a:pPr fontAlgn="base"/>
            <a:r>
              <a:rPr lang="en-US" sz="3600" dirty="0" smtClean="0"/>
              <a:t>Research </a:t>
            </a:r>
            <a:r>
              <a:rPr lang="en-US" sz="3600" dirty="0" smtClean="0"/>
              <a:t>on such aspects will help in promoting effectively a company’s product in the market.</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pPr fontAlgn="base"/>
            <a:r>
              <a:rPr lang="en-US" sz="3600" b="1" dirty="0"/>
              <a:t>5. Improving selling activities:</a:t>
            </a:r>
            <a:endParaRPr lang="en-US" sz="3600" dirty="0"/>
          </a:p>
          <a:p>
            <a:pPr fontAlgn="base"/>
            <a:r>
              <a:rPr lang="en-US" sz="3600" dirty="0"/>
              <a:t>Marketing research is used to </a:t>
            </a:r>
            <a:r>
              <a:rPr lang="en-US" sz="3600" dirty="0" err="1"/>
              <a:t>analyse</a:t>
            </a:r>
            <a:r>
              <a:rPr lang="en-US" sz="3600" dirty="0"/>
              <a:t> and evaluate performances of a company within a market. It also studies effectiveness of a sales force. It helps in identify­ing sales territories. </a:t>
            </a:r>
            <a:endParaRPr lang="en-US" sz="3600" dirty="0" smtClean="0"/>
          </a:p>
          <a:p>
            <a:pPr fontAlgn="base"/>
            <a:endParaRPr lang="en-US" sz="3600" dirty="0" smtClean="0"/>
          </a:p>
          <a:p>
            <a:pPr fontAlgn="base"/>
            <a:r>
              <a:rPr lang="en-US" sz="3600" dirty="0" smtClean="0"/>
              <a:t>Such </a:t>
            </a:r>
            <a:r>
              <a:rPr lang="en-US" sz="3600" dirty="0"/>
              <a:t>information helps the companies in identifying areas of shortcoming in sales. It also examines alternative methods for distribution of goods</a:t>
            </a:r>
            <a:r>
              <a:rPr lang="en-US" sz="3600" dirty="0" smtClean="0"/>
              <a:t>.</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fontAlgn="base"/>
            <a:r>
              <a:rPr lang="en-US" sz="3600" b="1" dirty="0" smtClean="0"/>
              <a:t>6. For sales forecasting:</a:t>
            </a:r>
            <a:endParaRPr lang="en-US" sz="3600" dirty="0" smtClean="0"/>
          </a:p>
          <a:p>
            <a:pPr fontAlgn="base"/>
            <a:r>
              <a:rPr lang="en-US" sz="3600" dirty="0" smtClean="0"/>
              <a:t>The most challenging task for any production manager is to keep optimum levels of inventory. However, production is undertaken in anticipation of demand. </a:t>
            </a:r>
          </a:p>
          <a:p>
            <a:pPr fontAlgn="base"/>
            <a:endParaRPr lang="en-US" sz="3600" dirty="0" smtClean="0"/>
          </a:p>
          <a:p>
            <a:pPr fontAlgn="base"/>
            <a:r>
              <a:rPr lang="en-US" sz="3600" dirty="0" smtClean="0"/>
              <a:t>Therefore, scientific forecast of sales is required. Marketing research helps in sales forecasting by using market share method, sales force estimate method and jury method. This can also help in fixing sales quotas and marketing plans</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fontAlgn="base"/>
            <a:r>
              <a:rPr lang="en-US" sz="3600" b="1" dirty="0"/>
              <a:t>7. To revitalize brands:</a:t>
            </a:r>
            <a:endParaRPr lang="en-US" sz="3600" dirty="0"/>
          </a:p>
          <a:p>
            <a:pPr fontAlgn="base"/>
            <a:r>
              <a:rPr lang="en-US" sz="3600" dirty="0"/>
              <a:t>Marketing research is used to study and find out the existing brand position. It finds out the recall value of brands. It explores the possibilities of brand extension or prospects of changing existing brand names. </a:t>
            </a:r>
            <a:endParaRPr lang="en-US" sz="3600" dirty="0" smtClean="0"/>
          </a:p>
          <a:p>
            <a:pPr fontAlgn="base"/>
            <a:endParaRPr lang="en-US" sz="3600" dirty="0" smtClean="0"/>
          </a:p>
          <a:p>
            <a:pPr fontAlgn="base"/>
            <a:r>
              <a:rPr lang="en-US" sz="3600" dirty="0" smtClean="0"/>
              <a:t>The </a:t>
            </a:r>
            <a:r>
              <a:rPr lang="en-US" sz="3600" dirty="0"/>
              <a:t>main purpose of marketing is to create brand loyalty. Marketing research helps in developing techniques to popularize and retain brand loyalty</a:t>
            </a:r>
            <a:r>
              <a:rPr lang="en-US" sz="3600" dirty="0" smtClean="0"/>
              <a:t>.</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708</Words>
  <Application>Microsoft Office PowerPoint</Application>
  <PresentationFormat>On-screen Show (4:3)</PresentationFormat>
  <Paragraphs>89</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Equity</vt:lpstr>
      <vt:lpstr>Importance of Marketing Research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Marketing Research </dc:title>
  <dc:creator>Ashutosh</dc:creator>
  <cp:lastModifiedBy>Ashutosh</cp:lastModifiedBy>
  <cp:revision>4</cp:revision>
  <dcterms:created xsi:type="dcterms:W3CDTF">2020-05-02T15:12:06Z</dcterms:created>
  <dcterms:modified xsi:type="dcterms:W3CDTF">2020-05-04T15:51:24Z</dcterms:modified>
</cp:coreProperties>
</file>