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5AD0D-8512-4AAB-96ED-EC7A28B8438F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B7CD7414-5F5C-4178-9806-1C7640A7A94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5AD0D-8512-4AAB-96ED-EC7A28B8438F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D7414-5F5C-4178-9806-1C7640A7A9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5AD0D-8512-4AAB-96ED-EC7A28B8438F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D7414-5F5C-4178-9806-1C7640A7A9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5AD0D-8512-4AAB-96ED-EC7A28B8438F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D7414-5F5C-4178-9806-1C7640A7A94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5AD0D-8512-4AAB-96ED-EC7A28B8438F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7CD7414-5F5C-4178-9806-1C7640A7A9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5AD0D-8512-4AAB-96ED-EC7A28B8438F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D7414-5F5C-4178-9806-1C7640A7A94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5AD0D-8512-4AAB-96ED-EC7A28B8438F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D7414-5F5C-4178-9806-1C7640A7A94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5AD0D-8512-4AAB-96ED-EC7A28B8438F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D7414-5F5C-4178-9806-1C7640A7A9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5AD0D-8512-4AAB-96ED-EC7A28B8438F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D7414-5F5C-4178-9806-1C7640A7A9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5AD0D-8512-4AAB-96ED-EC7A28B8438F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D7414-5F5C-4178-9806-1C7640A7A94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5AD0D-8512-4AAB-96ED-EC7A28B8438F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7CD7414-5F5C-4178-9806-1C7640A7A94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2E5AD0D-8512-4AAB-96ED-EC7A28B8438F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B7CD7414-5F5C-4178-9806-1C7640A7A94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886200"/>
            <a:ext cx="7543800" cy="2743200"/>
          </a:xfrm>
        </p:spPr>
        <p:txBody>
          <a:bodyPr>
            <a:normAutofit fontScale="77500" lnSpcReduction="20000"/>
          </a:bodyPr>
          <a:lstStyle/>
          <a:p>
            <a:pPr algn="l"/>
            <a:endParaRPr lang="en-US" b="1" dirty="0" smtClean="0"/>
          </a:p>
          <a:p>
            <a:pPr algn="l"/>
            <a:endParaRPr lang="en-US" b="1" dirty="0" smtClean="0"/>
          </a:p>
          <a:p>
            <a:pPr algn="l"/>
            <a:endParaRPr lang="en-US" b="1" dirty="0" smtClean="0"/>
          </a:p>
          <a:p>
            <a:pPr algn="l"/>
            <a:endParaRPr lang="en-US" b="1" dirty="0" smtClean="0"/>
          </a:p>
          <a:p>
            <a:pPr algn="l"/>
            <a:r>
              <a:rPr lang="en-US" b="1" dirty="0" smtClean="0"/>
              <a:t>Prof(Dr) B.L. </a:t>
            </a:r>
            <a:r>
              <a:rPr lang="en-US" b="1" dirty="0" err="1" smtClean="0"/>
              <a:t>Verma</a:t>
            </a:r>
            <a:endParaRPr lang="en-US" b="1" dirty="0" smtClean="0"/>
          </a:p>
          <a:p>
            <a:pPr algn="l"/>
            <a:r>
              <a:rPr lang="en-US" b="1" dirty="0" smtClean="0"/>
              <a:t>Professor</a:t>
            </a:r>
          </a:p>
          <a:p>
            <a:pPr algn="l"/>
            <a:r>
              <a:rPr lang="en-US" b="1" dirty="0" smtClean="0"/>
              <a:t>Department of business Administration</a:t>
            </a:r>
          </a:p>
          <a:p>
            <a:pPr algn="l"/>
            <a:r>
              <a:rPr lang="en-US" b="1" dirty="0" smtClean="0"/>
              <a:t>UCCMS,MLSU,UDAIPUR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295401"/>
            <a:ext cx="7772400" cy="2305050"/>
          </a:xfrm>
        </p:spPr>
        <p:txBody>
          <a:bodyPr>
            <a:normAutofit fontScale="90000"/>
          </a:bodyPr>
          <a:lstStyle/>
          <a:p>
            <a:r>
              <a:rPr lang="en-US" dirty="0"/>
              <a:t>Difference between Product Orientation &amp; Consumer Orientation</a:t>
            </a:r>
            <a:br>
              <a:rPr lang="en-US" dirty="0"/>
            </a:b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81000"/>
            <a:ext cx="861060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200" b="1" dirty="0"/>
              <a:t>1. Orientation</a:t>
            </a:r>
            <a:endParaRPr lang="en-US" sz="3200" dirty="0"/>
          </a:p>
          <a:p>
            <a:pPr algn="just"/>
            <a:r>
              <a:rPr lang="en-US" sz="3200" dirty="0"/>
              <a:t>Product Orientation- This concept is product oriented.</a:t>
            </a:r>
          </a:p>
          <a:p>
            <a:pPr algn="just"/>
            <a:r>
              <a:rPr lang="en-US" sz="3200" dirty="0"/>
              <a:t>Consumer Orientation- This concept is consumer oriented</a:t>
            </a:r>
            <a:r>
              <a:rPr lang="en-US" sz="3200" dirty="0" smtClean="0"/>
              <a:t>.</a:t>
            </a:r>
          </a:p>
          <a:p>
            <a:pPr algn="just"/>
            <a:endParaRPr lang="en-US" sz="3200" dirty="0"/>
          </a:p>
          <a:p>
            <a:pPr algn="just"/>
            <a:r>
              <a:rPr lang="en-US" sz="3200" b="1" dirty="0"/>
              <a:t>2. Target</a:t>
            </a:r>
            <a:endParaRPr lang="en-US" sz="3200" dirty="0"/>
          </a:p>
          <a:p>
            <a:pPr algn="just"/>
            <a:r>
              <a:rPr lang="en-US" sz="3200" dirty="0"/>
              <a:t>Product Orientation- The target of this concept is to earn maximum profits by maximizing sales.</a:t>
            </a:r>
          </a:p>
          <a:p>
            <a:pPr algn="just"/>
            <a:r>
              <a:rPr lang="en-US" sz="3200" dirty="0"/>
              <a:t>Consumer Orientation- The object of this concept is to maximize the profits through the satisfaction of consumer needs.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304800"/>
            <a:ext cx="845820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200" b="1" dirty="0"/>
              <a:t>3. Contribution in Standard of Living</a:t>
            </a:r>
            <a:endParaRPr lang="en-US" sz="3200" dirty="0"/>
          </a:p>
          <a:p>
            <a:pPr algn="just"/>
            <a:r>
              <a:rPr lang="en-US" sz="3200" dirty="0"/>
              <a:t>Product Orientation- It is not related to the standard of living in society.</a:t>
            </a:r>
          </a:p>
          <a:p>
            <a:pPr algn="just"/>
            <a:r>
              <a:rPr lang="en-US" sz="3200" dirty="0"/>
              <a:t>Consumer Orientation- Marketing is the creating and delivery of standard of living to the society.</a:t>
            </a:r>
          </a:p>
          <a:p>
            <a:pPr algn="just"/>
            <a:endParaRPr lang="en-US" sz="3200" dirty="0"/>
          </a:p>
          <a:p>
            <a:pPr algn="just"/>
            <a:r>
              <a:rPr lang="en-US" sz="3200" b="1" dirty="0"/>
              <a:t>4. Starting</a:t>
            </a:r>
            <a:endParaRPr lang="en-US" sz="3200" dirty="0"/>
          </a:p>
          <a:p>
            <a:pPr algn="just"/>
            <a:r>
              <a:rPr lang="en-US" sz="3200" dirty="0"/>
              <a:t>Product Orientation- Marketing Starts only after the goods have been produced.</a:t>
            </a:r>
          </a:p>
          <a:p>
            <a:pPr algn="just"/>
            <a:r>
              <a:rPr lang="en-US" sz="3200" dirty="0"/>
              <a:t>Consumer Orientation- Marketing starts with the discovery of consumer needs.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81001"/>
            <a:ext cx="8382000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/>
              <a:t>5. The Satisfaction of Consumer Needs and Wants</a:t>
            </a:r>
            <a:endParaRPr lang="en-US" sz="3200" dirty="0"/>
          </a:p>
          <a:p>
            <a:r>
              <a:rPr lang="en-US" sz="3200" dirty="0"/>
              <a:t>Product Orientation- Consider the needs and wants of consumers.</a:t>
            </a:r>
          </a:p>
          <a:p>
            <a:r>
              <a:rPr lang="en-US" sz="3200" dirty="0"/>
              <a:t>Consumer Orientation- Every business activity clusters around the needs and wants of </a:t>
            </a:r>
            <a:r>
              <a:rPr lang="en-US" sz="3200" dirty="0" smtClean="0"/>
              <a:t>consumers</a:t>
            </a:r>
          </a:p>
          <a:p>
            <a:r>
              <a:rPr lang="en-US" sz="3200" dirty="0" smtClean="0"/>
              <a:t>.</a:t>
            </a:r>
            <a:endParaRPr lang="en-US" sz="3200" dirty="0"/>
          </a:p>
          <a:p>
            <a:r>
              <a:rPr lang="en-US" sz="3200" b="1" dirty="0"/>
              <a:t>6. End</a:t>
            </a:r>
            <a:endParaRPr lang="en-US" sz="3200" dirty="0"/>
          </a:p>
          <a:p>
            <a:r>
              <a:rPr lang="en-US" sz="3200" dirty="0"/>
              <a:t>Product Orientation- Marketing ends with the physical distribution of goods and services.</a:t>
            </a:r>
          </a:p>
          <a:p>
            <a:r>
              <a:rPr lang="en-US" sz="3200" dirty="0"/>
              <a:t>Consumer Orientation- Marketing ends with the satisfaction of consumer needs.</a:t>
            </a:r>
          </a:p>
          <a:p>
            <a:endParaRPr lang="en-US" sz="32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228600"/>
            <a:ext cx="845820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dirty="0"/>
              <a:t>7. Marketing Research</a:t>
            </a:r>
            <a:endParaRPr lang="en-US" sz="3600" dirty="0"/>
          </a:p>
          <a:p>
            <a:pPr algn="just"/>
            <a:r>
              <a:rPr lang="en-US" sz="3600" dirty="0"/>
              <a:t>Product Orientation- It does not provide for marketing research.</a:t>
            </a:r>
          </a:p>
          <a:p>
            <a:pPr algn="just"/>
            <a:r>
              <a:rPr lang="en-US" sz="3600" dirty="0"/>
              <a:t>Consumer Orientation- It stresses upon intensive marketing research</a:t>
            </a:r>
            <a:r>
              <a:rPr lang="en-US" sz="3600" dirty="0" smtClean="0"/>
              <a:t>.</a:t>
            </a:r>
          </a:p>
          <a:p>
            <a:pPr algn="just"/>
            <a:endParaRPr lang="en-US" sz="3600" dirty="0"/>
          </a:p>
          <a:p>
            <a:pPr algn="just"/>
            <a:r>
              <a:rPr lang="en-US" sz="3600" b="1" dirty="0"/>
              <a:t>8. Allied Activities of Marketing</a:t>
            </a:r>
            <a:endParaRPr lang="en-US" sz="3600" dirty="0"/>
          </a:p>
          <a:p>
            <a:pPr algn="just"/>
            <a:r>
              <a:rPr lang="en-US" sz="3600" dirty="0"/>
              <a:t>Product Orientation- It does not consider any allied activity of marketing.</a:t>
            </a:r>
          </a:p>
          <a:p>
            <a:pPr algn="just"/>
            <a:r>
              <a:rPr lang="en-US" sz="3600" dirty="0"/>
              <a:t>Consumer Orientation- It considers allied activities of marketing to be its important part.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10</TotalTime>
  <Words>253</Words>
  <Application>Microsoft Office PowerPoint</Application>
  <PresentationFormat>On-screen Show (4:3)</PresentationFormat>
  <Paragraphs>110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Equity</vt:lpstr>
      <vt:lpstr>Difference between Product Orientation &amp; Consumer Orientation </vt:lpstr>
      <vt:lpstr>Slide 2</vt:lpstr>
      <vt:lpstr>Slide 3</vt:lpstr>
      <vt:lpstr>Slide 4</vt:lpstr>
      <vt:lpstr>Slide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Difference between Product Orientation &amp; Consumer Orientation </dc:title>
  <dc:creator>Ashutosh</dc:creator>
  <cp:lastModifiedBy>Ashutosh</cp:lastModifiedBy>
  <cp:revision>4</cp:revision>
  <dcterms:created xsi:type="dcterms:W3CDTF">2020-05-10T07:29:52Z</dcterms:created>
  <dcterms:modified xsi:type="dcterms:W3CDTF">2020-05-12T08:37:23Z</dcterms:modified>
</cp:coreProperties>
</file>