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78" r:id="rId14"/>
    <p:sldId id="268" r:id="rId15"/>
    <p:sldId id="269" r:id="rId16"/>
    <p:sldId id="270" r:id="rId17"/>
    <p:sldId id="271" r:id="rId18"/>
    <p:sldId id="272" r:id="rId19"/>
    <p:sldId id="273" r:id="rId20"/>
    <p:sldId id="274" r:id="rId21"/>
    <p:sldId id="275" r:id="rId22"/>
    <p:sldId id="276" r:id="rId23"/>
    <p:sldId id="277"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73D1F318-5CF6-46B5-ADF8-261871176ABE}" type="datetimeFigureOut">
              <a:rPr lang="en-US" smtClean="0"/>
              <a:pPr/>
              <a:t>4/21/2020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8D77D973-C5D2-48BF-BC06-F9183D550368}"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3D1F318-5CF6-46B5-ADF8-261871176ABE}"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D77D973-C5D2-48BF-BC06-F9183D55036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3D1F318-5CF6-46B5-ADF8-261871176ABE}"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D77D973-C5D2-48BF-BC06-F9183D55036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3D1F318-5CF6-46B5-ADF8-261871176ABE}"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D77D973-C5D2-48BF-BC06-F9183D550368}"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73D1F318-5CF6-46B5-ADF8-261871176ABE}"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D77D973-C5D2-48BF-BC06-F9183D550368}"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73D1F318-5CF6-46B5-ADF8-261871176ABE}" type="datetimeFigureOut">
              <a:rPr lang="en-US" smtClean="0"/>
              <a:pPr/>
              <a:t>4/21/2020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8D77D973-C5D2-48BF-BC06-F9183D550368}"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73D1F318-5CF6-46B5-ADF8-261871176ABE}" type="datetimeFigureOut">
              <a:rPr lang="en-US" smtClean="0"/>
              <a:pPr/>
              <a:t>4/21/2020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8D77D973-C5D2-48BF-BC06-F9183D550368}"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73D1F318-5CF6-46B5-ADF8-261871176ABE}" type="datetimeFigureOut">
              <a:rPr lang="en-US" smtClean="0"/>
              <a:pPr/>
              <a:t>4/21/2020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8D77D973-C5D2-48BF-BC06-F9183D550368}"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73D1F318-5CF6-46B5-ADF8-261871176ABE}" type="datetimeFigureOut">
              <a:rPr lang="en-US" smtClean="0"/>
              <a:pPr/>
              <a:t>4/21/2020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8D77D973-C5D2-48BF-BC06-F9183D55036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73D1F318-5CF6-46B5-ADF8-261871176ABE}" type="datetimeFigureOut">
              <a:rPr lang="en-US" smtClean="0"/>
              <a:pPr/>
              <a:t>4/21/2020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8D77D973-C5D2-48BF-BC06-F9183D550368}"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73D1F318-5CF6-46B5-ADF8-261871176ABE}" type="datetimeFigureOut">
              <a:rPr lang="en-US" smtClean="0"/>
              <a:pPr/>
              <a:t>4/21/2020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8D77D973-C5D2-48BF-BC06-F9183D550368}"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73D1F318-5CF6-46B5-ADF8-261871176ABE}" type="datetimeFigureOut">
              <a:rPr lang="en-US" smtClean="0"/>
              <a:pPr/>
              <a:t>4/21/2020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8D77D973-C5D2-48BF-BC06-F9183D55036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hyperlink" Target="https://www.copper.com/blog/sales-goals" TargetMode="Externa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hyperlink" Target="https://www.copper.com/insights" TargetMode="Externa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hyperlink" Target="https://www.copper.com/blog/sales-team"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hyperlink" Target="https://spotio.com/field-sales-crm/" TargetMode="Externa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57201"/>
            <a:ext cx="7772400" cy="1981199"/>
          </a:xfrm>
        </p:spPr>
        <p:txBody>
          <a:bodyPr/>
          <a:lstStyle/>
          <a:p>
            <a:pPr algn="ctr"/>
            <a:r>
              <a:rPr lang="en-US" dirty="0" smtClean="0"/>
              <a:t>Design Process of Sales Territory Plan </a:t>
            </a:r>
            <a:endParaRPr lang="en-US" dirty="0"/>
          </a:p>
        </p:txBody>
      </p:sp>
      <p:sp>
        <p:nvSpPr>
          <p:cNvPr id="3" name="Subtitle 2"/>
          <p:cNvSpPr>
            <a:spLocks noGrp="1"/>
          </p:cNvSpPr>
          <p:nvPr>
            <p:ph type="subTitle" idx="1"/>
          </p:nvPr>
        </p:nvSpPr>
        <p:spPr/>
        <p:txBody>
          <a:bodyPr>
            <a:normAutofit fontScale="70000" lnSpcReduction="20000"/>
          </a:bodyPr>
          <a:lstStyle/>
          <a:p>
            <a:pPr algn="l"/>
            <a:r>
              <a:rPr lang="en-US" dirty="0" smtClean="0"/>
              <a:t>Prof(Dr)</a:t>
            </a:r>
            <a:r>
              <a:rPr lang="en-US" dirty="0" err="1" smtClean="0"/>
              <a:t>B.L.Verma</a:t>
            </a:r>
            <a:endParaRPr lang="en-US" dirty="0" smtClean="0"/>
          </a:p>
          <a:p>
            <a:pPr algn="l"/>
            <a:r>
              <a:rPr lang="en-US" dirty="0" smtClean="0"/>
              <a:t>Professor</a:t>
            </a:r>
          </a:p>
          <a:p>
            <a:pPr algn="l"/>
            <a:r>
              <a:rPr lang="en-US" dirty="0" smtClean="0"/>
              <a:t>Department of Business Administration</a:t>
            </a:r>
          </a:p>
          <a:p>
            <a:pPr algn="l"/>
            <a:r>
              <a:rPr lang="en-US" dirty="0" smtClean="0"/>
              <a:t>UCCMS,MLSU,UDAIPUR</a:t>
            </a:r>
          </a:p>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6001643"/>
          </a:xfrm>
          <a:prstGeom prst="rect">
            <a:avLst/>
          </a:prstGeom>
        </p:spPr>
        <p:txBody>
          <a:bodyPr wrap="square">
            <a:spAutoFit/>
          </a:bodyPr>
          <a:lstStyle/>
          <a:p>
            <a:r>
              <a:rPr lang="en-US" sz="2400" dirty="0"/>
              <a:t>3. Set goals and create targets</a:t>
            </a:r>
            <a:r>
              <a:rPr lang="en-US" sz="2400" dirty="0" smtClean="0"/>
              <a:t>.</a:t>
            </a:r>
          </a:p>
          <a:p>
            <a:endParaRPr lang="en-US" sz="2400" dirty="0"/>
          </a:p>
          <a:p>
            <a:r>
              <a:rPr lang="en-US" sz="2400" dirty="0"/>
              <a:t>In order to make a successful sales territory plan, you must create clear parameters and realistic goals for the team as well as individual sales reps’ territories</a:t>
            </a:r>
            <a:r>
              <a:rPr lang="en-US" sz="2400" dirty="0" smtClean="0"/>
              <a:t>.</a:t>
            </a:r>
          </a:p>
          <a:p>
            <a:endParaRPr lang="en-US" sz="2400" dirty="0"/>
          </a:p>
          <a:p>
            <a:r>
              <a:rPr lang="en-US" sz="2400" dirty="0"/>
              <a:t>To do this, consolidate the trends you’ve discovered above to come up with </a:t>
            </a:r>
            <a:endParaRPr lang="en-US" sz="2400" dirty="0" smtClean="0"/>
          </a:p>
          <a:p>
            <a:endParaRPr lang="en-US" sz="2400" dirty="0" smtClean="0"/>
          </a:p>
          <a:p>
            <a:r>
              <a:rPr lang="en-US" sz="2400" dirty="0" smtClean="0"/>
              <a:t>S.M.A.R.T </a:t>
            </a:r>
            <a:r>
              <a:rPr lang="en-US" sz="2400" dirty="0"/>
              <a:t>(Specific, Measurable, Achievable, Relevant, and Time-based) goals and realistic targets</a:t>
            </a:r>
            <a:r>
              <a:rPr lang="en-US" sz="2400" dirty="0" smtClean="0"/>
              <a:t>.</a:t>
            </a:r>
          </a:p>
          <a:p>
            <a:endParaRPr lang="en-US" sz="2400" dirty="0" smtClean="0"/>
          </a:p>
          <a:p>
            <a:endParaRPr lang="en-US" sz="2400" dirty="0"/>
          </a:p>
          <a:p>
            <a:r>
              <a:rPr lang="en-US" sz="2400" dirty="0"/>
              <a:t>Here are some questions you may ask:</a:t>
            </a:r>
          </a:p>
          <a:p>
            <a:r>
              <a:rPr lang="en-US" sz="2400" dirty="0" smtClean="0"/>
              <a:t/>
            </a:r>
            <a:br>
              <a:rPr lang="en-US" sz="2400" dirty="0" smtClean="0"/>
            </a:br>
            <a:endParaRPr lang="en-US"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4401205"/>
          </a:xfrm>
          <a:prstGeom prst="rect">
            <a:avLst/>
          </a:prstGeom>
        </p:spPr>
        <p:txBody>
          <a:bodyPr wrap="square">
            <a:spAutoFit/>
          </a:bodyPr>
          <a:lstStyle/>
          <a:p>
            <a:pPr algn="just"/>
            <a:r>
              <a:rPr lang="en-US" sz="2000" i="1" dirty="0"/>
              <a:t>How many new opportunities do you need to meet quota?</a:t>
            </a:r>
            <a:endParaRPr lang="en-US" sz="2000" dirty="0"/>
          </a:p>
          <a:p>
            <a:pPr algn="just"/>
            <a:r>
              <a:rPr lang="en-US" sz="2000" dirty="0"/>
              <a:t>Having sales quotas are a great way to motivate sales reps, but if you find you're not meeting those quotas, you have a problem. There could be weaknesses in the sales pipeline, or you may need to seek new opportunities. In order to set </a:t>
            </a:r>
            <a:r>
              <a:rPr lang="en-US" sz="2000" dirty="0">
                <a:hlinkClick r:id="rId2"/>
              </a:rPr>
              <a:t>goals</a:t>
            </a:r>
            <a:r>
              <a:rPr lang="en-US" sz="2000" dirty="0"/>
              <a:t> and benchmarks for the team, consider using the </a:t>
            </a:r>
            <a:r>
              <a:rPr lang="en-US" sz="2000" i="1" dirty="0"/>
              <a:t>top-down approach</a:t>
            </a:r>
            <a:r>
              <a:rPr lang="en-US" sz="2000" dirty="0" smtClean="0"/>
              <a:t>.</a:t>
            </a:r>
          </a:p>
          <a:p>
            <a:pPr algn="just"/>
            <a:endParaRPr lang="en-US" sz="2000" dirty="0" smtClean="0"/>
          </a:p>
          <a:p>
            <a:pPr algn="just"/>
            <a:endParaRPr lang="en-US" sz="2000" dirty="0"/>
          </a:p>
          <a:p>
            <a:pPr algn="just"/>
            <a:r>
              <a:rPr lang="en-US" sz="2000" dirty="0"/>
              <a:t>Using the top-down approach to sales quotas (where you set a goal for the period and then assign sales quotas to support this goal), you can go over the data from previous periods to get an idea of what your team was able to accomplish in the past and what a realistic goal for the future is. This can help you decide how many new opportunities you'll need to pursue in order to meet that goal</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5262979"/>
          </a:xfrm>
          <a:prstGeom prst="rect">
            <a:avLst/>
          </a:prstGeom>
        </p:spPr>
        <p:txBody>
          <a:bodyPr wrap="square">
            <a:spAutoFit/>
          </a:bodyPr>
          <a:lstStyle/>
          <a:p>
            <a:r>
              <a:rPr lang="en-US" sz="2400" i="1" dirty="0"/>
              <a:t>Where do most of your leads come from? Which geographical regions should you concentrate on?</a:t>
            </a:r>
            <a:endParaRPr lang="en-US" sz="2400" dirty="0"/>
          </a:p>
          <a:p>
            <a:endParaRPr lang="en-US" sz="2400" dirty="0" smtClean="0"/>
          </a:p>
          <a:p>
            <a:r>
              <a:rPr lang="en-US" sz="2400" dirty="0" smtClean="0"/>
              <a:t>There </a:t>
            </a:r>
            <a:r>
              <a:rPr lang="en-US" sz="2400" dirty="0"/>
              <a:t>are a number of ways to review </a:t>
            </a:r>
            <a:r>
              <a:rPr lang="en-US" sz="2400" dirty="0">
                <a:hlinkClick r:id="rId2"/>
              </a:rPr>
              <a:t>customizable data using CRM software</a:t>
            </a:r>
            <a:r>
              <a:rPr lang="en-US" sz="2400" dirty="0"/>
              <a:t> to discover where your leads are coming from. This can help you target areas of interest</a:t>
            </a:r>
            <a:r>
              <a:rPr lang="en-US" sz="2400" dirty="0" smtClean="0"/>
              <a:t>.</a:t>
            </a:r>
          </a:p>
          <a:p>
            <a:endParaRPr lang="en-US" sz="2400" dirty="0" smtClean="0"/>
          </a:p>
          <a:p>
            <a:endParaRPr lang="en-US" sz="2400" dirty="0"/>
          </a:p>
          <a:p>
            <a:r>
              <a:rPr lang="en-US" sz="2400" i="1" dirty="0"/>
              <a:t>Which products or services are most profitable? Who is purchasing them?</a:t>
            </a:r>
            <a:endParaRPr lang="en-US" sz="2400" dirty="0"/>
          </a:p>
          <a:p>
            <a:r>
              <a:rPr lang="en-US" sz="2400" dirty="0"/>
              <a:t>Again, CRM software can automatically capture sales data and put it to work.</a:t>
            </a:r>
          </a:p>
          <a:p>
            <a:r>
              <a:rPr lang="en-US" sz="2400" i="1" dirty="0"/>
              <a:t>Which opportunities should we focus on</a:t>
            </a:r>
            <a:r>
              <a:rPr lang="en-US" sz="2400" i="1" dirty="0" smtClean="0"/>
              <a:t>?</a:t>
            </a:r>
            <a:endParaRPr lang="en-US" sz="2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305800" cy="3416320"/>
          </a:xfrm>
          <a:prstGeom prst="rect">
            <a:avLst/>
          </a:prstGeom>
        </p:spPr>
        <p:txBody>
          <a:bodyPr wrap="square">
            <a:spAutoFit/>
          </a:bodyPr>
          <a:lstStyle/>
          <a:p>
            <a:pPr algn="just"/>
            <a:r>
              <a:rPr lang="en-US" sz="2400" dirty="0" smtClean="0"/>
              <a:t>With a CRM, you can quickly identify opportunities to help your </a:t>
            </a:r>
            <a:r>
              <a:rPr lang="en-US" sz="2400" dirty="0" smtClean="0">
                <a:hlinkClick r:id="rId2"/>
              </a:rPr>
              <a:t>sales team</a:t>
            </a:r>
            <a:r>
              <a:rPr lang="en-US" sz="2400" dirty="0" smtClean="0"/>
              <a:t> decide where to dedicate their time and resources. For example, Copper allows you to see past opportunities that are open, abandoned, lost, or won in a Sales Performance report</a:t>
            </a:r>
            <a:r>
              <a:rPr lang="en-US" sz="2400" dirty="0" smtClean="0"/>
              <a:t>.</a:t>
            </a:r>
          </a:p>
          <a:p>
            <a:pPr algn="just"/>
            <a:endParaRPr lang="en-US" sz="2400" dirty="0" smtClean="0"/>
          </a:p>
          <a:p>
            <a:pPr algn="just"/>
            <a:endParaRPr lang="en-US" sz="2400" dirty="0" smtClean="0"/>
          </a:p>
          <a:p>
            <a:pPr algn="just"/>
            <a:r>
              <a:rPr lang="en-US" sz="2400" dirty="0" smtClean="0"/>
              <a:t>After learning what it is you want to achieve, you can give your team clear objectives for each territory.</a:t>
            </a:r>
            <a:endParaRPr lang="en-US" sz="2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200" cy="5632311"/>
          </a:xfrm>
          <a:prstGeom prst="rect">
            <a:avLst/>
          </a:prstGeom>
        </p:spPr>
        <p:txBody>
          <a:bodyPr wrap="square">
            <a:spAutoFit/>
          </a:bodyPr>
          <a:lstStyle/>
          <a:p>
            <a:r>
              <a:rPr lang="en-US" sz="2000" dirty="0"/>
              <a:t>4. Develop strategies to accomplish your goals.</a:t>
            </a:r>
          </a:p>
          <a:p>
            <a:r>
              <a:rPr lang="en-US" sz="2000" dirty="0"/>
              <a:t>With clear customer segments and goals in place, it’s time to create strategies to succeed</a:t>
            </a:r>
            <a:r>
              <a:rPr lang="en-US" sz="2000" dirty="0" smtClean="0"/>
              <a:t>.</a:t>
            </a:r>
          </a:p>
          <a:p>
            <a:endParaRPr lang="en-US" sz="2000" dirty="0"/>
          </a:p>
          <a:p>
            <a:r>
              <a:rPr lang="en-US" sz="2000" dirty="0"/>
              <a:t>Using the information collected so far, you can now work out an even </a:t>
            </a:r>
            <a:r>
              <a:rPr lang="en-US" sz="2000" dirty="0" smtClean="0"/>
              <a:t>distribution </a:t>
            </a:r>
            <a:r>
              <a:rPr lang="en-US" sz="2000" dirty="0"/>
              <a:t>of specific regions or markets among individual reps</a:t>
            </a:r>
            <a:r>
              <a:rPr lang="en-US" sz="2000" dirty="0" smtClean="0"/>
              <a:t>.</a:t>
            </a:r>
          </a:p>
          <a:p>
            <a:endParaRPr lang="en-US" sz="2000" dirty="0" smtClean="0"/>
          </a:p>
          <a:p>
            <a:endParaRPr lang="en-US" sz="2000" dirty="0"/>
          </a:p>
          <a:p>
            <a:r>
              <a:rPr lang="en-US" sz="2000" dirty="0"/>
              <a:t>The SWOT analysis mentioned above gives you a better idea of how to best assign your team members’ skills and talents to a territory</a:t>
            </a:r>
            <a:r>
              <a:rPr lang="en-US" sz="2000" dirty="0" smtClean="0"/>
              <a:t>.</a:t>
            </a:r>
          </a:p>
          <a:p>
            <a:endParaRPr lang="en-US" sz="2000" dirty="0" smtClean="0"/>
          </a:p>
          <a:p>
            <a:endParaRPr lang="en-US" sz="2000" dirty="0"/>
          </a:p>
          <a:p>
            <a:r>
              <a:rPr lang="en-US" sz="2000" dirty="0"/>
              <a:t>The customer segments will help you figure out how often different accounts should be contacted and how to contact them.</a:t>
            </a:r>
          </a:p>
          <a:p>
            <a:r>
              <a:rPr lang="en-US" sz="2000" dirty="0" smtClean="0"/>
              <a:t/>
            </a:r>
            <a:br>
              <a:rPr lang="en-US" sz="2000" dirty="0" smtClean="0"/>
            </a:br>
            <a:endParaRPr lang="en-US" sz="20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458200" cy="4893647"/>
          </a:xfrm>
          <a:prstGeom prst="rect">
            <a:avLst/>
          </a:prstGeom>
        </p:spPr>
        <p:txBody>
          <a:bodyPr wrap="square">
            <a:spAutoFit/>
          </a:bodyPr>
          <a:lstStyle/>
          <a:p>
            <a:r>
              <a:rPr lang="en-US" sz="2400" dirty="0"/>
              <a:t>Consider the following questions when creating your strategy</a:t>
            </a:r>
            <a:r>
              <a:rPr lang="en-US" sz="2400" dirty="0" smtClean="0"/>
              <a:t>:</a:t>
            </a:r>
          </a:p>
          <a:p>
            <a:endParaRPr lang="en-US" sz="2400" dirty="0"/>
          </a:p>
          <a:p>
            <a:r>
              <a:rPr lang="en-US" sz="2400" i="1" dirty="0"/>
              <a:t>How will you go through current accounts</a:t>
            </a:r>
            <a:r>
              <a:rPr lang="en-US" sz="2400" i="1" dirty="0" smtClean="0"/>
              <a:t>?</a:t>
            </a:r>
          </a:p>
          <a:p>
            <a:endParaRPr lang="en-US" sz="2400" dirty="0"/>
          </a:p>
          <a:p>
            <a:r>
              <a:rPr lang="en-US" sz="2400" i="1" dirty="0"/>
              <a:t>How can you leverage current successes</a:t>
            </a:r>
            <a:r>
              <a:rPr lang="en-US" sz="2400" i="1" dirty="0" smtClean="0"/>
              <a:t>?</a:t>
            </a:r>
          </a:p>
          <a:p>
            <a:endParaRPr lang="en-US" sz="2400" dirty="0"/>
          </a:p>
          <a:p>
            <a:r>
              <a:rPr lang="en-US" sz="2400" i="1" dirty="0"/>
              <a:t>How will you generate new leads</a:t>
            </a:r>
            <a:r>
              <a:rPr lang="en-US" sz="2400" i="1" dirty="0" smtClean="0"/>
              <a:t>?</a:t>
            </a:r>
          </a:p>
          <a:p>
            <a:endParaRPr lang="en-US" sz="2400" dirty="0"/>
          </a:p>
          <a:p>
            <a:r>
              <a:rPr lang="en-US" sz="2400" i="1" dirty="0"/>
              <a:t>Where do you need to improve</a:t>
            </a:r>
            <a:r>
              <a:rPr lang="en-US" sz="2400" i="1" dirty="0" smtClean="0"/>
              <a:t>?</a:t>
            </a:r>
          </a:p>
          <a:p>
            <a:endParaRPr lang="en-US" sz="2400" dirty="0"/>
          </a:p>
          <a:p>
            <a:r>
              <a:rPr lang="en-US" sz="2400" i="1" dirty="0"/>
              <a:t>What does your team need in order to reach their goals and targets?</a:t>
            </a:r>
            <a:endParaRPr lang="en-US" sz="24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1"/>
            <a:ext cx="8305800" cy="6001643"/>
          </a:xfrm>
          <a:prstGeom prst="rect">
            <a:avLst/>
          </a:prstGeom>
        </p:spPr>
        <p:txBody>
          <a:bodyPr wrap="square">
            <a:spAutoFit/>
          </a:bodyPr>
          <a:lstStyle/>
          <a:p>
            <a:r>
              <a:rPr lang="en-US" sz="2400" dirty="0"/>
              <a:t>In addition, consider your resources</a:t>
            </a:r>
            <a:r>
              <a:rPr lang="en-US" sz="2400" dirty="0" smtClean="0"/>
              <a:t>:</a:t>
            </a:r>
          </a:p>
          <a:p>
            <a:endParaRPr lang="en-US" sz="2400" dirty="0"/>
          </a:p>
          <a:p>
            <a:r>
              <a:rPr lang="en-US" sz="2400" i="1" dirty="0"/>
              <a:t>What resources do your sales reps need in order to manage their accounts</a:t>
            </a:r>
            <a:r>
              <a:rPr lang="en-US" sz="2400" i="1" dirty="0" smtClean="0"/>
              <a:t>?</a:t>
            </a:r>
          </a:p>
          <a:p>
            <a:endParaRPr lang="en-US" sz="2400" dirty="0"/>
          </a:p>
          <a:p>
            <a:r>
              <a:rPr lang="en-US" sz="2400" i="1" dirty="0"/>
              <a:t>Which sales reps have the skills or connections you need</a:t>
            </a:r>
            <a:r>
              <a:rPr lang="en-US" sz="2400" i="1" dirty="0" smtClean="0"/>
              <a:t>?</a:t>
            </a:r>
          </a:p>
          <a:p>
            <a:endParaRPr lang="en-US" sz="2400" dirty="0"/>
          </a:p>
          <a:p>
            <a:r>
              <a:rPr lang="en-US" sz="2400" i="1" dirty="0"/>
              <a:t>Are there any external resources you can use to help</a:t>
            </a:r>
            <a:r>
              <a:rPr lang="en-US" sz="2400" i="1" dirty="0" smtClean="0"/>
              <a:t>?</a:t>
            </a:r>
          </a:p>
          <a:p>
            <a:endParaRPr lang="en-US" sz="2400" i="1" dirty="0" smtClean="0"/>
          </a:p>
          <a:p>
            <a:endParaRPr lang="en-US" sz="2400" dirty="0"/>
          </a:p>
          <a:p>
            <a:r>
              <a:rPr lang="en-US" sz="2400" dirty="0"/>
              <a:t>When creating your action plan, don’t forget to look at what your high-leverage actions are, what resources are needed, due dates, and key milestones.</a:t>
            </a:r>
          </a:p>
          <a:p>
            <a:r>
              <a:rPr lang="en-US" sz="2400" b="1" dirty="0"/>
              <a:t/>
            </a:r>
            <a:br>
              <a:rPr lang="en-US" sz="2400" b="1" dirty="0"/>
            </a:br>
            <a:endParaRPr lang="en-US" sz="24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457200"/>
            <a:ext cx="8153400" cy="5693866"/>
          </a:xfrm>
          <a:prstGeom prst="rect">
            <a:avLst/>
          </a:prstGeom>
        </p:spPr>
        <p:txBody>
          <a:bodyPr wrap="square">
            <a:spAutoFit/>
          </a:bodyPr>
          <a:lstStyle/>
          <a:p>
            <a:r>
              <a:rPr lang="en-US" sz="2800" dirty="0"/>
              <a:t>5. Review and track your results</a:t>
            </a:r>
            <a:r>
              <a:rPr lang="en-US" sz="2800" dirty="0" smtClean="0"/>
              <a:t>.</a:t>
            </a:r>
          </a:p>
          <a:p>
            <a:endParaRPr lang="en-US" sz="2800" dirty="0"/>
          </a:p>
          <a:p>
            <a:r>
              <a:rPr lang="en-US" sz="2800" dirty="0"/>
              <a:t>The final step for a sales territory plan is to take the time to review and track the results to optimize territory division. This is important for measuring progress to see how the plan is impacting sales</a:t>
            </a:r>
            <a:r>
              <a:rPr lang="en-US" sz="2800" dirty="0" smtClean="0"/>
              <a:t>.</a:t>
            </a:r>
          </a:p>
          <a:p>
            <a:endParaRPr lang="en-US" sz="2800" dirty="0"/>
          </a:p>
          <a:p>
            <a:r>
              <a:rPr lang="en-US" sz="2800" dirty="0"/>
              <a:t>You should use your plan as a guide to produce intended results and fine-tune it on a regular basis when needed.</a:t>
            </a:r>
          </a:p>
          <a:p>
            <a:r>
              <a:rPr lang="en-US" sz="2800" dirty="0" smtClean="0"/>
              <a:t/>
            </a:r>
            <a:br>
              <a:rPr lang="en-US" sz="2800" dirty="0" smtClean="0"/>
            </a:br>
            <a:endParaRPr lang="en-US" sz="28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
            <a:ext cx="8305800" cy="5016758"/>
          </a:xfrm>
          <a:prstGeom prst="rect">
            <a:avLst/>
          </a:prstGeom>
        </p:spPr>
        <p:txBody>
          <a:bodyPr wrap="square">
            <a:spAutoFit/>
          </a:bodyPr>
          <a:lstStyle/>
          <a:p>
            <a:r>
              <a:rPr lang="en-US" sz="2000" dirty="0"/>
              <a:t>Things to look for as you track your sales territory plan results</a:t>
            </a:r>
            <a:r>
              <a:rPr lang="en-US" sz="2000" dirty="0" smtClean="0"/>
              <a:t>:</a:t>
            </a:r>
          </a:p>
          <a:p>
            <a:endParaRPr lang="en-US" sz="2000" dirty="0"/>
          </a:p>
          <a:p>
            <a:r>
              <a:rPr lang="en-US" sz="2000" i="1" dirty="0"/>
              <a:t>Have sales increased or decreased in a specific region or market</a:t>
            </a:r>
            <a:r>
              <a:rPr lang="en-US" sz="2000" i="1" dirty="0" smtClean="0"/>
              <a:t>?</a:t>
            </a:r>
          </a:p>
          <a:p>
            <a:endParaRPr lang="en-US" sz="2000" dirty="0"/>
          </a:p>
          <a:p>
            <a:r>
              <a:rPr lang="en-US" sz="2000" i="1" dirty="0"/>
              <a:t>Are there any disparities between sales in different territories</a:t>
            </a:r>
            <a:r>
              <a:rPr lang="en-US" sz="2000" i="1" dirty="0" smtClean="0"/>
              <a:t>?</a:t>
            </a:r>
          </a:p>
          <a:p>
            <a:endParaRPr lang="en-US" sz="2000" dirty="0"/>
          </a:p>
          <a:p>
            <a:r>
              <a:rPr lang="en-US" sz="2000" i="1" dirty="0"/>
              <a:t>What are the costs associated with each territory</a:t>
            </a:r>
            <a:r>
              <a:rPr lang="en-US" sz="2000" i="1" dirty="0" smtClean="0"/>
              <a:t>?</a:t>
            </a:r>
          </a:p>
          <a:p>
            <a:endParaRPr lang="en-US" sz="2000" dirty="0"/>
          </a:p>
          <a:p>
            <a:r>
              <a:rPr lang="en-US" sz="2000" i="1" dirty="0"/>
              <a:t>Are any sales reps struggling to keep up with their leads</a:t>
            </a:r>
            <a:r>
              <a:rPr lang="en-US" sz="2000" i="1" dirty="0" smtClean="0"/>
              <a:t>?</a:t>
            </a:r>
          </a:p>
          <a:p>
            <a:endParaRPr lang="en-US" sz="2000" dirty="0"/>
          </a:p>
          <a:p>
            <a:r>
              <a:rPr lang="en-US" sz="2000" i="1" dirty="0"/>
              <a:t>Are all sales reps meeting their quotas</a:t>
            </a:r>
            <a:r>
              <a:rPr lang="en-US" sz="2000" i="1" dirty="0" smtClean="0"/>
              <a:t>?</a:t>
            </a:r>
          </a:p>
          <a:p>
            <a:endParaRPr lang="en-US" sz="2000" dirty="0"/>
          </a:p>
          <a:p>
            <a:r>
              <a:rPr lang="en-US" sz="2000" i="1" dirty="0"/>
              <a:t>Are any markets under-served and in need of more assigned sales reps?</a:t>
            </a:r>
            <a:endParaRPr lang="en-US" sz="2000" dirty="0"/>
          </a:p>
          <a:p>
            <a:r>
              <a:rPr lang="en-US" sz="2000" b="1" dirty="0"/>
              <a:t/>
            </a:r>
            <a:br>
              <a:rPr lang="en-US" sz="2000" b="1" dirty="0"/>
            </a:br>
            <a:endParaRPr lang="en-US" sz="20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533400"/>
            <a:ext cx="8381999" cy="3416320"/>
          </a:xfrm>
          <a:prstGeom prst="rect">
            <a:avLst/>
          </a:prstGeom>
        </p:spPr>
        <p:txBody>
          <a:bodyPr wrap="square">
            <a:spAutoFit/>
          </a:bodyPr>
          <a:lstStyle/>
          <a:p>
            <a:pPr algn="ctr"/>
            <a:r>
              <a:rPr lang="en-US" sz="7200" b="1" dirty="0"/>
              <a:t>Essential Tools to Plan Your Sales Territories</a:t>
            </a:r>
            <a:endParaRPr lang="en-US" sz="7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533400"/>
            <a:ext cx="8153400" cy="5262979"/>
          </a:xfrm>
          <a:prstGeom prst="rect">
            <a:avLst/>
          </a:prstGeom>
        </p:spPr>
        <p:txBody>
          <a:bodyPr wrap="square">
            <a:spAutoFit/>
          </a:bodyPr>
          <a:lstStyle/>
          <a:p>
            <a:r>
              <a:rPr lang="en-US" sz="2400" dirty="0"/>
              <a:t>What is a sales territory plan</a:t>
            </a:r>
            <a:r>
              <a:rPr lang="en-US" sz="2400" dirty="0" smtClean="0"/>
              <a:t>?</a:t>
            </a:r>
          </a:p>
          <a:p>
            <a:endParaRPr lang="en-US" sz="2400" dirty="0" smtClean="0"/>
          </a:p>
          <a:p>
            <a:endParaRPr lang="en-US" sz="2400" dirty="0"/>
          </a:p>
          <a:p>
            <a:r>
              <a:rPr lang="en-US" sz="2400" dirty="0"/>
              <a:t>A sales territory plan is a workable plan for targeting the right customers and implementing goals for income and consistent sales growth over </a:t>
            </a:r>
            <a:r>
              <a:rPr lang="en-US" sz="2400" dirty="0" smtClean="0"/>
              <a:t>time</a:t>
            </a:r>
          </a:p>
          <a:p>
            <a:endParaRPr lang="en-US" sz="2400" dirty="0" smtClean="0"/>
          </a:p>
          <a:p>
            <a:endParaRPr lang="en-US" sz="2400" dirty="0"/>
          </a:p>
          <a:p>
            <a:r>
              <a:rPr lang="en-US" sz="2400" dirty="0"/>
              <a:t>Traditionally, sales territories were created by geographical location. However, these days it’s been extended to include different industries, customer types, and other segments.</a:t>
            </a:r>
          </a:p>
          <a:p>
            <a:r>
              <a:rPr lang="en-US" sz="2400" b="1" dirty="0"/>
              <a:t/>
            </a:r>
            <a:br>
              <a:rPr lang="en-US" sz="2400" b="1" dirty="0"/>
            </a:br>
            <a:endParaRPr lang="en-US" sz="24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1"/>
            <a:ext cx="8305800" cy="4524315"/>
          </a:xfrm>
          <a:prstGeom prst="rect">
            <a:avLst/>
          </a:prstGeom>
        </p:spPr>
        <p:txBody>
          <a:bodyPr wrap="square">
            <a:spAutoFit/>
          </a:bodyPr>
          <a:lstStyle/>
          <a:p>
            <a:r>
              <a:rPr lang="en-US" sz="2400" b="1" dirty="0"/>
              <a:t>CRM:</a:t>
            </a:r>
            <a:r>
              <a:rPr lang="en-US" sz="2400" dirty="0"/>
              <a:t> </a:t>
            </a:r>
            <a:r>
              <a:rPr lang="en-US" sz="2400" dirty="0">
                <a:hlinkClick r:id="rId2"/>
              </a:rPr>
              <a:t>Customer Relationship Management</a:t>
            </a:r>
            <a:r>
              <a:rPr lang="en-US" sz="2400" dirty="0"/>
              <a:t> (CRM) is a how your company keeps track of its customer information and history. </a:t>
            </a:r>
            <a:endParaRPr lang="en-US" sz="2400" dirty="0" smtClean="0"/>
          </a:p>
          <a:p>
            <a:endParaRPr lang="en-US" sz="2400" dirty="0" smtClean="0"/>
          </a:p>
          <a:p>
            <a:r>
              <a:rPr lang="en-US" sz="2400" dirty="0" smtClean="0"/>
              <a:t>Many</a:t>
            </a:r>
            <a:r>
              <a:rPr lang="en-US" sz="2400" dirty="0"/>
              <a:t> </a:t>
            </a:r>
            <a:r>
              <a:rPr lang="en-US" sz="2400" dirty="0">
                <a:hlinkClick r:id="rId2"/>
              </a:rPr>
              <a:t>CRM applications</a:t>
            </a:r>
            <a:r>
              <a:rPr lang="en-US" sz="2400" dirty="0"/>
              <a:t> also offer data analysis to help companies with customer retention and account growth. </a:t>
            </a:r>
            <a:endParaRPr lang="en-US" sz="2400" dirty="0" smtClean="0"/>
          </a:p>
          <a:p>
            <a:endParaRPr lang="en-US" sz="2400" dirty="0" smtClean="0"/>
          </a:p>
          <a:p>
            <a:endParaRPr lang="en-US" sz="2400" dirty="0" smtClean="0"/>
          </a:p>
          <a:p>
            <a:r>
              <a:rPr lang="en-US" sz="2400" dirty="0" smtClean="0"/>
              <a:t>CRM </a:t>
            </a:r>
            <a:r>
              <a:rPr lang="en-US" sz="2400" dirty="0"/>
              <a:t>compile data from several sources, including live chat, social media, and email correspondence, among others.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7848600" cy="5693866"/>
          </a:xfrm>
          <a:prstGeom prst="rect">
            <a:avLst/>
          </a:prstGeom>
        </p:spPr>
        <p:txBody>
          <a:bodyPr wrap="square">
            <a:spAutoFit/>
          </a:bodyPr>
          <a:lstStyle/>
          <a:p>
            <a:r>
              <a:rPr lang="en-US" sz="2800" b="1" dirty="0"/>
              <a:t>Spreadsheet:</a:t>
            </a:r>
            <a:r>
              <a:rPr lang="en-US" sz="2800" dirty="0"/>
              <a:t> Spreadsheets are data organizers in a tab form that takes data entered in cells and leverages that into different calculations and values, including simple math as well as complex financial and statistical figures. </a:t>
            </a:r>
            <a:endParaRPr lang="en-US" sz="2800" dirty="0" smtClean="0"/>
          </a:p>
          <a:p>
            <a:endParaRPr lang="en-US" sz="2800" dirty="0" smtClean="0"/>
          </a:p>
          <a:p>
            <a:endParaRPr lang="en-US" sz="2800" dirty="0" smtClean="0"/>
          </a:p>
          <a:p>
            <a:r>
              <a:rPr lang="en-US" sz="2800" dirty="0" smtClean="0"/>
              <a:t>When </a:t>
            </a:r>
            <a:r>
              <a:rPr lang="en-US" sz="2800" dirty="0"/>
              <a:t>you have data from various sources, such as a CRM and online sources as an example, you can assemble all the data available in a spreadsheet for quick access and comprehensive analysis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305800" cy="5262979"/>
          </a:xfrm>
          <a:prstGeom prst="rect">
            <a:avLst/>
          </a:prstGeom>
        </p:spPr>
        <p:txBody>
          <a:bodyPr wrap="square">
            <a:spAutoFit/>
          </a:bodyPr>
          <a:lstStyle/>
          <a:p>
            <a:r>
              <a:rPr lang="en-US" sz="2400" b="1" dirty="0"/>
              <a:t>GPS:</a:t>
            </a:r>
            <a:r>
              <a:rPr lang="en-US" sz="2400" dirty="0"/>
              <a:t> Geo Productivity Software (GPS) are software applications that combine standard </a:t>
            </a:r>
            <a:r>
              <a:rPr lang="en-US" sz="2400" dirty="0" err="1"/>
              <a:t>geolocation</a:t>
            </a:r>
            <a:r>
              <a:rPr lang="en-US" sz="2400" dirty="0"/>
              <a:t> and route optimization functions with CRM data to help salespeople address their most relevant and profitable account first</a:t>
            </a:r>
            <a:r>
              <a:rPr lang="en-US" sz="2400" dirty="0" smtClean="0"/>
              <a:t>.</a:t>
            </a:r>
          </a:p>
          <a:p>
            <a:endParaRPr lang="en-US" sz="2400" dirty="0" smtClean="0"/>
          </a:p>
          <a:p>
            <a:r>
              <a:rPr lang="en-US" sz="2400" dirty="0" smtClean="0"/>
              <a:t> </a:t>
            </a:r>
            <a:r>
              <a:rPr lang="en-US" sz="2400" dirty="0"/>
              <a:t>Moreover, the features help salespeople optimize their selling time with customers instead of traveling to and from customers</a:t>
            </a:r>
            <a:r>
              <a:rPr lang="en-US" sz="2400" dirty="0" smtClean="0"/>
              <a:t>.</a:t>
            </a:r>
          </a:p>
          <a:p>
            <a:endParaRPr lang="en-US" sz="2400" dirty="0" smtClean="0"/>
          </a:p>
          <a:p>
            <a:endParaRPr lang="en-US" sz="2400" dirty="0"/>
          </a:p>
          <a:p>
            <a:r>
              <a:rPr lang="en-US" sz="2400" dirty="0"/>
              <a:t>Some of the more sophisticated systems incorporate traffic and weather in the optimization of the scheduling</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685800" y="381000"/>
            <a:ext cx="7772400" cy="5410200"/>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382000" cy="5632311"/>
          </a:xfrm>
          <a:prstGeom prst="rect">
            <a:avLst/>
          </a:prstGeom>
        </p:spPr>
        <p:txBody>
          <a:bodyPr wrap="square">
            <a:spAutoFit/>
          </a:bodyPr>
          <a:lstStyle/>
          <a:p>
            <a:pPr marL="342900" indent="-342900">
              <a:buAutoNum type="arabicPeriod"/>
            </a:pPr>
            <a:r>
              <a:rPr lang="en-US" sz="2400" dirty="0" smtClean="0"/>
              <a:t>Define </a:t>
            </a:r>
            <a:r>
              <a:rPr lang="en-US" sz="2400" dirty="0"/>
              <a:t>your market, analyze, and segment existing customers</a:t>
            </a:r>
            <a:r>
              <a:rPr lang="en-US" sz="2400" dirty="0" smtClean="0"/>
              <a:t>.</a:t>
            </a:r>
          </a:p>
          <a:p>
            <a:pPr marL="342900" indent="-342900">
              <a:buAutoNum type="arabicPeriod"/>
            </a:pPr>
            <a:endParaRPr lang="en-US" sz="2400" dirty="0" smtClean="0"/>
          </a:p>
          <a:p>
            <a:pPr marL="342900" indent="-342900"/>
            <a:endParaRPr lang="en-US" sz="2400" dirty="0"/>
          </a:p>
          <a:p>
            <a:r>
              <a:rPr lang="en-US" sz="2400" dirty="0"/>
              <a:t>You should split up your customers into segments based on various characteristics such as: industry, location, purchase history, and whatever else is relevant to the organization</a:t>
            </a:r>
            <a:r>
              <a:rPr lang="en-US" sz="2400" dirty="0" smtClean="0"/>
              <a:t>.</a:t>
            </a:r>
          </a:p>
          <a:p>
            <a:endParaRPr lang="en-US" sz="2400" dirty="0" smtClean="0"/>
          </a:p>
          <a:p>
            <a:endParaRPr lang="en-US" sz="2400" dirty="0"/>
          </a:p>
          <a:p>
            <a:r>
              <a:rPr lang="en-US" sz="2400" dirty="0"/>
              <a:t>Ask yourself, “Who are the top customers, prospects, and leads?” Categorize your customers into three groups.</a:t>
            </a:r>
          </a:p>
          <a:p>
            <a:r>
              <a:rPr lang="en-US" sz="2400" dirty="0"/>
              <a:t/>
            </a:r>
            <a:br>
              <a:rPr lang="en-US" sz="2400" dirty="0"/>
            </a:br>
            <a:endParaRPr lang="en-US"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
            <a:ext cx="8458200" cy="6001643"/>
          </a:xfrm>
          <a:prstGeom prst="rect">
            <a:avLst/>
          </a:prstGeom>
        </p:spPr>
        <p:txBody>
          <a:bodyPr wrap="square">
            <a:spAutoFit/>
          </a:bodyPr>
          <a:lstStyle/>
          <a:p>
            <a:pPr algn="just"/>
            <a:r>
              <a:rPr lang="en-US" sz="2400" dirty="0"/>
              <a:t>The first group should be your </a:t>
            </a:r>
            <a:r>
              <a:rPr lang="en-US" sz="2400" b="1" dirty="0"/>
              <a:t>best customers</a:t>
            </a:r>
            <a:r>
              <a:rPr lang="en-US" sz="2400" dirty="0"/>
              <a:t>, or the ones who require little effort.</a:t>
            </a:r>
          </a:p>
          <a:p>
            <a:pPr algn="just"/>
            <a:r>
              <a:rPr lang="en-US" sz="2400" dirty="0"/>
              <a:t>This is followed by the second group of customers: the ones who </a:t>
            </a:r>
            <a:r>
              <a:rPr lang="en-US" sz="2400" b="1" dirty="0"/>
              <a:t>require a bit more work</a:t>
            </a:r>
            <a:r>
              <a:rPr lang="en-US" sz="2400" dirty="0"/>
              <a:t>, but only those you are confident have potential revenue gain that justifies the extra work required by sales reps.</a:t>
            </a:r>
          </a:p>
          <a:p>
            <a:pPr algn="just"/>
            <a:r>
              <a:rPr lang="en-US" sz="2400" dirty="0"/>
              <a:t>The third group should be customers who </a:t>
            </a:r>
            <a:r>
              <a:rPr lang="en-US" sz="2400" b="1" dirty="0"/>
              <a:t>require a lot of work</a:t>
            </a:r>
            <a:r>
              <a:rPr lang="en-US" sz="2400" dirty="0"/>
              <a:t>.</a:t>
            </a:r>
          </a:p>
          <a:p>
            <a:pPr algn="just"/>
            <a:r>
              <a:rPr lang="en-US" sz="2400" dirty="0"/>
              <a:t>With these groups formed, you can decide how to best use your resources.</a:t>
            </a:r>
          </a:p>
          <a:p>
            <a:pPr algn="just"/>
            <a:r>
              <a:rPr lang="en-US" sz="2400" dirty="0"/>
              <a:t>To discover what key trends are in your geography or market, look over the sales data that’s already been collected. Analyze the data to find which territories show signs of growth and then assign them to the sales reps who would be most successful based on their strengths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82000" cy="5693866"/>
          </a:xfrm>
          <a:prstGeom prst="rect">
            <a:avLst/>
          </a:prstGeom>
        </p:spPr>
        <p:txBody>
          <a:bodyPr wrap="square">
            <a:spAutoFit/>
          </a:bodyPr>
          <a:lstStyle/>
          <a:p>
            <a:r>
              <a:rPr lang="en-US" sz="2800" dirty="0"/>
              <a:t>You can also use existing sales data from previous years to better understand buying patterns, but you'll have to do some additional research to learn why they are purchasing (or not), when they purchase, what drives the sale to go through, and what the conversion rates are</a:t>
            </a:r>
            <a:r>
              <a:rPr lang="en-US" sz="2800" dirty="0" smtClean="0"/>
              <a:t>.</a:t>
            </a:r>
          </a:p>
          <a:p>
            <a:endParaRPr lang="en-US" sz="2800" dirty="0" smtClean="0"/>
          </a:p>
          <a:p>
            <a:endParaRPr lang="en-US" sz="2800" dirty="0"/>
          </a:p>
          <a:p>
            <a:r>
              <a:rPr lang="en-US" sz="2800" dirty="0"/>
              <a:t>From this, you’ll learn how and when to reach out to your customers based on when they're likely ready to buy again, and how to really drive that sale home.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4708981"/>
          </a:xfrm>
          <a:prstGeom prst="rect">
            <a:avLst/>
          </a:prstGeom>
        </p:spPr>
        <p:txBody>
          <a:bodyPr wrap="square">
            <a:spAutoFit/>
          </a:bodyPr>
          <a:lstStyle/>
          <a:p>
            <a:r>
              <a:rPr lang="en-US" sz="2000" dirty="0"/>
              <a:t>2. Conduct a SWOT analysis</a:t>
            </a:r>
            <a:r>
              <a:rPr lang="en-US" sz="2000" dirty="0" smtClean="0"/>
              <a:t>.</a:t>
            </a:r>
          </a:p>
          <a:p>
            <a:endParaRPr lang="en-US" sz="2000" dirty="0" smtClean="0"/>
          </a:p>
          <a:p>
            <a:endParaRPr lang="en-US" sz="2000" dirty="0"/>
          </a:p>
          <a:p>
            <a:r>
              <a:rPr lang="en-US" sz="2000" dirty="0"/>
              <a:t>Next, you should identify your sales team’s internal strengths and weaknesses and external opportunities and threats with what is known as a SWOT analysis</a:t>
            </a:r>
            <a:r>
              <a:rPr lang="en-US" sz="2000" dirty="0" smtClean="0"/>
              <a:t>.</a:t>
            </a:r>
          </a:p>
          <a:p>
            <a:endParaRPr lang="en-US" sz="2000" dirty="0" smtClean="0"/>
          </a:p>
          <a:p>
            <a:endParaRPr lang="en-US" sz="2000" dirty="0"/>
          </a:p>
          <a:p>
            <a:r>
              <a:rPr lang="en-US" sz="2000" dirty="0"/>
              <a:t>A SWOT analysis is a process that identifies internal and external factors that can affect the organization’s performance. </a:t>
            </a:r>
            <a:endParaRPr lang="en-US" sz="2000" dirty="0" smtClean="0"/>
          </a:p>
          <a:p>
            <a:endParaRPr lang="en-US" sz="2000" dirty="0" smtClean="0"/>
          </a:p>
          <a:p>
            <a:endParaRPr lang="en-US" sz="2000" dirty="0" smtClean="0"/>
          </a:p>
          <a:p>
            <a:r>
              <a:rPr lang="en-US" sz="2000" dirty="0" smtClean="0"/>
              <a:t>When </a:t>
            </a:r>
            <a:r>
              <a:rPr lang="en-US" sz="2000" dirty="0"/>
              <a:t>you have a better understanding of your strengths, weaknesses, opportunities and threats, you can develop a stronger sales territory plan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719138" y="704850"/>
            <a:ext cx="7705725" cy="5448300"/>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1"/>
            <a:ext cx="8610600" cy="5632311"/>
          </a:xfrm>
          <a:prstGeom prst="rect">
            <a:avLst/>
          </a:prstGeom>
        </p:spPr>
        <p:txBody>
          <a:bodyPr wrap="square">
            <a:spAutoFit/>
          </a:bodyPr>
          <a:lstStyle/>
          <a:p>
            <a:r>
              <a:rPr lang="en-US" dirty="0"/>
              <a:t>Potential strengths might include</a:t>
            </a:r>
            <a:r>
              <a:rPr lang="en-US" dirty="0" smtClean="0"/>
              <a:t>:</a:t>
            </a:r>
          </a:p>
          <a:p>
            <a:endParaRPr lang="en-US" dirty="0"/>
          </a:p>
          <a:p>
            <a:r>
              <a:rPr lang="en-US" i="1" dirty="0"/>
              <a:t>A diverse customer </a:t>
            </a:r>
            <a:r>
              <a:rPr lang="en-US" i="1" dirty="0" smtClean="0"/>
              <a:t>base</a:t>
            </a:r>
          </a:p>
          <a:p>
            <a:endParaRPr lang="en-US" dirty="0"/>
          </a:p>
          <a:p>
            <a:r>
              <a:rPr lang="en-US" i="1" dirty="0"/>
              <a:t>An established distribution </a:t>
            </a:r>
            <a:r>
              <a:rPr lang="en-US" i="1" dirty="0" smtClean="0"/>
              <a:t>base</a:t>
            </a:r>
          </a:p>
          <a:p>
            <a:endParaRPr lang="en-US" dirty="0"/>
          </a:p>
          <a:p>
            <a:r>
              <a:rPr lang="en-US" i="1" dirty="0"/>
              <a:t>An excellent service </a:t>
            </a:r>
            <a:r>
              <a:rPr lang="en-US" i="1" dirty="0" smtClean="0"/>
              <a:t>team</a:t>
            </a:r>
          </a:p>
          <a:p>
            <a:endParaRPr lang="en-US" i="1" dirty="0" smtClean="0"/>
          </a:p>
          <a:p>
            <a:endParaRPr lang="en-US" dirty="0"/>
          </a:p>
          <a:p>
            <a:r>
              <a:rPr lang="en-US" dirty="0"/>
              <a:t>Weaknesses</a:t>
            </a:r>
          </a:p>
          <a:p>
            <a:r>
              <a:rPr lang="en-US" dirty="0"/>
              <a:t>Which weaknesses do you need to respond to? Think about weaknesses amongst your team, but also in the sales process.</a:t>
            </a:r>
          </a:p>
          <a:p>
            <a:endParaRPr lang="en-US" dirty="0" smtClean="0"/>
          </a:p>
          <a:p>
            <a:r>
              <a:rPr lang="en-US" dirty="0" smtClean="0"/>
              <a:t>Examples</a:t>
            </a:r>
            <a:r>
              <a:rPr lang="en-US" dirty="0"/>
              <a:t>:</a:t>
            </a:r>
          </a:p>
          <a:p>
            <a:r>
              <a:rPr lang="en-US" i="1" dirty="0"/>
              <a:t>A very large geographic </a:t>
            </a:r>
            <a:r>
              <a:rPr lang="en-US" i="1" dirty="0" smtClean="0"/>
              <a:t>area</a:t>
            </a:r>
          </a:p>
          <a:p>
            <a:endParaRPr lang="en-US" dirty="0"/>
          </a:p>
          <a:p>
            <a:r>
              <a:rPr lang="en-US" i="1" dirty="0"/>
              <a:t>A lack of time to develop understanding of the products, markets, and selling </a:t>
            </a:r>
            <a:r>
              <a:rPr lang="en-US" i="1" dirty="0" smtClean="0"/>
              <a:t>process</a:t>
            </a:r>
          </a:p>
          <a:p>
            <a:endParaRPr lang="en-US" dirty="0"/>
          </a:p>
          <a:p>
            <a:r>
              <a:rPr lang="en-US" i="1" dirty="0"/>
              <a:t>Not understanding your customers' real needs</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82000" cy="5355312"/>
          </a:xfrm>
          <a:prstGeom prst="rect">
            <a:avLst/>
          </a:prstGeom>
        </p:spPr>
        <p:txBody>
          <a:bodyPr wrap="square">
            <a:spAutoFit/>
          </a:bodyPr>
          <a:lstStyle/>
          <a:p>
            <a:r>
              <a:rPr lang="en-US" dirty="0" smtClean="0"/>
              <a:t>Opportunities</a:t>
            </a:r>
          </a:p>
          <a:p>
            <a:endParaRPr lang="en-US" dirty="0"/>
          </a:p>
          <a:p>
            <a:r>
              <a:rPr lang="en-US" dirty="0"/>
              <a:t>Are there any opportunities in your marketplace you can take advantage of? This data can also be discovered using CRM software</a:t>
            </a:r>
            <a:r>
              <a:rPr lang="en-US" dirty="0" smtClean="0"/>
              <a:t>.</a:t>
            </a:r>
          </a:p>
          <a:p>
            <a:endParaRPr lang="en-US" dirty="0"/>
          </a:p>
          <a:p>
            <a:r>
              <a:rPr lang="en-US" dirty="0"/>
              <a:t>Examples:</a:t>
            </a:r>
          </a:p>
          <a:p>
            <a:r>
              <a:rPr lang="en-US" i="1" dirty="0"/>
              <a:t>Untapped markets</a:t>
            </a:r>
            <a:endParaRPr lang="en-US" dirty="0"/>
          </a:p>
          <a:p>
            <a:r>
              <a:rPr lang="en-US" i="1" dirty="0"/>
              <a:t>Under-served territories</a:t>
            </a:r>
            <a:endParaRPr lang="en-US" dirty="0"/>
          </a:p>
          <a:p>
            <a:r>
              <a:rPr lang="en-US" i="1" dirty="0"/>
              <a:t>Growing demand for product or </a:t>
            </a:r>
            <a:r>
              <a:rPr lang="en-US" i="1" dirty="0" smtClean="0"/>
              <a:t>service</a:t>
            </a:r>
          </a:p>
          <a:p>
            <a:endParaRPr lang="en-US" i="1" dirty="0" smtClean="0"/>
          </a:p>
          <a:p>
            <a:endParaRPr lang="en-US" dirty="0"/>
          </a:p>
          <a:p>
            <a:r>
              <a:rPr lang="en-US" dirty="0"/>
              <a:t>Threats</a:t>
            </a:r>
          </a:p>
          <a:p>
            <a:r>
              <a:rPr lang="en-US" dirty="0"/>
              <a:t>Take a look at the biggest threats in each territory and consider what threats in your selling environment you'll defend against</a:t>
            </a:r>
            <a:r>
              <a:rPr lang="en-US" dirty="0" smtClean="0"/>
              <a:t>.</a:t>
            </a:r>
          </a:p>
          <a:p>
            <a:endParaRPr lang="en-US" dirty="0"/>
          </a:p>
          <a:p>
            <a:r>
              <a:rPr lang="en-US" dirty="0"/>
              <a:t>Some threats you may discover include:</a:t>
            </a:r>
          </a:p>
          <a:p>
            <a:r>
              <a:rPr lang="en-US" i="1" dirty="0"/>
              <a:t>Competitors fighting for the same market share</a:t>
            </a:r>
            <a:endParaRPr lang="en-US" dirty="0"/>
          </a:p>
          <a:p>
            <a:r>
              <a:rPr lang="en-US" i="1" dirty="0"/>
              <a:t>Changes in technology</a:t>
            </a:r>
            <a:endParaRPr lang="en-US" dirty="0"/>
          </a:p>
          <a:p>
            <a:r>
              <a:rPr lang="en-US" i="1" dirty="0"/>
              <a:t>New industry and regulatory standards</a:t>
            </a:r>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75</TotalTime>
  <Words>1012</Words>
  <Application>Microsoft Office PowerPoint</Application>
  <PresentationFormat>On-screen Show (4:3)</PresentationFormat>
  <Paragraphs>173</Paragraphs>
  <Slides>23</Slides>
  <Notes>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Concourse</vt:lpstr>
      <vt:lpstr>Design Process of Sales Territory Plan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Advertising Media Types</dc:title>
  <dc:creator>Ashutosh</dc:creator>
  <cp:lastModifiedBy>Ashutosh</cp:lastModifiedBy>
  <cp:revision>13</cp:revision>
  <dcterms:created xsi:type="dcterms:W3CDTF">2020-04-19T12:36:44Z</dcterms:created>
  <dcterms:modified xsi:type="dcterms:W3CDTF">2020-04-21T09:16:14Z</dcterms:modified>
</cp:coreProperties>
</file>