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BF73E32-91F9-45BB-BDD9-57E415834B8C}" type="datetimeFigureOut">
              <a:rPr lang="en-US" smtClean="0"/>
              <a:pPr/>
              <a:t>4/29/2020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2959267-557D-49D5-954B-A0997792BF9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F73E32-91F9-45BB-BDD9-57E415834B8C}"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59267-557D-49D5-954B-A0997792BF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F73E32-91F9-45BB-BDD9-57E415834B8C}"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59267-557D-49D5-954B-A0997792BF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BF73E32-91F9-45BB-BDD9-57E415834B8C}"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59267-557D-49D5-954B-A0997792BF9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BF73E32-91F9-45BB-BDD9-57E415834B8C}" type="datetimeFigureOut">
              <a:rPr lang="en-US" smtClean="0"/>
              <a:pPr/>
              <a:t>4/29/2020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2959267-557D-49D5-954B-A0997792BF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BF73E32-91F9-45BB-BDD9-57E415834B8C}"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959267-557D-49D5-954B-A0997792BF9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BF73E32-91F9-45BB-BDD9-57E415834B8C}" type="datetimeFigureOut">
              <a:rPr lang="en-US" smtClean="0"/>
              <a:pPr/>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959267-557D-49D5-954B-A0997792BF9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BF73E32-91F9-45BB-BDD9-57E415834B8C}" type="datetimeFigureOut">
              <a:rPr lang="en-US" smtClean="0"/>
              <a:pPr/>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959267-557D-49D5-954B-A0997792BF9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F73E32-91F9-45BB-BDD9-57E415834B8C}" type="datetimeFigureOut">
              <a:rPr lang="en-US" smtClean="0"/>
              <a:pPr/>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959267-557D-49D5-954B-A0997792BF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BF73E32-91F9-45BB-BDD9-57E415834B8C}"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959267-557D-49D5-954B-A0997792BF9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BF73E32-91F9-45BB-BDD9-57E415834B8C}" type="datetimeFigureOut">
              <a:rPr lang="en-US" smtClean="0"/>
              <a:pPr/>
              <a:t>4/29/2020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2959267-557D-49D5-954B-A0997792BF9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BF73E32-91F9-45BB-BDD9-57E415834B8C}" type="datetimeFigureOut">
              <a:rPr lang="en-US" smtClean="0"/>
              <a:pPr/>
              <a:t>4/29/2020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2959267-557D-49D5-954B-A0997792BF9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191000"/>
            <a:ext cx="7391400" cy="2362200"/>
          </a:xfrm>
        </p:spPr>
        <p:txBody>
          <a:bodyPr>
            <a:normAutofit lnSpcReduction="10000"/>
          </a:bodyPr>
          <a:lstStyle/>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Features of Rural Marketing</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509200"/>
          </a:xfrm>
          <a:prstGeom prst="rect">
            <a:avLst/>
          </a:prstGeom>
        </p:spPr>
        <p:txBody>
          <a:bodyPr wrap="square">
            <a:spAutoFit/>
          </a:bodyPr>
          <a:lstStyle/>
          <a:p>
            <a:pPr fontAlgn="base"/>
            <a:r>
              <a:rPr lang="en-US" sz="4400" b="1" dirty="0"/>
              <a:t>7. Marketing mix:</a:t>
            </a:r>
          </a:p>
          <a:p>
            <a:pPr fontAlgn="base"/>
            <a:r>
              <a:rPr lang="en-US" sz="4400" dirty="0"/>
              <a:t>The urban products cannot be dumped on rural population; separate sets of prod­ucts are designed for rural consumers to suit the rural demands. The marketing mix elements are to be adjusted according to the requirements of the rural consumers.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04800"/>
            <a:ext cx="8381999" cy="5401479"/>
          </a:xfrm>
          <a:prstGeom prst="rect">
            <a:avLst/>
          </a:prstGeom>
        </p:spPr>
        <p:txBody>
          <a:bodyPr wrap="square">
            <a:spAutoFit/>
          </a:bodyPr>
          <a:lstStyle/>
          <a:p>
            <a:pPr algn="ctr"/>
            <a:r>
              <a:rPr lang="en-US" sz="11500" b="1" dirty="0"/>
              <a:t>Scope of rural marketing</a:t>
            </a:r>
            <a:endParaRPr lang="en-US" sz="1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228600" y="304800"/>
            <a:ext cx="8534400" cy="6095999"/>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381000" y="228600"/>
            <a:ext cx="8305800" cy="58674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5509200"/>
          </a:xfrm>
          <a:prstGeom prst="rect">
            <a:avLst/>
          </a:prstGeom>
        </p:spPr>
        <p:txBody>
          <a:bodyPr wrap="square">
            <a:spAutoFit/>
          </a:bodyPr>
          <a:lstStyle/>
          <a:p>
            <a:pPr fontAlgn="base"/>
            <a:r>
              <a:rPr lang="en-US" sz="3200" b="1" dirty="0"/>
              <a:t>Rural Marketing:</a:t>
            </a:r>
          </a:p>
          <a:p>
            <a:pPr fontAlgn="base"/>
            <a:r>
              <a:rPr lang="en-US" sz="3200" dirty="0"/>
              <a:t>Rural marketing is now a two-way marketing process. There is inflow of products into rural markets for production or consumption and there is also outflow of products to urban areas</a:t>
            </a:r>
            <a:r>
              <a:rPr lang="en-US" sz="3200" dirty="0" smtClean="0"/>
              <a:t>.</a:t>
            </a:r>
          </a:p>
          <a:p>
            <a:pPr fontAlgn="base"/>
            <a:r>
              <a:rPr lang="en-US" sz="3200" dirty="0" smtClean="0"/>
              <a:t> </a:t>
            </a:r>
            <a:r>
              <a:rPr lang="en-US" sz="3200" dirty="0"/>
              <a:t>The urban to rural flow consists of agricultural inputs, fast-moving consumer goods (FMCG) such as soaps, detergents, cosmetics, textiles, and so on. The rural to urban flow consists of agricultural produce such as rice, wheat, sugar, and cotton. There is also a movement of rural products within rural areas for consumption.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16758"/>
          </a:xfrm>
          <a:prstGeom prst="rect">
            <a:avLst/>
          </a:prstGeom>
        </p:spPr>
        <p:txBody>
          <a:bodyPr wrap="square">
            <a:spAutoFit/>
          </a:bodyPr>
          <a:lstStyle/>
          <a:p>
            <a:pPr fontAlgn="base"/>
            <a:r>
              <a:rPr lang="en-US" sz="4000" b="1" dirty="0"/>
              <a:t>Features of Rural Marketing:</a:t>
            </a:r>
          </a:p>
          <a:p>
            <a:pPr fontAlgn="base"/>
            <a:r>
              <a:rPr lang="en-US" sz="4000" b="1" dirty="0"/>
              <a:t>The main reason why the companies are focusing on rural market and developing effective strategies is to tap the market potential, that can be identified as follows</a:t>
            </a:r>
            <a:r>
              <a:rPr lang="en-US" sz="4000" b="1" dirty="0" smtClean="0"/>
              <a:t>:</a:t>
            </a:r>
          </a:p>
          <a:p>
            <a:pPr fontAlgn="base"/>
            <a:endParaRPr lang="en-US" sz="4000" dirty="0"/>
          </a:p>
          <a:p>
            <a:pPr fontAlgn="base"/>
            <a:r>
              <a:rPr lang="en-US" sz="4000" b="1" dirty="0"/>
              <a:t>1. Large and scattered population: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458200" cy="5632311"/>
          </a:xfrm>
          <a:prstGeom prst="rect">
            <a:avLst/>
          </a:prstGeom>
        </p:spPr>
        <p:txBody>
          <a:bodyPr wrap="square">
            <a:spAutoFit/>
          </a:bodyPr>
          <a:lstStyle/>
          <a:p>
            <a:pPr fontAlgn="base"/>
            <a:r>
              <a:rPr lang="en-US" sz="4000" dirty="0"/>
              <a:t>According to the 2001 census, 740 million Indians forming 70 per cent of India’s population live in rural areas. The rate of increase in rural population is also greater than that of urban population. The rural population is scattered in over 6 </a:t>
            </a:r>
            <a:r>
              <a:rPr lang="en-US" sz="4000" dirty="0" err="1"/>
              <a:t>lakhs</a:t>
            </a:r>
            <a:r>
              <a:rPr lang="en-US" sz="4000" dirty="0"/>
              <a:t> villages. </a:t>
            </a:r>
            <a:endParaRPr lang="en-US" sz="4000" dirty="0" smtClean="0"/>
          </a:p>
          <a:p>
            <a:pPr fontAlgn="base"/>
            <a:r>
              <a:rPr lang="en-US" sz="4000" dirty="0" smtClean="0"/>
              <a:t>The </a:t>
            </a:r>
            <a:r>
              <a:rPr lang="en-US" sz="4000" dirty="0"/>
              <a:t>rural population is highly scattered, but holds a big promise for the marketers</a:t>
            </a:r>
            <a:r>
              <a:rPr lang="en-US" sz="4000" dirty="0" smtClean="0"/>
              <a:t>.</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632311"/>
          </a:xfrm>
          <a:prstGeom prst="rect">
            <a:avLst/>
          </a:prstGeom>
        </p:spPr>
        <p:txBody>
          <a:bodyPr wrap="square">
            <a:spAutoFit/>
          </a:bodyPr>
          <a:lstStyle/>
          <a:p>
            <a:pPr fontAlgn="base"/>
            <a:r>
              <a:rPr lang="en-US" sz="3600" b="1" dirty="0" smtClean="0"/>
              <a:t>2. Higher purchasing capacity</a:t>
            </a:r>
            <a:r>
              <a:rPr lang="en-US" sz="3600" b="1" dirty="0" smtClean="0"/>
              <a:t>:</a:t>
            </a:r>
          </a:p>
          <a:p>
            <a:pPr fontAlgn="base"/>
            <a:endParaRPr lang="en-US" sz="3600" b="1" dirty="0" smtClean="0"/>
          </a:p>
          <a:p>
            <a:pPr fontAlgn="base"/>
            <a:r>
              <a:rPr lang="en-US" sz="3600" dirty="0" smtClean="0"/>
              <a:t>Purchasing power of the rural people is on rise. Marketers have real­ized the potential of rural markets, and thus are expanding their operations in rural India. In recent years, rural markets have acquired significance in countries like China and India, as the overall growth of the economy has resulted into substantial increase in purchasing power of rural communities.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5632311"/>
          </a:xfrm>
          <a:prstGeom prst="rect">
            <a:avLst/>
          </a:prstGeom>
        </p:spPr>
        <p:txBody>
          <a:bodyPr wrap="square">
            <a:spAutoFit/>
          </a:bodyPr>
          <a:lstStyle/>
          <a:p>
            <a:pPr fontAlgn="base"/>
            <a:r>
              <a:rPr lang="en-US" sz="3600" b="1" dirty="0" smtClean="0"/>
              <a:t>3. Market growth:</a:t>
            </a:r>
          </a:p>
          <a:p>
            <a:pPr fontAlgn="base"/>
            <a:r>
              <a:rPr lang="en-US" sz="3600" dirty="0" smtClean="0"/>
              <a:t>The rural market is growing steadily over the years. Demand for traditional products such as bicycles, mopeds and agricultural inputs; branded products such as toothpaste, tea, soaps and other FMCGs; and consumer durables such as refrigerators, TV and washing machines has also grown over the years.</a:t>
            </a:r>
          </a:p>
          <a:p>
            <a:r>
              <a:rPr lang="en-US" sz="3600" dirty="0" smtClean="0"/>
              <a:t/>
            </a:r>
            <a:br>
              <a:rPr lang="en-US" sz="3600" dirty="0" smtClean="0"/>
            </a:b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fontAlgn="base"/>
            <a:r>
              <a:rPr lang="en-US" sz="4000" b="1" dirty="0"/>
              <a:t>4. Development of infrastructure:</a:t>
            </a:r>
          </a:p>
          <a:p>
            <a:pPr fontAlgn="base"/>
            <a:r>
              <a:rPr lang="en-US" sz="4000" dirty="0"/>
              <a:t>There is development of infrastructure facilities such as con­struction of roads and transportation, communication network, rural electrification and public service projects in rural India, which has increased the scope of rural marketing</a:t>
            </a:r>
            <a:r>
              <a:rPr lang="en-US" sz="4000" dirty="0" smtClean="0"/>
              <a:t>.</a:t>
            </a:r>
          </a:p>
          <a:p>
            <a:pPr fontAlgn="base"/>
            <a:endParaRPr lang="en-US" sz="4000" dirty="0"/>
          </a:p>
          <a:p>
            <a:pPr fontAlgn="base"/>
            <a:r>
              <a:rPr lang="en-US" sz="4000" b="1" dirty="0"/>
              <a:t>5. Low standard of living: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4524315"/>
          </a:xfrm>
          <a:prstGeom prst="rect">
            <a:avLst/>
          </a:prstGeom>
        </p:spPr>
        <p:txBody>
          <a:bodyPr wrap="square">
            <a:spAutoFit/>
          </a:bodyPr>
          <a:lstStyle/>
          <a:p>
            <a:pPr fontAlgn="base"/>
            <a:r>
              <a:rPr lang="en-US" sz="3600" dirty="0"/>
              <a:t>The standard of living of rural areas is low and rural consumers have diverse socio-economic backwardness. This is different in different parts of the country</a:t>
            </a:r>
            <a:r>
              <a:rPr lang="en-US" sz="3600" dirty="0" smtClean="0"/>
              <a:t>.</a:t>
            </a:r>
          </a:p>
          <a:p>
            <a:pPr fontAlgn="base"/>
            <a:endParaRPr lang="en-US" sz="3600" dirty="0" smtClean="0"/>
          </a:p>
          <a:p>
            <a:pPr fontAlgn="base"/>
            <a:r>
              <a:rPr lang="en-US" sz="3600" dirty="0" smtClean="0"/>
              <a:t> </a:t>
            </a:r>
            <a:r>
              <a:rPr lang="en-US" sz="3600" dirty="0"/>
              <a:t>A con­sumer in a village area has a low standard of living because of low literacy, low per capita income, social backwardness and low savings</a:t>
            </a:r>
            <a:r>
              <a:rPr lang="en-US" sz="3600" dirty="0" smtClean="0"/>
              <a:t>.</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509200"/>
          </a:xfrm>
          <a:prstGeom prst="rect">
            <a:avLst/>
          </a:prstGeom>
        </p:spPr>
        <p:txBody>
          <a:bodyPr wrap="square">
            <a:spAutoFit/>
          </a:bodyPr>
          <a:lstStyle/>
          <a:p>
            <a:pPr fontAlgn="base"/>
            <a:r>
              <a:rPr lang="en-US" sz="4400" b="1" dirty="0" smtClean="0"/>
              <a:t>6. Traditional outlook</a:t>
            </a:r>
            <a:r>
              <a:rPr lang="en-US" sz="4400" b="1" dirty="0" smtClean="0"/>
              <a:t>:</a:t>
            </a:r>
          </a:p>
          <a:p>
            <a:pPr fontAlgn="base"/>
            <a:endParaRPr lang="en-US" sz="4400" b="1" dirty="0" smtClean="0"/>
          </a:p>
          <a:p>
            <a:pPr fontAlgn="base"/>
            <a:r>
              <a:rPr lang="en-US" sz="4400" dirty="0" smtClean="0"/>
              <a:t>The rural consumer values old customs and traditions. They do not prefer changes. Gradually, the rural population is changing its demand pattern, and there is demand for branded products in villages.</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20</TotalTime>
  <Words>546</Words>
  <Application>Microsoft Office PowerPoint</Application>
  <PresentationFormat>On-screen Show (4:3)</PresentationFormat>
  <Paragraphs>55</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Features of Rural Marketing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Features of Rural Marketing </dc:title>
  <dc:creator>Ashutosh</dc:creator>
  <cp:lastModifiedBy>Ashutosh</cp:lastModifiedBy>
  <cp:revision>5</cp:revision>
  <dcterms:created xsi:type="dcterms:W3CDTF">2020-04-28T07:22:11Z</dcterms:created>
  <dcterms:modified xsi:type="dcterms:W3CDTF">2020-04-29T09:13:44Z</dcterms:modified>
</cp:coreProperties>
</file>