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8685907-785A-453D-B5E4-33D5ABC89785}" type="datetimeFigureOut">
              <a:rPr lang="en-US" smtClean="0"/>
              <a:t>4/28/2020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9CF1EE-ED02-417C-BE17-867F530435D3}"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8685907-785A-453D-B5E4-33D5ABC89785}" type="datetimeFigureOut">
              <a:rPr lang="en-US" smtClean="0"/>
              <a:t>4/28/2020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9CF1EE-ED02-417C-BE17-867F530435D3}"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8685907-785A-453D-B5E4-33D5ABC89785}" type="datetimeFigureOut">
              <a:rPr lang="en-US" smtClean="0"/>
              <a:t>4/28/2020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9CF1EE-ED02-417C-BE17-867F530435D3}"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8685907-785A-453D-B5E4-33D5ABC89785}" type="datetimeFigureOut">
              <a:rPr lang="en-US" smtClean="0"/>
              <a:t>4/28/2020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9CF1EE-ED02-417C-BE17-867F530435D3}"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8685907-785A-453D-B5E4-33D5ABC89785}" type="datetimeFigureOut">
              <a:rPr lang="en-US" smtClean="0"/>
              <a:t>4/28/2020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9CF1EE-ED02-417C-BE17-867F530435D3}"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8685907-785A-453D-B5E4-33D5ABC89785}" type="datetimeFigureOut">
              <a:rPr lang="en-US" smtClean="0"/>
              <a:t>4/28/2020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9CF1EE-ED02-417C-BE17-867F530435D3}"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8685907-785A-453D-B5E4-33D5ABC89785}" type="datetimeFigureOut">
              <a:rPr lang="en-US" smtClean="0"/>
              <a:t>4/28/2020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B9CF1EE-ED02-417C-BE17-867F530435D3}"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8685907-785A-453D-B5E4-33D5ABC89785}" type="datetimeFigureOut">
              <a:rPr lang="en-US" smtClean="0"/>
              <a:t>4/28/2020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B9CF1EE-ED02-417C-BE17-867F530435D3}"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8685907-785A-453D-B5E4-33D5ABC89785}" type="datetimeFigureOut">
              <a:rPr lang="en-US" smtClean="0"/>
              <a:t>4/28/2020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B9CF1EE-ED02-417C-BE17-867F530435D3}"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8685907-785A-453D-B5E4-33D5ABC89785}" type="datetimeFigureOut">
              <a:rPr lang="en-US" smtClean="0"/>
              <a:t>4/28/2020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9CF1EE-ED02-417C-BE17-867F530435D3}"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8685907-785A-453D-B5E4-33D5ABC89785}" type="datetimeFigureOut">
              <a:rPr lang="en-US" smtClean="0"/>
              <a:t>4/28/2020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9CF1EE-ED02-417C-BE17-867F530435D3}"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685907-785A-453D-B5E4-33D5ABC89785}" type="datetimeFigureOut">
              <a:rPr lang="en-US" smtClean="0"/>
              <a:t>4/28/2020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9CF1EE-ED02-417C-BE17-867F530435D3}"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Factors Influencing Rural Markets</a:t>
            </a:r>
            <a:endParaRPr lang="en-US" dirty="0"/>
          </a:p>
        </p:txBody>
      </p:sp>
      <p:sp>
        <p:nvSpPr>
          <p:cNvPr id="3" name="Subtitle 2"/>
          <p:cNvSpPr>
            <a:spLocks noGrp="1"/>
          </p:cNvSpPr>
          <p:nvPr>
            <p:ph type="subTitle" idx="1"/>
          </p:nvPr>
        </p:nvSpPr>
        <p:spPr/>
        <p:txBody>
          <a:bodyPr>
            <a:normAutofit fontScale="70000" lnSpcReduction="20000"/>
          </a:bodyPr>
          <a:lstStyle/>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582341"/>
            <a:ext cx="4572000" cy="3693319"/>
          </a:xfrm>
          <a:prstGeom prst="rect">
            <a:avLst/>
          </a:prstGeom>
        </p:spPr>
        <p:txBody>
          <a:bodyPr>
            <a:spAutoFit/>
          </a:bodyPr>
          <a:lstStyle/>
          <a:p>
            <a:pPr fontAlgn="base"/>
            <a:r>
              <a:rPr lang="en-US" dirty="0"/>
              <a:t>A large number of MNCs have entered rural markets. MNCs such as Hindustan Lever, LG Electronics, Godrej, Philips and Bajaj have made innovative marketing efforts in the area of availability, affordability, acceptability and awareness.</a:t>
            </a:r>
          </a:p>
          <a:p>
            <a:pPr fontAlgn="base"/>
            <a:r>
              <a:rPr lang="en-US" b="1" dirty="0"/>
              <a:t>8. Urban influence:</a:t>
            </a:r>
          </a:p>
          <a:p>
            <a:pPr fontAlgn="base"/>
            <a:r>
              <a:rPr lang="en-US" dirty="0"/>
              <a:t>The people in rural areas are influenced by the urban people in their buying </a:t>
            </a:r>
            <a:r>
              <a:rPr lang="en-US" dirty="0" err="1"/>
              <a:t>behaviour</a:t>
            </a:r>
            <a:r>
              <a:rPr lang="en-US" dirty="0"/>
              <a:t> and lifestyle. This may be because of the exposure to mass media and the villagers working in towns and cities influence the lifestyles and habits of youth in villages.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2413338"/>
            <a:ext cx="4572000" cy="2031325"/>
          </a:xfrm>
          <a:prstGeom prst="rect">
            <a:avLst/>
          </a:prstGeom>
        </p:spPr>
        <p:txBody>
          <a:bodyPr>
            <a:spAutoFit/>
          </a:bodyPr>
          <a:lstStyle/>
          <a:p>
            <a:r>
              <a:rPr lang="en-US" dirty="0"/>
              <a:t>Eight factors which contributes to the growth of rural markets are as follows: 1. Government initiatives 2. Rising literacy levels 3. Infrastructural facilities 4. New employment opportunities 5. Rising mass media 6. Agricultural research 7. Marketing efforts 8. Urban influence.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2551837"/>
            <a:ext cx="4572000" cy="1754326"/>
          </a:xfrm>
          <a:prstGeom prst="rect">
            <a:avLst/>
          </a:prstGeom>
        </p:spPr>
        <p:txBody>
          <a:bodyPr>
            <a:spAutoFit/>
          </a:bodyPr>
          <a:lstStyle/>
          <a:p>
            <a:pPr fontAlgn="base"/>
            <a:r>
              <a:rPr lang="en-US" b="1" dirty="0"/>
              <a:t>1. Government initiatives:</a:t>
            </a:r>
          </a:p>
          <a:p>
            <a:pPr fontAlgn="base"/>
            <a:r>
              <a:rPr lang="en-US" b="1" dirty="0"/>
              <a:t>The initiatives taken by the Government of India to promote rural mar­kets are as follows:</a:t>
            </a:r>
            <a:endParaRPr lang="en-US" dirty="0"/>
          </a:p>
          <a:p>
            <a:pPr fontAlgn="base"/>
            <a:r>
              <a:rPr lang="en-US" dirty="0"/>
              <a:t>a. Self sufficiency (Operation Flood, White Revolution, Blue Revolution)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859340"/>
            <a:ext cx="4572000" cy="3139321"/>
          </a:xfrm>
          <a:prstGeom prst="rect">
            <a:avLst/>
          </a:prstGeom>
        </p:spPr>
        <p:txBody>
          <a:bodyPr>
            <a:spAutoFit/>
          </a:bodyPr>
          <a:lstStyle/>
          <a:p>
            <a:pPr fontAlgn="base"/>
            <a:r>
              <a:rPr lang="en-US" dirty="0"/>
              <a:t>b. Integrated Rural Development Program (IRDP), TRYSEM (Training Rural Youth for Self- Employment), REP (Rural Electrification Program).</a:t>
            </a:r>
          </a:p>
          <a:p>
            <a:pPr fontAlgn="base"/>
            <a:r>
              <a:rPr lang="en-US" dirty="0"/>
              <a:t>c. PSU and cooperative banks lend farmers (for example, ‘</a:t>
            </a:r>
            <a:r>
              <a:rPr lang="en-US" dirty="0" err="1"/>
              <a:t>Kisaan</a:t>
            </a:r>
            <a:r>
              <a:rPr lang="en-US" dirty="0"/>
              <a:t>’ credit card by </a:t>
            </a:r>
            <a:r>
              <a:rPr lang="en-US" dirty="0" err="1"/>
              <a:t>Canara</a:t>
            </a:r>
            <a:r>
              <a:rPr lang="en-US" dirty="0"/>
              <a:t> and Andhra Banks).</a:t>
            </a:r>
          </a:p>
          <a:p>
            <a:pPr fontAlgn="base"/>
            <a:r>
              <a:rPr lang="en-US" dirty="0"/>
              <a:t>d. Contract farming: Companies give high-yielding variety seeds and tied up with farmers to cultivate crops and sell them back to the company.</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2274838"/>
            <a:ext cx="4572000" cy="2308324"/>
          </a:xfrm>
          <a:prstGeom prst="rect">
            <a:avLst/>
          </a:prstGeom>
        </p:spPr>
        <p:txBody>
          <a:bodyPr>
            <a:spAutoFit/>
          </a:bodyPr>
          <a:lstStyle/>
          <a:p>
            <a:pPr fontAlgn="base"/>
            <a:r>
              <a:rPr lang="en-US" b="1" dirty="0"/>
              <a:t>2. Rising literacy levels:</a:t>
            </a:r>
          </a:p>
          <a:p>
            <a:pPr fontAlgn="base"/>
            <a:r>
              <a:rPr lang="en-US" dirty="0"/>
              <a:t>As per the 2001 census, about 50 per cent of the rural population is literate. This has contributed to the increase in rural demand. This has changed the buying </a:t>
            </a:r>
            <a:r>
              <a:rPr lang="en-US" dirty="0" err="1"/>
              <a:t>behaviour</a:t>
            </a:r>
            <a:r>
              <a:rPr lang="en-US" dirty="0"/>
              <a:t> of rural consumers and lifestyles. An increase in literacy levels has resulted in an increase in demand for consumer goods.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26118" y="3244334"/>
            <a:ext cx="2691763" cy="369332"/>
          </a:xfrm>
          <a:prstGeom prst="rect">
            <a:avLst/>
          </a:prstGeom>
        </p:spPr>
        <p:txBody>
          <a:bodyPr wrap="none">
            <a:spAutoFit/>
          </a:bodyPr>
          <a:lstStyle/>
          <a:p>
            <a:pPr fontAlgn="base"/>
            <a:r>
              <a:rPr lang="en-US" b="1" dirty="0"/>
              <a:t>3. Infrastructural facilities: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582341"/>
            <a:ext cx="4572000" cy="3693319"/>
          </a:xfrm>
          <a:prstGeom prst="rect">
            <a:avLst/>
          </a:prstGeom>
        </p:spPr>
        <p:txBody>
          <a:bodyPr>
            <a:spAutoFit/>
          </a:bodyPr>
          <a:lstStyle/>
          <a:p>
            <a:pPr fontAlgn="base"/>
            <a:r>
              <a:rPr lang="en-US" dirty="0"/>
              <a:t>There is growth of infrastructure facilities and public service projects in rural India, which includes construction of roads and transportation, communication network, rural electrification and public distribution system. Because of these factors there is scope for rural marketing.</a:t>
            </a:r>
          </a:p>
          <a:p>
            <a:pPr fontAlgn="base"/>
            <a:r>
              <a:rPr lang="en-US" b="1" dirty="0"/>
              <a:t>4. New employment opportunities:</a:t>
            </a:r>
          </a:p>
          <a:p>
            <a:pPr fontAlgn="base"/>
            <a:r>
              <a:rPr lang="en-US" dirty="0"/>
              <a:t>Various socio-economic policies of the government have resulted in the development of rural India, which has resulted in new employment opportunities; for example, IRDP (Integrated Rural Development Program).</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582341"/>
            <a:ext cx="4572000" cy="3693319"/>
          </a:xfrm>
          <a:prstGeom prst="rect">
            <a:avLst/>
          </a:prstGeom>
        </p:spPr>
        <p:txBody>
          <a:bodyPr>
            <a:spAutoFit/>
          </a:bodyPr>
          <a:lstStyle/>
          <a:p>
            <a:pPr fontAlgn="base"/>
            <a:r>
              <a:rPr lang="en-US" b="1" dirty="0"/>
              <a:t>5. Rising mass media:</a:t>
            </a:r>
          </a:p>
          <a:p>
            <a:pPr fontAlgn="base"/>
            <a:r>
              <a:rPr lang="en-US" dirty="0"/>
              <a:t>Improved penetration of mass media has resulted in the creation of aware­ness among rural consumers (Press, TV, hoardings, radio, etc.).</a:t>
            </a:r>
          </a:p>
          <a:p>
            <a:pPr fontAlgn="base"/>
            <a:r>
              <a:rPr lang="en-US" b="1" dirty="0"/>
              <a:t>6. Agricultural research:</a:t>
            </a:r>
          </a:p>
          <a:p>
            <a:pPr fontAlgn="base"/>
            <a:r>
              <a:rPr lang="en-US" dirty="0"/>
              <a:t>Research in the field of agriculture has resulted in increased scope for rural marketing. In India, agricultural research is being conducted by Indian Council of Agricul­tural Research (ICAR) and other institutions. Use of new scientific methods has increased the crop yields by manifold. It has led to Green Revolution.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28381" y="3244334"/>
            <a:ext cx="2087238" cy="369332"/>
          </a:xfrm>
          <a:prstGeom prst="rect">
            <a:avLst/>
          </a:prstGeom>
        </p:spPr>
        <p:txBody>
          <a:bodyPr wrap="none">
            <a:spAutoFit/>
          </a:bodyPr>
          <a:lstStyle/>
          <a:p>
            <a:pPr fontAlgn="base"/>
            <a:r>
              <a:rPr lang="en-US" b="1" dirty="0"/>
              <a:t>7. Marketing efforts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TotalTime>
  <Words>510</Words>
  <Application>Microsoft Office PowerPoint</Application>
  <PresentationFormat>On-screen Show (4:3)</PresentationFormat>
  <Paragraphs>50</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Factors Influencing Rural Markets</vt:lpstr>
      <vt:lpstr>Slide 2</vt:lpstr>
      <vt:lpstr>Slide 3</vt:lpstr>
      <vt:lpstr>Slide 4</vt:lpstr>
      <vt:lpstr>Slide 5</vt:lpstr>
      <vt:lpstr>Slide 6</vt:lpstr>
      <vt:lpstr>Slide 7</vt:lpstr>
      <vt:lpstr>Slide 8</vt:lpstr>
      <vt:lpstr>Slide 9</vt:lpstr>
      <vt:lpstr>Slide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Factors Influencing Rural Markets</dc:title>
  <dc:creator>Ashutosh</dc:creator>
  <cp:lastModifiedBy>Ashutosh</cp:lastModifiedBy>
  <cp:revision>2</cp:revision>
  <dcterms:created xsi:type="dcterms:W3CDTF">2020-04-28T07:59:14Z</dcterms:created>
  <dcterms:modified xsi:type="dcterms:W3CDTF">2020-04-28T08:09:10Z</dcterms:modified>
</cp:coreProperties>
</file>