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7DCF6FD9-80D4-41CC-811C-0D522B7DB0D8}" type="datetimeFigureOut">
              <a:rPr lang="en-US" smtClean="0"/>
              <a:pPr/>
              <a:t>4/25/2020</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F61F8FF7-A67D-45B2-93AA-9582FFFBCB85}"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7DCF6FD9-80D4-41CC-811C-0D522B7DB0D8}" type="datetimeFigureOut">
              <a:rPr lang="en-US" smtClean="0"/>
              <a:pPr/>
              <a:t>4/25/2020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61F8FF7-A67D-45B2-93AA-9582FFFBCB85}"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7DCF6FD9-80D4-41CC-811C-0D522B7DB0D8}" type="datetimeFigureOut">
              <a:rPr lang="en-US" smtClean="0"/>
              <a:pPr/>
              <a:t>4/25/2020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61F8FF7-A67D-45B2-93AA-9582FFFBCB85}"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7DCF6FD9-80D4-41CC-811C-0D522B7DB0D8}" type="datetimeFigureOut">
              <a:rPr lang="en-US" smtClean="0"/>
              <a:pPr/>
              <a:t>4/25/2020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61F8FF7-A67D-45B2-93AA-9582FFFBCB85}"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7DCF6FD9-80D4-41CC-811C-0D522B7DB0D8}" type="datetimeFigureOut">
              <a:rPr lang="en-US" smtClean="0"/>
              <a:pPr/>
              <a:t>4/25/2020</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F61F8FF7-A67D-45B2-93AA-9582FFFBCB85}"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7DCF6FD9-80D4-41CC-811C-0D522B7DB0D8}" type="datetimeFigureOut">
              <a:rPr lang="en-US" smtClean="0"/>
              <a:pPr/>
              <a:t>4/25/2020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61F8FF7-A67D-45B2-93AA-9582FFFBCB85}"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7DCF6FD9-80D4-41CC-811C-0D522B7DB0D8}" type="datetimeFigureOut">
              <a:rPr lang="en-US" smtClean="0"/>
              <a:pPr/>
              <a:t>4/25/2020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61F8FF7-A67D-45B2-93AA-9582FFFBCB85}"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7DCF6FD9-80D4-41CC-811C-0D522B7DB0D8}" type="datetimeFigureOut">
              <a:rPr lang="en-US" smtClean="0"/>
              <a:pPr/>
              <a:t>4/25/2020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61F8FF7-A67D-45B2-93AA-9582FFFBCB85}"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DCF6FD9-80D4-41CC-811C-0D522B7DB0D8}" type="datetimeFigureOut">
              <a:rPr lang="en-US" smtClean="0"/>
              <a:pPr/>
              <a:t>4/25/2020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61F8FF7-A67D-45B2-93AA-9582FFFBCB85}"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7DCF6FD9-80D4-41CC-811C-0D522B7DB0D8}" type="datetimeFigureOut">
              <a:rPr lang="en-US" smtClean="0"/>
              <a:pPr/>
              <a:t>4/25/2020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61F8FF7-A67D-45B2-93AA-9582FFFBCB85}"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7DCF6FD9-80D4-41CC-811C-0D522B7DB0D8}" type="datetimeFigureOut">
              <a:rPr lang="en-US" smtClean="0"/>
              <a:pPr/>
              <a:t>4/25/2020</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F61F8FF7-A67D-45B2-93AA-9582FFFBCB85}"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7DCF6FD9-80D4-41CC-811C-0D522B7DB0D8}" type="datetimeFigureOut">
              <a:rPr lang="en-US" smtClean="0"/>
              <a:pPr/>
              <a:t>4/25/2020</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F61F8FF7-A67D-45B2-93AA-9582FFFBCB85}"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28600" y="4724400"/>
            <a:ext cx="7467600" cy="1752600"/>
          </a:xfrm>
        </p:spPr>
        <p:txBody>
          <a:bodyPr>
            <a:normAutofit fontScale="92500" lnSpcReduction="10000"/>
          </a:bodyPr>
          <a:lstStyle/>
          <a:p>
            <a:pPr algn="l"/>
            <a:r>
              <a:rPr lang="en-US" b="1" dirty="0" smtClean="0"/>
              <a:t>Prof(Dr) B.L. </a:t>
            </a:r>
            <a:r>
              <a:rPr lang="en-US" b="1" dirty="0" err="1" smtClean="0"/>
              <a:t>Verma</a:t>
            </a:r>
            <a:endParaRPr lang="en-US" b="1" dirty="0" smtClean="0"/>
          </a:p>
          <a:p>
            <a:pPr algn="l"/>
            <a:r>
              <a:rPr lang="en-US" b="1" dirty="0" smtClean="0"/>
              <a:t>Professor</a:t>
            </a:r>
          </a:p>
          <a:p>
            <a:pPr algn="l"/>
            <a:r>
              <a:rPr lang="en-US" b="1" dirty="0" smtClean="0"/>
              <a:t>Department of business Administration</a:t>
            </a:r>
          </a:p>
          <a:p>
            <a:pPr algn="l"/>
            <a:r>
              <a:rPr lang="en-US" b="1" dirty="0" smtClean="0"/>
              <a:t>UCCMS,MLSU,UDAIPUR</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sp>
        <p:nvSpPr>
          <p:cNvPr id="2" name="Title 1"/>
          <p:cNvSpPr>
            <a:spLocks noGrp="1"/>
          </p:cNvSpPr>
          <p:nvPr>
            <p:ph type="ctrTitle"/>
          </p:nvPr>
        </p:nvSpPr>
        <p:spPr/>
        <p:txBody>
          <a:bodyPr/>
          <a:lstStyle/>
          <a:p>
            <a:r>
              <a:rPr lang="en-US" dirty="0"/>
              <a:t>Steps in Market Segmentation</a:t>
            </a:r>
            <a:br>
              <a:rPr lang="en-US" dirty="0"/>
            </a:b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81000" y="304800"/>
            <a:ext cx="8229600" cy="5262979"/>
          </a:xfrm>
          <a:prstGeom prst="rect">
            <a:avLst/>
          </a:prstGeom>
        </p:spPr>
        <p:txBody>
          <a:bodyPr wrap="square">
            <a:spAutoFit/>
          </a:bodyPr>
          <a:lstStyle/>
          <a:p>
            <a:pPr algn="just"/>
            <a:r>
              <a:rPr lang="en-US" sz="2400" b="1" dirty="0"/>
              <a:t>Identify the target market</a:t>
            </a:r>
          </a:p>
          <a:p>
            <a:pPr algn="just"/>
            <a:r>
              <a:rPr lang="en-US" sz="2400" dirty="0"/>
              <a:t>The first and foremost step is to identify the target market. The marketers must be very clear about who all should be included in a common segment. Make sure the individuals have something in common. A male and a female can’t be included in one segment as they have different needs and expectations</a:t>
            </a:r>
            <a:r>
              <a:rPr lang="en-US" sz="2400" dirty="0" smtClean="0"/>
              <a:t>.</a:t>
            </a:r>
          </a:p>
          <a:p>
            <a:pPr algn="just"/>
            <a:endParaRPr lang="en-US" sz="2400" dirty="0"/>
          </a:p>
          <a:p>
            <a:pPr algn="just"/>
            <a:r>
              <a:rPr lang="en-US" sz="2400" dirty="0"/>
              <a:t>Burberry stocks separate merchandise for both men and women. The management is very clear on the target market and has separate strategies for product promotion amongst both the segments.</a:t>
            </a:r>
          </a:p>
          <a:p>
            <a:pPr algn="just"/>
            <a:r>
              <a:rPr lang="en-US" sz="2400" dirty="0"/>
              <a:t>A </a:t>
            </a:r>
            <a:r>
              <a:rPr lang="en-US" sz="2400" dirty="0" err="1"/>
              <a:t>Garnier</a:t>
            </a:r>
            <a:r>
              <a:rPr lang="en-US" sz="2400" dirty="0"/>
              <a:t> men’s deodorant would obviously not sell if the company uses a female model to create awareness.</a:t>
            </a:r>
          </a:p>
          <a:p>
            <a:pPr algn="just"/>
            <a:r>
              <a:rPr lang="en-US" sz="2400" dirty="0"/>
              <a:t>Segmentation helps the organizations decide on the marketing strategies and promotional schemes.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ChangeArrowheads="1"/>
          </p:cNvSpPr>
          <p:nvPr/>
        </p:nvSpPr>
        <p:spPr bwMode="auto">
          <a:xfrm>
            <a:off x="228600" y="228600"/>
            <a:ext cx="8915400" cy="581697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3600" b="0" i="0" u="none" strike="noStrike" cap="none" normalizeH="0" baseline="0" dirty="0" err="1" smtClean="0">
                <a:ln>
                  <a:noFill/>
                </a:ln>
                <a:solidFill>
                  <a:srgbClr val="000000"/>
                </a:solidFill>
                <a:effectLst/>
                <a:latin typeface="Open Sans"/>
                <a:cs typeface="Arial" pitchFamily="34" charset="0"/>
              </a:rPr>
              <a:t>Maruti</a:t>
            </a:r>
            <a:r>
              <a:rPr kumimoji="0" lang="en-US" sz="3600" b="0" i="0" u="none" strike="noStrike" cap="none" normalizeH="0" baseline="0" dirty="0" smtClean="0">
                <a:ln>
                  <a:noFill/>
                </a:ln>
                <a:solidFill>
                  <a:srgbClr val="000000"/>
                </a:solidFill>
                <a:effectLst/>
                <a:latin typeface="Open Sans"/>
                <a:cs typeface="Arial" pitchFamily="34" charset="0"/>
              </a:rPr>
              <a:t> Suzuki has adopted a focused approach and wisely created segments within a large market to promote their cars.</a:t>
            </a:r>
            <a:endParaRPr kumimoji="0" lang="en-US"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4400" b="0" i="0" u="none" strike="noStrike" cap="none" normalizeH="0" baseline="0" dirty="0" smtClean="0">
                <a:ln>
                  <a:noFill/>
                </a:ln>
                <a:solidFill>
                  <a:schemeClr val="tx1"/>
                </a:solidFill>
                <a:effectLst/>
                <a:latin typeface="Arial" pitchFamily="34" charset="0"/>
                <a:cs typeface="Arial" pitchFamily="34" charset="0"/>
              </a:rPr>
              <a:t>Lower Income Group - </a:t>
            </a:r>
            <a:r>
              <a:rPr kumimoji="0" lang="en-US" sz="4400" b="0" i="0" u="none" strike="noStrike" cap="none" normalizeH="0" baseline="0" dirty="0" err="1" smtClean="0">
                <a:ln>
                  <a:noFill/>
                </a:ln>
                <a:solidFill>
                  <a:schemeClr val="tx1"/>
                </a:solidFill>
                <a:effectLst/>
                <a:latin typeface="Arial" pitchFamily="34" charset="0"/>
                <a:cs typeface="Arial" pitchFamily="34" charset="0"/>
              </a:rPr>
              <a:t>Maruti</a:t>
            </a:r>
            <a:r>
              <a:rPr kumimoji="0" lang="en-US" sz="4400" b="0" i="0" u="none" strike="noStrike" cap="none" normalizeH="0" baseline="0" dirty="0" smtClean="0">
                <a:ln>
                  <a:noFill/>
                </a:ln>
                <a:solidFill>
                  <a:schemeClr val="tx1"/>
                </a:solidFill>
                <a:effectLst/>
                <a:latin typeface="Arial" pitchFamily="34" charset="0"/>
                <a:cs typeface="Arial" pitchFamily="34" charset="0"/>
              </a:rPr>
              <a:t> 800, Alto</a:t>
            </a:r>
            <a:br>
              <a:rPr kumimoji="0" lang="en-US" sz="4400" b="0" i="0" u="none" strike="noStrike" cap="none" normalizeH="0" baseline="0" dirty="0" smtClean="0">
                <a:ln>
                  <a:noFill/>
                </a:ln>
                <a:solidFill>
                  <a:schemeClr val="tx1"/>
                </a:solidFill>
                <a:effectLst/>
                <a:latin typeface="Arial" pitchFamily="34" charset="0"/>
                <a:cs typeface="Arial" pitchFamily="34" charset="0"/>
              </a:rPr>
            </a:br>
            <a:r>
              <a:rPr kumimoji="0" lang="en-US" sz="4400" b="0" i="0" u="none" strike="noStrike" cap="none" normalizeH="0" baseline="0" dirty="0" smtClean="0">
                <a:ln>
                  <a:noFill/>
                </a:ln>
                <a:solidFill>
                  <a:schemeClr val="tx1"/>
                </a:solidFill>
                <a:effectLst/>
                <a:latin typeface="Arial" pitchFamily="34" charset="0"/>
                <a:cs typeface="Arial" pitchFamily="34" charset="0"/>
              </a:rPr>
              <a:t>Middle Income Group - Wagon R, Swift, Swift </a:t>
            </a:r>
            <a:r>
              <a:rPr kumimoji="0" lang="en-US" sz="4400" b="0" i="0" u="none" strike="noStrike" cap="none" normalizeH="0" baseline="0" dirty="0" err="1" smtClean="0">
                <a:ln>
                  <a:noFill/>
                </a:ln>
                <a:solidFill>
                  <a:schemeClr val="tx1"/>
                </a:solidFill>
                <a:effectLst/>
                <a:latin typeface="Arial" pitchFamily="34" charset="0"/>
                <a:cs typeface="Arial" pitchFamily="34" charset="0"/>
              </a:rPr>
              <a:t>Dzire</a:t>
            </a:r>
            <a:r>
              <a:rPr kumimoji="0" lang="en-US" sz="4400" b="0" i="0" u="none" strike="noStrike" cap="none" normalizeH="0" baseline="0" dirty="0" smtClean="0">
                <a:ln>
                  <a:noFill/>
                </a:ln>
                <a:solidFill>
                  <a:schemeClr val="tx1"/>
                </a:solidFill>
                <a:effectLst/>
                <a:latin typeface="Arial" pitchFamily="34" charset="0"/>
                <a:cs typeface="Arial" pitchFamily="34" charset="0"/>
              </a:rPr>
              <a:t>, Ritz</a:t>
            </a:r>
            <a:br>
              <a:rPr kumimoji="0" lang="en-US" sz="4400" b="0" i="0" u="none" strike="noStrike" cap="none" normalizeH="0" baseline="0" dirty="0" smtClean="0">
                <a:ln>
                  <a:noFill/>
                </a:ln>
                <a:solidFill>
                  <a:schemeClr val="tx1"/>
                </a:solidFill>
                <a:effectLst/>
                <a:latin typeface="Arial" pitchFamily="34" charset="0"/>
                <a:cs typeface="Arial" pitchFamily="34" charset="0"/>
              </a:rPr>
            </a:br>
            <a:r>
              <a:rPr kumimoji="0" lang="en-US" sz="4400" b="0" i="0" u="none" strike="noStrike" cap="none" normalizeH="0" baseline="0" dirty="0" smtClean="0">
                <a:ln>
                  <a:noFill/>
                </a:ln>
                <a:solidFill>
                  <a:schemeClr val="tx1"/>
                </a:solidFill>
                <a:effectLst/>
                <a:latin typeface="Arial" pitchFamily="34" charset="0"/>
                <a:cs typeface="Arial" pitchFamily="34" charset="0"/>
              </a:rPr>
              <a:t>High Income Group - </a:t>
            </a:r>
            <a:r>
              <a:rPr kumimoji="0" lang="en-US" sz="4400" b="0" i="0" u="none" strike="noStrike" cap="none" normalizeH="0" baseline="0" dirty="0" err="1" smtClean="0">
                <a:ln>
                  <a:noFill/>
                </a:ln>
                <a:solidFill>
                  <a:schemeClr val="tx1"/>
                </a:solidFill>
                <a:effectLst/>
                <a:latin typeface="Arial" pitchFamily="34" charset="0"/>
                <a:cs typeface="Arial" pitchFamily="34" charset="0"/>
              </a:rPr>
              <a:t>Maruti</a:t>
            </a:r>
            <a:r>
              <a:rPr kumimoji="0" lang="en-US" sz="4400" b="0" i="0" u="none" strike="noStrike" cap="none" normalizeH="0" baseline="0" dirty="0" smtClean="0">
                <a:ln>
                  <a:noFill/>
                </a:ln>
                <a:solidFill>
                  <a:schemeClr val="tx1"/>
                </a:solidFill>
                <a:effectLst/>
                <a:latin typeface="Arial" pitchFamily="34" charset="0"/>
                <a:cs typeface="Arial" pitchFamily="34" charset="0"/>
              </a:rPr>
              <a:t> Suzuki </a:t>
            </a:r>
            <a:r>
              <a:rPr kumimoji="0" lang="en-US" sz="4400" b="0" i="0" u="none" strike="noStrike" cap="none" normalizeH="0" baseline="0" dirty="0" err="1" smtClean="0">
                <a:ln>
                  <a:noFill/>
                </a:ln>
                <a:solidFill>
                  <a:schemeClr val="tx1"/>
                </a:solidFill>
                <a:effectLst/>
                <a:latin typeface="Arial" pitchFamily="34" charset="0"/>
                <a:cs typeface="Arial" pitchFamily="34" charset="0"/>
              </a:rPr>
              <a:t>Kizashi</a:t>
            </a:r>
            <a:r>
              <a:rPr kumimoji="0" lang="en-US" sz="4400" b="0" i="0" u="none" strike="noStrike" cap="none" normalizeH="0" baseline="0" dirty="0" smtClean="0">
                <a:ln>
                  <a:noFill/>
                </a:ln>
                <a:solidFill>
                  <a:schemeClr val="tx1"/>
                </a:solidFill>
                <a:effectLst/>
                <a:latin typeface="Arial" pitchFamily="34" charset="0"/>
                <a:cs typeface="Arial" pitchFamily="34" charset="0"/>
              </a:rPr>
              <a:t>, Suzuki Grand </a:t>
            </a:r>
            <a:r>
              <a:rPr kumimoji="0" lang="en-US" sz="4400" b="0" i="0" u="none" strike="noStrike" cap="none" normalizeH="0" baseline="0" dirty="0" err="1" smtClean="0">
                <a:ln>
                  <a:noFill/>
                </a:ln>
                <a:solidFill>
                  <a:schemeClr val="tx1"/>
                </a:solidFill>
                <a:effectLst/>
                <a:latin typeface="Arial" pitchFamily="34" charset="0"/>
                <a:cs typeface="Arial" pitchFamily="34" charset="0"/>
              </a:rPr>
              <a:t>Vitara</a:t>
            </a:r>
            <a:r>
              <a:rPr kumimoji="0" lang="en-US" sz="4400" b="0" i="0" u="none" strike="noStrike" cap="none" normalizeH="0" baseline="0" dirty="0" smtClean="0">
                <a:ln>
                  <a:noFill/>
                </a:ln>
                <a:solidFill>
                  <a:schemeClr val="tx1"/>
                </a:solidFill>
                <a:effectLst/>
                <a:latin typeface="Arial" pitchFamily="34" charset="0"/>
                <a:cs typeface="Arial" pitchFamily="34" charset="0"/>
              </a:rPr>
              <a:t> </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228600"/>
            <a:ext cx="8382000" cy="6555641"/>
          </a:xfrm>
          <a:prstGeom prst="rect">
            <a:avLst/>
          </a:prstGeom>
        </p:spPr>
        <p:txBody>
          <a:bodyPr wrap="square">
            <a:spAutoFit/>
          </a:bodyPr>
          <a:lstStyle/>
          <a:p>
            <a:r>
              <a:rPr lang="en-US" sz="2800" b="1" dirty="0"/>
              <a:t>Identify expectations of Target Audience</a:t>
            </a:r>
          </a:p>
          <a:p>
            <a:r>
              <a:rPr lang="en-US" sz="2800" dirty="0"/>
              <a:t>Once the target market is decided, it is essential to find out the needs of the target audience. The product must meet the expectations of the individuals. The marketer must interact with the target audience to know more about their interests and demands.</a:t>
            </a:r>
          </a:p>
          <a:p>
            <a:r>
              <a:rPr lang="en-US" sz="2800" dirty="0"/>
              <a:t>Kellogg’s K special was launched specifically for the individuals who wanted to cut down on their calorie intake.</a:t>
            </a:r>
          </a:p>
          <a:p>
            <a:r>
              <a:rPr lang="en-US" sz="2800" dirty="0"/>
              <a:t>Marketing professionals or individuals exposed to sun rays for a long duration need something which would protect their skin from the harmful effects of sun rays. Keeping this in mind, many organizations came with the concept of sunscreen lotions and creams with a sun protection factor especially for men.</a:t>
            </a:r>
          </a:p>
          <a:p>
            <a:r>
              <a:rPr lang="en-US" sz="2800" dirty="0" smtClean="0"/>
              <a:t/>
            </a:r>
            <a:br>
              <a:rPr lang="en-US" sz="2800" dirty="0" smtClean="0"/>
            </a:br>
            <a:endParaRPr lang="en-US" sz="28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228601"/>
            <a:ext cx="8382000" cy="6494085"/>
          </a:xfrm>
          <a:prstGeom prst="rect">
            <a:avLst/>
          </a:prstGeom>
        </p:spPr>
        <p:txBody>
          <a:bodyPr wrap="square">
            <a:spAutoFit/>
          </a:bodyPr>
          <a:lstStyle/>
          <a:p>
            <a:r>
              <a:rPr lang="en-US" sz="3200" b="1" dirty="0"/>
              <a:t>Create Subgroups</a:t>
            </a:r>
          </a:p>
          <a:p>
            <a:r>
              <a:rPr lang="en-US" sz="3200" dirty="0"/>
              <a:t>The organizations should ensure their target market is well defined. Create subgroups within groups for effective results</a:t>
            </a:r>
            <a:r>
              <a:rPr lang="en-US" sz="3200" dirty="0" smtClean="0"/>
              <a:t>.</a:t>
            </a:r>
          </a:p>
          <a:p>
            <a:endParaRPr lang="en-US" sz="3200" dirty="0"/>
          </a:p>
          <a:p>
            <a:r>
              <a:rPr lang="en-US" sz="3200" dirty="0"/>
              <a:t>Cosmetics for females now come in various categories</a:t>
            </a:r>
            <a:r>
              <a:rPr lang="en-US" sz="3200" dirty="0" smtClean="0"/>
              <a:t>.</a:t>
            </a:r>
          </a:p>
          <a:p>
            <a:endParaRPr lang="en-US" sz="3200" dirty="0"/>
          </a:p>
          <a:p>
            <a:pPr lvl="1"/>
            <a:r>
              <a:rPr lang="en-US" sz="3200" dirty="0"/>
              <a:t>Creams and Lotions for girls between 20-25 years would focus more on fairness.</a:t>
            </a:r>
          </a:p>
          <a:p>
            <a:pPr lvl="1"/>
            <a:r>
              <a:rPr lang="en-US" sz="3200" dirty="0"/>
              <a:t>Creams and lotions for girls between 25 to 35 years promise to reduce the signs of ageing.</a:t>
            </a:r>
          </a:p>
          <a:p>
            <a:r>
              <a:rPr lang="en-US" sz="3200" dirty="0" smtClean="0"/>
              <a:t/>
            </a:r>
            <a:br>
              <a:rPr lang="en-US" sz="3200" dirty="0" smtClean="0"/>
            </a:br>
            <a:endParaRPr lang="en-US" sz="32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610600" cy="5262979"/>
          </a:xfrm>
          <a:prstGeom prst="rect">
            <a:avLst/>
          </a:prstGeom>
        </p:spPr>
        <p:txBody>
          <a:bodyPr wrap="square">
            <a:spAutoFit/>
          </a:bodyPr>
          <a:lstStyle/>
          <a:p>
            <a:r>
              <a:rPr lang="en-US" sz="2800" b="1" dirty="0"/>
              <a:t>Review the needs of the target audience</a:t>
            </a:r>
          </a:p>
          <a:p>
            <a:r>
              <a:rPr lang="en-US" sz="2800" dirty="0"/>
              <a:t>It is essential for the marketer to review the needs and preferences of individuals belonging to each segment and sub-segment. The consumers of a particular segment must respond to similar fluctuations in the market and similar marketing strategies</a:t>
            </a:r>
            <a:r>
              <a:rPr lang="en-US" sz="2800" dirty="0" smtClean="0"/>
              <a:t>.</a:t>
            </a:r>
          </a:p>
          <a:p>
            <a:endParaRPr lang="en-US" sz="2800" dirty="0"/>
          </a:p>
          <a:p>
            <a:r>
              <a:rPr lang="en-US" sz="2800" b="1" dirty="0"/>
              <a:t>Name your market Segment</a:t>
            </a:r>
          </a:p>
          <a:p>
            <a:r>
              <a:rPr lang="en-US" sz="2800" dirty="0"/>
              <a:t>Give an appropriate name to each segment. It makes implementation of strategies easier.</a:t>
            </a:r>
          </a:p>
          <a:p>
            <a:r>
              <a:rPr lang="en-US" sz="2800" dirty="0"/>
              <a:t>A kids section can have various segments namely new born, infants, toddlers and so on.</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04800" y="304800"/>
            <a:ext cx="8534400" cy="5016758"/>
          </a:xfrm>
          <a:prstGeom prst="rect">
            <a:avLst/>
          </a:prstGeom>
        </p:spPr>
        <p:txBody>
          <a:bodyPr wrap="square">
            <a:spAutoFit/>
          </a:bodyPr>
          <a:lstStyle/>
          <a:p>
            <a:pPr algn="just"/>
            <a:r>
              <a:rPr lang="en-US" sz="3200" b="1" dirty="0"/>
              <a:t>Marketing Strategies</a:t>
            </a:r>
          </a:p>
          <a:p>
            <a:pPr algn="just"/>
            <a:r>
              <a:rPr lang="en-US" sz="3200" dirty="0"/>
              <a:t>Devise relevant strategies to promote brands amongst each segment. Remember you can’t afford to have same strategies for all the segments. Make sure there is a connect between the product and the target audience. Advertisements promoting female toiletries can’t afford to have a male model, else the purpose gets nullified</a:t>
            </a:r>
            <a:r>
              <a:rPr lang="en-US" sz="3200" dirty="0" smtClean="0"/>
              <a:t>.</a:t>
            </a:r>
          </a:p>
          <a:p>
            <a:pPr algn="just"/>
            <a:endParaRPr lang="en-US" sz="3200" dirty="0"/>
          </a:p>
          <a:p>
            <a:pPr algn="just"/>
            <a:r>
              <a:rPr lang="en-US" sz="3200" dirty="0"/>
              <a:t>A model promoting a sunscreen lotion has to be shown roaming or working in sun for the desired impact.</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81000" y="381000"/>
            <a:ext cx="8534400" cy="5632311"/>
          </a:xfrm>
          <a:prstGeom prst="rect">
            <a:avLst/>
          </a:prstGeom>
        </p:spPr>
        <p:txBody>
          <a:bodyPr wrap="square">
            <a:spAutoFit/>
          </a:bodyPr>
          <a:lstStyle/>
          <a:p>
            <a:pPr algn="just"/>
            <a:r>
              <a:rPr lang="en-US" sz="4000" b="1" dirty="0"/>
              <a:t>Review the </a:t>
            </a:r>
            <a:r>
              <a:rPr lang="en-US" sz="4000" b="1" dirty="0" smtClean="0"/>
              <a:t>behavior</a:t>
            </a:r>
          </a:p>
          <a:p>
            <a:pPr algn="just"/>
            <a:endParaRPr lang="en-US" sz="4000" b="1" dirty="0"/>
          </a:p>
          <a:p>
            <a:pPr algn="just"/>
            <a:r>
              <a:rPr lang="en-US" sz="4000" dirty="0"/>
              <a:t>Review the behavior of the target audience frequently. It is not necessary individuals would have the same requirement (demand) all through the year. Demands vary, perceptions change and interests differ. A detailed study of the target audience is essential.</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9600" y="457200"/>
            <a:ext cx="7924800" cy="4154984"/>
          </a:xfrm>
          <a:prstGeom prst="rect">
            <a:avLst/>
          </a:prstGeom>
        </p:spPr>
        <p:txBody>
          <a:bodyPr wrap="square">
            <a:spAutoFit/>
          </a:bodyPr>
          <a:lstStyle/>
          <a:p>
            <a:pPr algn="just"/>
            <a:r>
              <a:rPr lang="en-US" sz="4400" b="1" dirty="0"/>
              <a:t>Size of the Target </a:t>
            </a:r>
            <a:r>
              <a:rPr lang="en-US" sz="4400" b="1" dirty="0" smtClean="0"/>
              <a:t>Market</a:t>
            </a:r>
          </a:p>
          <a:p>
            <a:pPr algn="just"/>
            <a:endParaRPr lang="en-US" sz="4400" b="1" dirty="0"/>
          </a:p>
          <a:p>
            <a:pPr algn="just"/>
            <a:r>
              <a:rPr lang="en-US" sz="4400" dirty="0"/>
              <a:t>It is essential to know the target market size. Collect necessary data for the same. It helps in sales planning and forecasting</a:t>
            </a: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12</TotalTime>
  <Words>591</Words>
  <Application>Microsoft Office PowerPoint</Application>
  <PresentationFormat>On-screen Show (4:3)</PresentationFormat>
  <Paragraphs>56</Paragraphs>
  <Slides>9</Slides>
  <Notes>0</Notes>
  <HiddenSlides>0</HiddenSlides>
  <MMClips>0</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Equity</vt:lpstr>
      <vt:lpstr>Steps in Market Segmentation </vt:lpstr>
      <vt:lpstr>Slide 2</vt:lpstr>
      <vt:lpstr>Slide 3</vt:lpstr>
      <vt:lpstr>Slide 4</vt:lpstr>
      <vt:lpstr>Slide 5</vt:lpstr>
      <vt:lpstr>Slide 6</vt:lpstr>
      <vt:lpstr>Slide 7</vt:lpstr>
      <vt:lpstr>Slide 8</vt:lpstr>
      <vt:lpstr>Slide 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Steps in Market Segmentation </dc:title>
  <dc:creator>Ashutosh</dc:creator>
  <cp:lastModifiedBy>Ashutosh</cp:lastModifiedBy>
  <cp:revision>2</cp:revision>
  <dcterms:created xsi:type="dcterms:W3CDTF">2020-04-23T15:40:07Z</dcterms:created>
  <dcterms:modified xsi:type="dcterms:W3CDTF">2020-04-25T04:33:46Z</dcterms:modified>
</cp:coreProperties>
</file>