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D4EAED7A-92AA-4AB0-89D8-BF89F6C3827C}" type="datetimeFigureOut">
              <a:rPr lang="en-US" smtClean="0"/>
              <a:pPr/>
              <a:t>5/12/2020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4A7B4972-657C-4F77-A6DB-200D29CA5FFE}"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4EAED7A-92AA-4AB0-89D8-BF89F6C3827C}" type="datetimeFigureOut">
              <a:rPr lang="en-US" smtClean="0"/>
              <a:pPr/>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7B4972-657C-4F77-A6DB-200D29CA5FF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4EAED7A-92AA-4AB0-89D8-BF89F6C3827C}" type="datetimeFigureOut">
              <a:rPr lang="en-US" smtClean="0"/>
              <a:pPr/>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7B4972-657C-4F77-A6DB-200D29CA5FF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D4EAED7A-92AA-4AB0-89D8-BF89F6C3827C}" type="datetimeFigureOut">
              <a:rPr lang="en-US" smtClean="0"/>
              <a:pPr/>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7B4972-657C-4F77-A6DB-200D29CA5FFE}"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4EAED7A-92AA-4AB0-89D8-BF89F6C3827C}" type="datetimeFigureOut">
              <a:rPr lang="en-US" smtClean="0"/>
              <a:pPr/>
              <a:t>5/12/2020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4A7B4972-657C-4F77-A6DB-200D29CA5FF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D4EAED7A-92AA-4AB0-89D8-BF89F6C3827C}" type="datetimeFigureOut">
              <a:rPr lang="en-US" smtClean="0"/>
              <a:pPr/>
              <a:t>5/12/2020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7B4972-657C-4F77-A6DB-200D29CA5FFE}"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D4EAED7A-92AA-4AB0-89D8-BF89F6C3827C}" type="datetimeFigureOut">
              <a:rPr lang="en-US" smtClean="0"/>
              <a:pPr/>
              <a:t>5/12/2020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A7B4972-657C-4F77-A6DB-200D29CA5FFE}"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4EAED7A-92AA-4AB0-89D8-BF89F6C3827C}" type="datetimeFigureOut">
              <a:rPr lang="en-US" smtClean="0"/>
              <a:pPr/>
              <a:t>5/12/2020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A7B4972-657C-4F77-A6DB-200D29CA5FF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EAED7A-92AA-4AB0-89D8-BF89F6C3827C}" type="datetimeFigureOut">
              <a:rPr lang="en-US" smtClean="0"/>
              <a:pPr/>
              <a:t>5/12/2020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A7B4972-657C-4F77-A6DB-200D29CA5FF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4EAED7A-92AA-4AB0-89D8-BF89F6C3827C}" type="datetimeFigureOut">
              <a:rPr lang="en-US" smtClean="0"/>
              <a:pPr/>
              <a:t>5/12/2020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7B4972-657C-4F77-A6DB-200D29CA5FFE}"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4EAED7A-92AA-4AB0-89D8-BF89F6C3827C}" type="datetimeFigureOut">
              <a:rPr lang="en-US" smtClean="0"/>
              <a:pPr/>
              <a:t>5/12/2020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4A7B4972-657C-4F77-A6DB-200D29CA5FFE}"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D4EAED7A-92AA-4AB0-89D8-BF89F6C3827C}" type="datetimeFigureOut">
              <a:rPr lang="en-US" smtClean="0"/>
              <a:pPr/>
              <a:t>5/12/2020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4A7B4972-657C-4F77-A6DB-200D29CA5FF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googlesir.com/factors-influencing-the-designing-of-sales-territory/" TargetMode="External"/><Relationship Id="rId2" Type="http://schemas.openxmlformats.org/officeDocument/2006/relationships/hyperlink" Target="https://www.googlesir.com/features-of-advertising/"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s://www.googlesir.com/sales-promotion-meaning-features-importance-objectives/" TargetMode="External"/><Relationship Id="rId2" Type="http://schemas.openxmlformats.org/officeDocument/2006/relationships/hyperlink" Target="https://www.googlesir.com/salesforce-promotion-techniques/"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hyperlink" Target="https://www.googlesir.com/functions-of-sales-management/"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s://www.googlesir.com/how-to-choose-right-advertising-media-decision/" TargetMode="External"/><Relationship Id="rId2" Type="http://schemas.openxmlformats.org/officeDocument/2006/relationships/hyperlink" Target="https://www.googlesir.com/benefits-and-limitations-of-personal-selling/"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www.googlesir.com/advantages-of-logistics-or-physical-distribution/" TargetMode="External"/><Relationship Id="rId2" Type="http://schemas.openxmlformats.org/officeDocument/2006/relationships/hyperlink" Target="https://www.googlesir.com/aims-and-objectives-of-advertising/"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hyperlink" Target="https://www.quora.com/What-is-the-most-expensive-sales-promotion-method"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www.googlesir.com/role-and-nature-of-sales-promotion/" TargetMode="External"/><Relationship Id="rId2" Type="http://schemas.openxmlformats.org/officeDocument/2006/relationships/hyperlink" Target="https://www.googlesir.com/types-of-decision-making/"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s://www.googlesir.com/choose-right-sales-promotion-programs/" TargetMode="External"/><Relationship Id="rId2" Type="http://schemas.openxmlformats.org/officeDocument/2006/relationships/hyperlink" Target="https://www.googlesir.com/benefits-and-objectives-of-marketing-control/"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s://www.googlesir.com/importance-of-salesmanship-to-consumers/"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457200" y="1505930"/>
            <a:ext cx="8229600" cy="1846870"/>
          </a:xfrm>
        </p:spPr>
        <p:txBody>
          <a:bodyPr/>
          <a:lstStyle/>
          <a:p>
            <a:r>
              <a:rPr lang="en-US" dirty="0"/>
              <a:t>Limitations of Sales Promotion</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6124754"/>
          </a:xfrm>
          <a:prstGeom prst="rect">
            <a:avLst/>
          </a:prstGeom>
        </p:spPr>
        <p:txBody>
          <a:bodyPr wrap="square">
            <a:spAutoFit/>
          </a:bodyPr>
          <a:lstStyle/>
          <a:p>
            <a:pPr algn="just"/>
            <a:r>
              <a:rPr lang="en-US" sz="2800" dirty="0" smtClean="0"/>
              <a:t>The process is time-consuming for the marketer and the retailer in terms of handling </a:t>
            </a:r>
            <a:r>
              <a:rPr lang="en-US" sz="2800" dirty="0" smtClean="0">
                <a:hlinkClick r:id="rId2"/>
              </a:rPr>
              <a:t>promotional materials</a:t>
            </a:r>
            <a:r>
              <a:rPr lang="en-US" sz="2800" dirty="0" smtClean="0"/>
              <a:t> and protecting against fraud and waste in the process.</a:t>
            </a:r>
          </a:p>
          <a:p>
            <a:pPr algn="just"/>
            <a:endParaRPr lang="en-US" sz="2800" dirty="0" smtClean="0"/>
          </a:p>
          <a:p>
            <a:pPr algn="just"/>
            <a:r>
              <a:rPr lang="en-US" sz="2800" dirty="0" smtClean="0"/>
              <a:t>10. Legal Consideration</a:t>
            </a:r>
          </a:p>
          <a:p>
            <a:pPr algn="just"/>
            <a:endParaRPr lang="en-US" sz="2800" dirty="0" smtClean="0"/>
          </a:p>
          <a:p>
            <a:pPr algn="just"/>
            <a:r>
              <a:rPr lang="en-US" sz="2800" dirty="0" smtClean="0"/>
              <a:t>With the increasing </a:t>
            </a:r>
            <a:r>
              <a:rPr lang="en-US" sz="2800" dirty="0" smtClean="0">
                <a:hlinkClick r:id="rId3"/>
              </a:rPr>
              <a:t>popularity of sales promotions</a:t>
            </a:r>
            <a:r>
              <a:rPr lang="en-US" sz="2800" dirty="0" smtClean="0"/>
              <a:t>, particularly contests and premiums, there has been an increase in legal scrutiny.</a:t>
            </a:r>
          </a:p>
          <a:p>
            <a:pPr algn="just"/>
            <a:endParaRPr lang="en-US" sz="2800" dirty="0" smtClean="0"/>
          </a:p>
          <a:p>
            <a:pPr algn="just"/>
            <a:r>
              <a:rPr lang="en-US" sz="2800" b="1" dirty="0" smtClean="0"/>
              <a:t>Legal experts</a:t>
            </a:r>
            <a:r>
              <a:rPr lang="en-US" sz="2800" dirty="0" smtClean="0"/>
              <a:t> recommend that before initiating promotions that use coupons, games, sweepstakes, lottery, and contests, a firm should check into laws and regulations, otherwise these can create legal trouble.</a:t>
            </a:r>
            <a:endParaRPr lang="en-US"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555641"/>
          </a:xfrm>
          <a:prstGeom prst="rect">
            <a:avLst/>
          </a:prstGeom>
        </p:spPr>
        <p:txBody>
          <a:bodyPr wrap="square">
            <a:spAutoFit/>
          </a:bodyPr>
          <a:lstStyle/>
          <a:p>
            <a:pPr algn="just"/>
            <a:r>
              <a:rPr lang="en-US" sz="6000" dirty="0"/>
              <a:t>11. Erodes Brand </a:t>
            </a:r>
            <a:r>
              <a:rPr lang="en-US" sz="6000" dirty="0" smtClean="0"/>
              <a:t>Loyalty</a:t>
            </a:r>
          </a:p>
          <a:p>
            <a:pPr algn="just"/>
            <a:endParaRPr lang="en-US" sz="6000" dirty="0"/>
          </a:p>
          <a:p>
            <a:pPr algn="just"/>
            <a:r>
              <a:rPr lang="en-US" sz="6000" dirty="0"/>
              <a:t>Some experts think that most sales promotion does not help develop close relationships with consumers and instead erode brand loyalty.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86800" cy="6555641"/>
          </a:xfrm>
          <a:prstGeom prst="rect">
            <a:avLst/>
          </a:prstGeom>
        </p:spPr>
        <p:txBody>
          <a:bodyPr wrap="square">
            <a:spAutoFit/>
          </a:bodyPr>
          <a:lstStyle/>
          <a:p>
            <a:pPr algn="just"/>
            <a:r>
              <a:rPr lang="en-US" sz="2800" dirty="0"/>
              <a:t>They feel that an overemphasis on sales may undermine a brand’s future</a:t>
            </a:r>
            <a:r>
              <a:rPr lang="en-US" sz="2800" dirty="0" smtClean="0"/>
              <a:t>.</a:t>
            </a:r>
          </a:p>
          <a:p>
            <a:pPr algn="just"/>
            <a:endParaRPr lang="en-US" sz="2800" dirty="0"/>
          </a:p>
          <a:p>
            <a:pPr algn="just"/>
            <a:r>
              <a:rPr lang="en-US" sz="2800" dirty="0"/>
              <a:t>12. Useful Only in Mature Markets</a:t>
            </a:r>
          </a:p>
          <a:p>
            <a:pPr algn="just"/>
            <a:r>
              <a:rPr lang="en-US" sz="2800" dirty="0"/>
              <a:t>It should be noted that the </a:t>
            </a:r>
            <a:r>
              <a:rPr lang="en-US" sz="2800" dirty="0">
                <a:hlinkClick r:id="rId2"/>
              </a:rPr>
              <a:t>use of sales promotion</a:t>
            </a:r>
            <a:r>
              <a:rPr lang="en-US" sz="2800" dirty="0"/>
              <a:t> is only in mature markets where competition for customers and attention from channel members is fierce.</a:t>
            </a:r>
          </a:p>
          <a:p>
            <a:pPr algn="just"/>
            <a:r>
              <a:rPr lang="en-US" sz="2800" b="1" dirty="0"/>
              <a:t>Moreover</a:t>
            </a:r>
            <a:r>
              <a:rPr lang="en-US" sz="2800" dirty="0"/>
              <a:t>, if the total market is not growing, sales promotion may just encourage deal prone customers and intermediaries to switch back and forth among brands.</a:t>
            </a:r>
          </a:p>
          <a:p>
            <a:pPr algn="just"/>
            <a:endParaRPr lang="en-US" sz="2800" dirty="0" smtClean="0"/>
          </a:p>
          <a:p>
            <a:pPr algn="just"/>
            <a:r>
              <a:rPr lang="en-US" sz="2800" dirty="0" smtClean="0"/>
              <a:t>13</a:t>
            </a:r>
            <a:r>
              <a:rPr lang="en-US" sz="2800" dirty="0"/>
              <a:t>. Increase Price</a:t>
            </a:r>
          </a:p>
          <a:p>
            <a:pPr algn="just"/>
            <a:r>
              <a:rPr lang="en-US" sz="2800" dirty="0">
                <a:hlinkClick r:id="rId3"/>
              </a:rPr>
              <a:t>Sales promotion plans</a:t>
            </a:r>
            <a:r>
              <a:rPr lang="en-US" sz="2800" dirty="0"/>
              <a:t> also increase the prices that consumers pay because they increase selling costs and ultimately it is consumers who pay for those selling costs.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6740307"/>
          </a:xfrm>
          <a:prstGeom prst="rect">
            <a:avLst/>
          </a:prstGeom>
        </p:spPr>
        <p:txBody>
          <a:bodyPr wrap="square">
            <a:spAutoFit/>
          </a:bodyPr>
          <a:lstStyle/>
          <a:p>
            <a:pPr algn="just"/>
            <a:r>
              <a:rPr lang="en-US" sz="5400" dirty="0"/>
              <a:t>14. Simply Making Product </a:t>
            </a:r>
            <a:r>
              <a:rPr lang="en-US" sz="5400" dirty="0" smtClean="0"/>
              <a:t>Available</a:t>
            </a:r>
          </a:p>
          <a:p>
            <a:pPr algn="just"/>
            <a:endParaRPr lang="en-US" sz="5400" dirty="0"/>
          </a:p>
          <a:p>
            <a:pPr algn="just"/>
            <a:r>
              <a:rPr lang="en-US" sz="5400" dirty="0"/>
              <a:t>Some reimburse intermediaries for promotion effort in proportion to their </a:t>
            </a:r>
            <a:r>
              <a:rPr lang="en-US" sz="5400" dirty="0">
                <a:hlinkClick r:id="rId2"/>
              </a:rPr>
              <a:t>sales to final consumers</a:t>
            </a:r>
            <a:r>
              <a:rPr lang="en-US" sz="5400" dirty="0"/>
              <a:t>.</a:t>
            </a:r>
            <a:br>
              <a:rPr lang="en-US" sz="5400" dirty="0"/>
            </a:br>
            <a:endParaRPr lang="en-US" sz="5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6555641"/>
          </a:xfrm>
          <a:prstGeom prst="rect">
            <a:avLst/>
          </a:prstGeom>
        </p:spPr>
        <p:txBody>
          <a:bodyPr wrap="square">
            <a:spAutoFit/>
          </a:bodyPr>
          <a:lstStyle/>
          <a:p>
            <a:pPr algn="just"/>
            <a:r>
              <a:rPr lang="en-US" sz="2800" b="1" dirty="0"/>
              <a:t>Thus</a:t>
            </a:r>
            <a:r>
              <a:rPr lang="en-US" sz="2800" dirty="0"/>
              <a:t>, their focus is on supporting those intermediaries who actually increase sales to final consumers, which can be quite different to just </a:t>
            </a:r>
            <a:r>
              <a:rPr lang="en-US" sz="2800" b="1" dirty="0"/>
              <a:t>directing sales promotion expenditure</a:t>
            </a:r>
            <a:r>
              <a:rPr lang="en-US" sz="2800" dirty="0"/>
              <a:t> to intermediaries who simply make the product available.</a:t>
            </a:r>
          </a:p>
          <a:p>
            <a:pPr algn="just"/>
            <a:r>
              <a:rPr lang="en-US" sz="2800" dirty="0"/>
              <a:t>Making the product available is a means to an end, but if making it available, without producing sales, is all that is accomplished, the sales promotion effort does not make sense</a:t>
            </a:r>
            <a:r>
              <a:rPr lang="en-US" sz="2800" dirty="0" smtClean="0"/>
              <a:t>.</a:t>
            </a:r>
          </a:p>
          <a:p>
            <a:pPr algn="just"/>
            <a:endParaRPr lang="en-US" sz="2800" dirty="0"/>
          </a:p>
          <a:p>
            <a:pPr algn="just"/>
            <a:r>
              <a:rPr lang="en-US" sz="2800" dirty="0"/>
              <a:t>15. Costly Mistakes</a:t>
            </a:r>
          </a:p>
          <a:p>
            <a:pPr algn="just"/>
            <a:r>
              <a:rPr lang="en-US" sz="2800" i="1" dirty="0"/>
              <a:t>Sales promotions require careful management</a:t>
            </a:r>
            <a:r>
              <a:rPr lang="en-US" sz="2800" dirty="0"/>
              <a:t> of all the details so as to avoid making costly mistakes.</a:t>
            </a:r>
          </a:p>
          <a:p>
            <a:pPr algn="just"/>
            <a:r>
              <a:rPr lang="en-US" sz="2800" dirty="0"/>
              <a:t>Because sales promotion includes a wide variety of activities, each of which may be custom designed and use only once, a wide range of skills is required.</a:t>
            </a:r>
          </a:p>
          <a:p>
            <a:pPr algn="just"/>
            <a:r>
              <a:rPr lang="en-US" sz="2800" dirty="0"/>
              <a:t>Mistakes caused by lack of experience can be very costly</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028343"/>
            <a:ext cx="4572000" cy="4801314"/>
          </a:xfrm>
          <a:prstGeom prst="rect">
            <a:avLst/>
          </a:prstGeom>
        </p:spPr>
        <p:txBody>
          <a:bodyPr>
            <a:spAutoFit/>
          </a:bodyPr>
          <a:lstStyle/>
          <a:p>
            <a:r>
              <a:rPr lang="en-US" dirty="0"/>
              <a:t>16. Stepchild Treatment</a:t>
            </a:r>
          </a:p>
          <a:p>
            <a:r>
              <a:rPr lang="en-US" dirty="0"/>
              <a:t>Sales promotion mistakes are likely to be worse when a company has no </a:t>
            </a:r>
            <a:r>
              <a:rPr lang="en-US" b="1" dirty="0"/>
              <a:t>sales promotion adviser</a:t>
            </a:r>
            <a:r>
              <a:rPr lang="en-US" dirty="0"/>
              <a:t>.</a:t>
            </a:r>
          </a:p>
          <a:p>
            <a:r>
              <a:rPr lang="en-US" dirty="0"/>
              <a:t>If </a:t>
            </a:r>
            <a:r>
              <a:rPr lang="en-US" dirty="0">
                <a:hlinkClick r:id="rId2"/>
              </a:rPr>
              <a:t>personal selling</a:t>
            </a:r>
            <a:r>
              <a:rPr lang="en-US" dirty="0"/>
              <a:t> or </a:t>
            </a:r>
            <a:r>
              <a:rPr lang="en-US" dirty="0">
                <a:hlinkClick r:id="rId3"/>
              </a:rPr>
              <a:t>advertising</a:t>
            </a:r>
            <a:r>
              <a:rPr lang="en-US" dirty="0"/>
              <a:t> managers are responsible for sales promotion, they often treat it as a stepchild.</a:t>
            </a:r>
          </a:p>
          <a:p>
            <a:r>
              <a:rPr lang="en-US" dirty="0"/>
              <a:t>They allocate money to sales promotion is there is any leftover, or if a crisis develops.</a:t>
            </a:r>
          </a:p>
          <a:p>
            <a:r>
              <a:rPr lang="en-US" b="1" dirty="0"/>
              <a:t>Many companies</a:t>
            </a:r>
            <a:r>
              <a:rPr lang="en-US" dirty="0"/>
              <a:t>, even some large ones, do not have a separate budget for sales promotion or even know what it costs in total.</a:t>
            </a:r>
          </a:p>
          <a:p>
            <a:r>
              <a:rPr lang="en-US" dirty="0"/>
              <a:t>17. Negative Effect on Brand Image</a:t>
            </a:r>
          </a:p>
          <a:p>
            <a:r>
              <a:rPr lang="en-US" dirty="0"/>
              <a:t>Although sales promotion can support brand image, excessive price reduction sales promotion efforts can negatively affect brand image.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86800" cy="6494085"/>
          </a:xfrm>
          <a:prstGeom prst="rect">
            <a:avLst/>
          </a:prstGeom>
        </p:spPr>
        <p:txBody>
          <a:bodyPr wrap="square">
            <a:spAutoFit/>
          </a:bodyPr>
          <a:lstStyle/>
          <a:p>
            <a:r>
              <a:rPr lang="en-US" sz="3200" b="1" dirty="0"/>
              <a:t>Indeed</a:t>
            </a:r>
            <a:r>
              <a:rPr lang="en-US" sz="3200" dirty="0"/>
              <a:t>, in the </a:t>
            </a:r>
            <a:r>
              <a:rPr lang="en-US" sz="3200" dirty="0">
                <a:hlinkClick r:id="rId2"/>
              </a:rPr>
              <a:t>future brand advertising</a:t>
            </a:r>
            <a:r>
              <a:rPr lang="en-US" sz="3200" dirty="0"/>
              <a:t> may become more important than a sales promotion.</a:t>
            </a:r>
          </a:p>
          <a:p>
            <a:r>
              <a:rPr lang="en-US" sz="3200" dirty="0"/>
              <a:t>Some firms that shifted from brand advertising to sales promotion have lost market share.</a:t>
            </a:r>
          </a:p>
          <a:p>
            <a:endParaRPr lang="en-US" sz="3200" dirty="0"/>
          </a:p>
          <a:p>
            <a:r>
              <a:rPr lang="en-US" sz="3200" dirty="0"/>
              <a:t>18. No Immediate Results</a:t>
            </a:r>
          </a:p>
          <a:p>
            <a:r>
              <a:rPr lang="en-US" sz="3200" dirty="0"/>
              <a:t>Not all sales promotions meet the condition that is required.</a:t>
            </a:r>
          </a:p>
          <a:p>
            <a:r>
              <a:rPr lang="en-US" sz="3200" b="1" dirty="0"/>
              <a:t>For instance</a:t>
            </a:r>
            <a:r>
              <a:rPr lang="en-US" sz="3200" dirty="0"/>
              <a:t>, training given to a </a:t>
            </a:r>
            <a:r>
              <a:rPr lang="en-US" sz="3200" dirty="0">
                <a:hlinkClick r:id="rId3"/>
              </a:rPr>
              <a:t>distributor’s sales force</a:t>
            </a:r>
            <a:r>
              <a:rPr lang="en-US" sz="3200" dirty="0"/>
              <a:t> may be valuable, but may not produce immediate results</a:t>
            </a:r>
            <a:r>
              <a:rPr lang="en-US" sz="3200" dirty="0" smtClean="0"/>
              <a:t>.</a:t>
            </a:r>
          </a:p>
          <a:p>
            <a:endParaRPr lang="en-US" sz="3200" dirty="0"/>
          </a:p>
          <a:p>
            <a:r>
              <a:rPr lang="en-US" sz="3200" dirty="0"/>
              <a:t>19. Inflated Result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6555641"/>
          </a:xfrm>
          <a:prstGeom prst="rect">
            <a:avLst/>
          </a:prstGeom>
        </p:spPr>
        <p:txBody>
          <a:bodyPr wrap="square">
            <a:spAutoFit/>
          </a:bodyPr>
          <a:lstStyle/>
          <a:p>
            <a:pPr algn="just"/>
            <a:r>
              <a:rPr lang="en-US" sz="2800" dirty="0"/>
              <a:t>Current sales promotion results may be inflated by sales ‘</a:t>
            </a:r>
            <a:r>
              <a:rPr lang="en-US" sz="2800" b="1" dirty="0"/>
              <a:t>stolen</a:t>
            </a:r>
            <a:r>
              <a:rPr lang="en-US" sz="2800" dirty="0"/>
              <a:t>‘ from the future</a:t>
            </a:r>
            <a:r>
              <a:rPr lang="en-US" sz="2800" dirty="0" smtClean="0"/>
              <a:t>.</a:t>
            </a:r>
          </a:p>
          <a:p>
            <a:pPr algn="just"/>
            <a:endParaRPr lang="en-US" sz="2800" dirty="0"/>
          </a:p>
          <a:p>
            <a:pPr algn="just"/>
            <a:r>
              <a:rPr lang="en-US" sz="2800" b="1" dirty="0"/>
              <a:t>That is</a:t>
            </a:r>
            <a:r>
              <a:rPr lang="en-US" sz="2800" dirty="0"/>
              <a:t>, a sales promotion may get buyers to act now when they would have bought the product in the future anyway</a:t>
            </a:r>
            <a:r>
              <a:rPr lang="en-US" sz="2800" dirty="0" smtClean="0"/>
              <a:t>.</a:t>
            </a:r>
          </a:p>
          <a:p>
            <a:pPr algn="just"/>
            <a:endParaRPr lang="en-US" sz="2800" dirty="0"/>
          </a:p>
          <a:p>
            <a:pPr algn="just"/>
            <a:r>
              <a:rPr lang="en-US" sz="2800" dirty="0"/>
              <a:t>It a “</a:t>
            </a:r>
            <a:r>
              <a:rPr lang="en-US" sz="2800" b="1" dirty="0"/>
              <a:t>cannibalizing effect</a:t>
            </a:r>
            <a:r>
              <a:rPr lang="en-US" sz="2800" dirty="0"/>
              <a:t>” which is a lower level of sales after the promotion ends compared to before the sales promotion began</a:t>
            </a:r>
            <a:r>
              <a:rPr lang="en-US" sz="2800" dirty="0" smtClean="0"/>
              <a:t>.</a:t>
            </a:r>
          </a:p>
          <a:p>
            <a:pPr algn="just"/>
            <a:endParaRPr lang="en-US" sz="2800" dirty="0"/>
          </a:p>
          <a:p>
            <a:pPr algn="just"/>
            <a:r>
              <a:rPr lang="en-US" sz="2800" dirty="0"/>
              <a:t>20. No Increase in Market </a:t>
            </a:r>
            <a:r>
              <a:rPr lang="en-US" sz="2800" dirty="0" smtClean="0"/>
              <a:t>Share</a:t>
            </a:r>
          </a:p>
          <a:p>
            <a:pPr algn="just"/>
            <a:endParaRPr lang="en-US" sz="2800" dirty="0"/>
          </a:p>
          <a:p>
            <a:pPr algn="just"/>
            <a:r>
              <a:rPr lang="en-US" sz="2800" dirty="0"/>
              <a:t>A firm’s market share may not increase following an </a:t>
            </a:r>
            <a:r>
              <a:rPr lang="en-US" sz="2800" dirty="0">
                <a:hlinkClick r:id="rId2"/>
              </a:rPr>
              <a:t>expensive sales promotion</a:t>
            </a:r>
            <a:r>
              <a:rPr lang="en-US" sz="2800" dirty="0"/>
              <a:t>, but promotion may have offset the potentially damaging impact of a competitor’s promotional activity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509200"/>
          </a:xfrm>
          <a:prstGeom prst="rect">
            <a:avLst/>
          </a:prstGeom>
        </p:spPr>
        <p:txBody>
          <a:bodyPr wrap="square">
            <a:spAutoFit/>
          </a:bodyPr>
          <a:lstStyle/>
          <a:p>
            <a:r>
              <a:rPr lang="en-US" sz="3200" dirty="0"/>
              <a:t>21. Promotion </a:t>
            </a:r>
            <a:r>
              <a:rPr lang="en-US" sz="3200" dirty="0" smtClean="0"/>
              <a:t>Clutter</a:t>
            </a:r>
          </a:p>
          <a:p>
            <a:endParaRPr lang="en-US" sz="3200" dirty="0"/>
          </a:p>
          <a:p>
            <a:r>
              <a:rPr lang="en-US" sz="3200" dirty="0"/>
              <a:t>The growing use of sales promotion has resulted in promotion clutter</a:t>
            </a:r>
            <a:r>
              <a:rPr lang="en-US" sz="3200" dirty="0" smtClean="0"/>
              <a:t>.</a:t>
            </a:r>
          </a:p>
          <a:p>
            <a:endParaRPr lang="en-US" sz="3200" dirty="0"/>
          </a:p>
          <a:p>
            <a:r>
              <a:rPr lang="en-US" sz="3200" b="1" dirty="0"/>
              <a:t>Consumers</a:t>
            </a:r>
            <a:r>
              <a:rPr lang="en-US" sz="3200" dirty="0"/>
              <a:t> are increasingly turning out promotions, weakening their ability to trigger an immediate purchase</a:t>
            </a:r>
            <a:r>
              <a:rPr lang="en-US" sz="3200" dirty="0" smtClean="0"/>
              <a:t>.</a:t>
            </a:r>
          </a:p>
          <a:p>
            <a:endParaRPr lang="en-US" sz="3200" dirty="0"/>
          </a:p>
          <a:p>
            <a:r>
              <a:rPr lang="en-US" sz="3200" dirty="0"/>
              <a:t>Manufacturers are now searching for ways to rise above the clutter.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632311"/>
          </a:xfrm>
          <a:prstGeom prst="rect">
            <a:avLst/>
          </a:prstGeom>
        </p:spPr>
        <p:txBody>
          <a:bodyPr wrap="square">
            <a:spAutoFit/>
          </a:bodyPr>
          <a:lstStyle/>
          <a:p>
            <a:pPr algn="just"/>
            <a:r>
              <a:rPr lang="en-US" sz="6000" dirty="0"/>
              <a:t>Sales promotion can be used to pursue important sales objectives. The increasing use of sales promotion in marketing programs is more than a passing fad.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6247864"/>
          </a:xfrm>
          <a:prstGeom prst="rect">
            <a:avLst/>
          </a:prstGeom>
        </p:spPr>
        <p:txBody>
          <a:bodyPr wrap="square">
            <a:spAutoFit/>
          </a:bodyPr>
          <a:lstStyle/>
          <a:p>
            <a:pPr algn="just"/>
            <a:r>
              <a:rPr lang="en-US" sz="4000" dirty="0"/>
              <a:t>It is a fundamental change in </a:t>
            </a:r>
            <a:r>
              <a:rPr lang="en-US" sz="4000" dirty="0">
                <a:hlinkClick r:id="rId2"/>
              </a:rPr>
              <a:t>strategic decisions</a:t>
            </a:r>
            <a:r>
              <a:rPr lang="en-US" sz="4000" dirty="0"/>
              <a:t> about how companies market their products and services. But sales promotion has certain problems</a:t>
            </a:r>
            <a:r>
              <a:rPr lang="en-US" sz="4000" dirty="0" smtClean="0"/>
              <a:t>.</a:t>
            </a:r>
          </a:p>
          <a:p>
            <a:pPr algn="just"/>
            <a:endParaRPr lang="en-US" sz="4000" dirty="0"/>
          </a:p>
          <a:p>
            <a:pPr algn="just"/>
            <a:r>
              <a:rPr lang="en-US" sz="4000" dirty="0"/>
              <a:t>The value of this increased emphasis on </a:t>
            </a:r>
            <a:r>
              <a:rPr lang="en-US" sz="4000" dirty="0">
                <a:hlinkClick r:id="rId3"/>
              </a:rPr>
              <a:t>sales promotion</a:t>
            </a:r>
            <a:r>
              <a:rPr lang="en-US" sz="4000" dirty="0"/>
              <a:t> has been questioned by several writers, particularly with regard to the lack of adequate </a:t>
            </a:r>
            <a:r>
              <a:rPr lang="en-US" sz="4000" i="1" dirty="0"/>
              <a:t>planning and management of sales promotional programs</a:t>
            </a:r>
            <a:r>
              <a:rPr lang="en-US" sz="4000" dirty="0"/>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32311"/>
          </a:xfrm>
          <a:prstGeom prst="rect">
            <a:avLst/>
          </a:prstGeom>
        </p:spPr>
        <p:txBody>
          <a:bodyPr wrap="square">
            <a:spAutoFit/>
          </a:bodyPr>
          <a:lstStyle/>
          <a:p>
            <a:pPr algn="just"/>
            <a:r>
              <a:rPr lang="en-US" sz="3600" dirty="0"/>
              <a:t>Limitations of Sales Promotion</a:t>
            </a:r>
          </a:p>
          <a:p>
            <a:pPr algn="just"/>
            <a:r>
              <a:rPr lang="en-US" sz="3600" u="sng" dirty="0"/>
              <a:t>Some of the limitations and abuses of sales promotion are described </a:t>
            </a:r>
            <a:r>
              <a:rPr lang="en-US" sz="3600" u="sng" dirty="0" smtClean="0"/>
              <a:t>below</a:t>
            </a:r>
          </a:p>
          <a:p>
            <a:pPr algn="just"/>
            <a:r>
              <a:rPr lang="en-US" sz="3600" u="sng" dirty="0" smtClean="0"/>
              <a:t>:</a:t>
            </a:r>
            <a:endParaRPr lang="en-US" sz="3600" dirty="0"/>
          </a:p>
          <a:p>
            <a:pPr marL="342900" indent="-342900" algn="just">
              <a:buAutoNum type="arabicPeriod"/>
            </a:pPr>
            <a:r>
              <a:rPr lang="en-US" sz="3600" dirty="0" smtClean="0"/>
              <a:t>Difficult </a:t>
            </a:r>
            <a:r>
              <a:rPr lang="en-US" sz="3600" dirty="0"/>
              <a:t>to Differentiate </a:t>
            </a:r>
            <a:r>
              <a:rPr lang="en-US" sz="3600" dirty="0" smtClean="0"/>
              <a:t>Product</a:t>
            </a:r>
          </a:p>
          <a:p>
            <a:pPr marL="342900" indent="-342900" algn="just">
              <a:buAutoNum type="arabicPeriod"/>
            </a:pPr>
            <a:endParaRPr lang="en-US" sz="3600" dirty="0"/>
          </a:p>
          <a:p>
            <a:pPr algn="just"/>
            <a:r>
              <a:rPr lang="en-US" sz="3600" dirty="0"/>
              <a:t>A director of </a:t>
            </a:r>
            <a:r>
              <a:rPr lang="en-US" sz="3600" b="1" dirty="0"/>
              <a:t>sales promotion services</a:t>
            </a:r>
            <a:r>
              <a:rPr lang="en-US" sz="3600" dirty="0"/>
              <a:t> at one large firm noted.</a:t>
            </a:r>
          </a:p>
          <a:p>
            <a:pPr algn="just"/>
            <a:r>
              <a:rPr lang="en-US" sz="3600" dirty="0"/>
              <a:t>There is a great temptation for quick sales fixes through promotions.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4832092"/>
          </a:xfrm>
          <a:prstGeom prst="rect">
            <a:avLst/>
          </a:prstGeom>
        </p:spPr>
        <p:txBody>
          <a:bodyPr wrap="square">
            <a:spAutoFit/>
          </a:bodyPr>
          <a:lstStyle/>
          <a:p>
            <a:pPr algn="just"/>
            <a:r>
              <a:rPr lang="en-US" sz="2800" dirty="0"/>
              <a:t>Its a lot easier to offer the consumer immediate price savings than to differentiate your product from a competitor’s.</a:t>
            </a:r>
          </a:p>
          <a:p>
            <a:pPr algn="just"/>
            <a:endParaRPr lang="en-US" sz="2800" dirty="0"/>
          </a:p>
          <a:p>
            <a:pPr algn="just"/>
            <a:r>
              <a:rPr lang="en-US" sz="2800" dirty="0"/>
              <a:t>2. Losing Perceived </a:t>
            </a:r>
            <a:r>
              <a:rPr lang="en-US" sz="2800" dirty="0" smtClean="0"/>
              <a:t>Value</a:t>
            </a:r>
          </a:p>
          <a:p>
            <a:pPr algn="just"/>
            <a:endParaRPr lang="en-US" sz="2800" dirty="0"/>
          </a:p>
          <a:p>
            <a:pPr algn="just"/>
            <a:r>
              <a:rPr lang="en-US" sz="2800" dirty="0"/>
              <a:t>A brand that is constantly promoted loses perceived value.</a:t>
            </a:r>
          </a:p>
          <a:p>
            <a:pPr algn="just"/>
            <a:r>
              <a:rPr lang="en-US" sz="2800" dirty="0"/>
              <a:t>Consumers often end up purchasing a brand because it is on sales, they get a premium, or they have a coupon, rather than basing their decision on a favorable attitude they have developed.</a:t>
            </a:r>
          </a:p>
          <a:p>
            <a:pPr algn="just"/>
            <a:r>
              <a:rPr lang="en-US" sz="2800" dirty="0"/>
              <a:t>When the extra promotional incentive is not available, they </a:t>
            </a:r>
            <a:r>
              <a:rPr lang="en-US" sz="2800" b="1" dirty="0"/>
              <a:t>switch to another brand</a:t>
            </a:r>
            <a:r>
              <a:rPr lang="en-US" sz="2800" dirty="0"/>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632311"/>
          </a:xfrm>
          <a:prstGeom prst="rect">
            <a:avLst/>
          </a:prstGeom>
        </p:spPr>
        <p:txBody>
          <a:bodyPr wrap="square">
            <a:spAutoFit/>
          </a:bodyPr>
          <a:lstStyle/>
          <a:p>
            <a:r>
              <a:rPr lang="en-US" sz="6000" dirty="0"/>
              <a:t>3. Inhabiting Trial of a Brand</a:t>
            </a:r>
          </a:p>
          <a:p>
            <a:r>
              <a:rPr lang="en-US" sz="6000" dirty="0"/>
              <a:t>Many findings suggest that marketers must be careful in the use of price promotions as they may inhabit the trial of a brand in certain situations.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494085"/>
          </a:xfrm>
          <a:prstGeom prst="rect">
            <a:avLst/>
          </a:prstGeom>
        </p:spPr>
        <p:txBody>
          <a:bodyPr wrap="square">
            <a:spAutoFit/>
          </a:bodyPr>
          <a:lstStyle/>
          <a:p>
            <a:pPr algn="just"/>
            <a:r>
              <a:rPr lang="en-US" sz="3200" dirty="0"/>
              <a:t>4. Affects Consumer Attitude Formation</a:t>
            </a:r>
          </a:p>
          <a:p>
            <a:pPr algn="just"/>
            <a:r>
              <a:rPr lang="en-US" sz="3200" dirty="0"/>
              <a:t>Consumers who consistently purchase a brand because of a coupon or </a:t>
            </a:r>
            <a:r>
              <a:rPr lang="en-US" sz="3200" dirty="0" err="1"/>
              <a:t>pice</a:t>
            </a:r>
            <a:r>
              <a:rPr lang="en-US" sz="3200" dirty="0"/>
              <a:t> off deal may attribute their behavior to the </a:t>
            </a:r>
            <a:r>
              <a:rPr lang="en-US" sz="3200" dirty="0">
                <a:hlinkClick r:id="rId2"/>
              </a:rPr>
              <a:t>external promotional incentive</a:t>
            </a:r>
            <a:r>
              <a:rPr lang="en-US" sz="3200" dirty="0"/>
              <a:t> rather than o a favorable attitude towards the brand</a:t>
            </a:r>
            <a:r>
              <a:rPr lang="en-US" sz="3200" dirty="0" smtClean="0"/>
              <a:t>.</a:t>
            </a:r>
          </a:p>
          <a:p>
            <a:pPr algn="just"/>
            <a:endParaRPr lang="en-US" sz="3200" dirty="0"/>
          </a:p>
          <a:p>
            <a:pPr algn="just"/>
            <a:r>
              <a:rPr lang="en-US" sz="3200" dirty="0"/>
              <a:t>5. Sales Promotion Trap</a:t>
            </a:r>
          </a:p>
          <a:p>
            <a:pPr algn="just"/>
            <a:r>
              <a:rPr lang="en-US" sz="3200" dirty="0"/>
              <a:t>A </a:t>
            </a:r>
            <a:r>
              <a:rPr lang="en-US" sz="3200" dirty="0">
                <a:hlinkClick r:id="rId3"/>
              </a:rPr>
              <a:t>sales promotion trap</a:t>
            </a:r>
            <a:r>
              <a:rPr lang="en-US" sz="3200" dirty="0"/>
              <a:t> or spiral can result when several competitors use promotions extensively.</a:t>
            </a:r>
          </a:p>
          <a:p>
            <a:pPr algn="just"/>
            <a:r>
              <a:rPr lang="en-US" sz="3200" dirty="0"/>
              <a:t>When all the competitors are using sales promotions, this not only; owners profit margins for each firm but also make it difficult for anyone firm to hop off the promotional </a:t>
            </a:r>
            <a:r>
              <a:rPr lang="en-US" sz="3200" dirty="0" smtClean="0"/>
              <a:t>bandwagon</a:t>
            </a:r>
            <a:endParaRPr lang="en-US" sz="3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001643"/>
          </a:xfrm>
          <a:prstGeom prst="rect">
            <a:avLst/>
          </a:prstGeom>
        </p:spPr>
        <p:txBody>
          <a:bodyPr wrap="square">
            <a:spAutoFit/>
          </a:bodyPr>
          <a:lstStyle/>
          <a:p>
            <a:pPr algn="just"/>
            <a:r>
              <a:rPr lang="en-US" sz="3200" dirty="0"/>
              <a:t>6. Creating a Price Orientation</a:t>
            </a:r>
          </a:p>
          <a:p>
            <a:pPr algn="just"/>
            <a:r>
              <a:rPr lang="en-US" sz="3200" dirty="0"/>
              <a:t>Since </a:t>
            </a:r>
            <a:r>
              <a:rPr lang="en-US" sz="3200" b="1" dirty="0"/>
              <a:t>most sales promotions</a:t>
            </a:r>
            <a:r>
              <a:rPr lang="en-US" sz="3200" dirty="0"/>
              <a:t> rely on some sort of price incentive or giveaway, a firm runs the risk of having its brand perceived as cheap, with no real value or benefits beyond low price. </a:t>
            </a:r>
            <a:endParaRPr lang="en-US" sz="3200" dirty="0" smtClean="0"/>
          </a:p>
          <a:p>
            <a:pPr algn="just"/>
            <a:endParaRPr lang="en-US" sz="3200" dirty="0"/>
          </a:p>
          <a:p>
            <a:pPr algn="just"/>
            <a:r>
              <a:rPr lang="en-US" sz="3200" dirty="0"/>
              <a:t>7. Borrowings from Future Sales</a:t>
            </a:r>
          </a:p>
          <a:p>
            <a:pPr algn="just"/>
            <a:r>
              <a:rPr lang="en-US" sz="3200" dirty="0"/>
              <a:t>Talking about the significant risks associated with sales promotions, Management must admit that sales promotions are typically short term tactics designed tor reduce inventories, increase cash flow, or show </a:t>
            </a:r>
            <a:r>
              <a:rPr lang="en-US" sz="3200" b="1" dirty="0"/>
              <a:t>periodic boosts in market share</a:t>
            </a:r>
            <a:r>
              <a:rPr lang="en-US" sz="3200" dirty="0"/>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534400" cy="6555641"/>
          </a:xfrm>
          <a:prstGeom prst="rect">
            <a:avLst/>
          </a:prstGeom>
        </p:spPr>
        <p:txBody>
          <a:bodyPr wrap="square">
            <a:spAutoFit/>
          </a:bodyPr>
          <a:lstStyle/>
          <a:p>
            <a:pPr algn="just"/>
            <a:r>
              <a:rPr lang="en-US" sz="2800" dirty="0"/>
              <a:t>The downside is that a firm may simply be borrowing from </a:t>
            </a:r>
            <a:r>
              <a:rPr lang="en-US" sz="2800" dirty="0">
                <a:hlinkClick r:id="rId2"/>
              </a:rPr>
              <a:t>future sales</a:t>
            </a:r>
            <a:r>
              <a:rPr lang="en-US" sz="2800" dirty="0"/>
              <a:t>.</a:t>
            </a:r>
          </a:p>
          <a:p>
            <a:pPr algn="just"/>
            <a:r>
              <a:rPr lang="en-US" sz="2800" dirty="0"/>
              <a:t>Consumers or trade buyers who would have purchased the brand anyway may be motivated to stock up at the lower price.</a:t>
            </a:r>
          </a:p>
          <a:p>
            <a:pPr algn="just"/>
            <a:r>
              <a:rPr lang="en-US" sz="2800" dirty="0"/>
              <a:t>This results in reduced sales during the next few time periods of measurement</a:t>
            </a:r>
            <a:r>
              <a:rPr lang="en-US" sz="2800" dirty="0" smtClean="0"/>
              <a:t>.</a:t>
            </a:r>
          </a:p>
          <a:p>
            <a:pPr algn="just"/>
            <a:endParaRPr lang="en-US" sz="2800" dirty="0"/>
          </a:p>
          <a:p>
            <a:pPr algn="just"/>
            <a:r>
              <a:rPr lang="en-US" sz="2800" dirty="0"/>
              <a:t>8. Alienating Customers</a:t>
            </a:r>
          </a:p>
          <a:p>
            <a:pPr algn="just"/>
            <a:r>
              <a:rPr lang="en-US" sz="2800" dirty="0"/>
              <a:t>When a firm relies heavily on sweepstakes or frequency programs to build loyalty among customers, particularly their best customers, there is the risk of alienating these customers with any change in the program</a:t>
            </a:r>
            <a:r>
              <a:rPr lang="en-US" sz="2800" dirty="0" smtClean="0"/>
              <a:t>.</a:t>
            </a:r>
          </a:p>
          <a:p>
            <a:pPr algn="just"/>
            <a:endParaRPr lang="en-US" sz="2800" dirty="0"/>
          </a:p>
          <a:p>
            <a:pPr algn="just"/>
            <a:r>
              <a:rPr lang="en-US" sz="2800" dirty="0"/>
              <a:t>9. Time and Expense</a:t>
            </a:r>
          </a:p>
          <a:p>
            <a:pPr algn="just"/>
            <a:r>
              <a:rPr lang="en-US" sz="2800" dirty="0"/>
              <a:t>Sales promotions are both costly and time-consuming.</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20</TotalTime>
  <Words>457</Words>
  <Application>Microsoft Office PowerPoint</Application>
  <PresentationFormat>On-screen Show (4:3)</PresentationFormat>
  <Paragraphs>189</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Equity</vt:lpstr>
      <vt:lpstr>Limitations of Sales Promotion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Limitations of Sales Promotion </dc:title>
  <dc:creator>Ashutosh</dc:creator>
  <cp:lastModifiedBy>Ashutosh</cp:lastModifiedBy>
  <cp:revision>5</cp:revision>
  <dcterms:created xsi:type="dcterms:W3CDTF">2020-05-10T13:35:01Z</dcterms:created>
  <dcterms:modified xsi:type="dcterms:W3CDTF">2020-05-12T06:21:31Z</dcterms:modified>
</cp:coreProperties>
</file>