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F227FB7-3814-4187-B055-3F7066D8F5A8}"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8905A72-D908-456C-980C-6E71BBA7103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227FB7-3814-4187-B055-3F7066D8F5A8}"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905A72-D908-456C-980C-6E71BBA710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227FB7-3814-4187-B055-3F7066D8F5A8}"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905A72-D908-456C-980C-6E71BBA710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F227FB7-3814-4187-B055-3F7066D8F5A8}"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905A72-D908-456C-980C-6E71BBA7103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F227FB7-3814-4187-B055-3F7066D8F5A8}"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8905A72-D908-456C-980C-6E71BBA710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F227FB7-3814-4187-B055-3F7066D8F5A8}"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905A72-D908-456C-980C-6E71BBA7103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F227FB7-3814-4187-B055-3F7066D8F5A8}"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905A72-D908-456C-980C-6E71BBA7103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F227FB7-3814-4187-B055-3F7066D8F5A8}"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905A72-D908-456C-980C-6E71BBA710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227FB7-3814-4187-B055-3F7066D8F5A8}"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905A72-D908-456C-980C-6E71BBA710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227FB7-3814-4187-B055-3F7066D8F5A8}"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905A72-D908-456C-980C-6E71BBA7103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227FB7-3814-4187-B055-3F7066D8F5A8}"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8905A72-D908-456C-980C-6E71BBA7103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F227FB7-3814-4187-B055-3F7066D8F5A8}"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8905A72-D908-456C-980C-6E71BBA710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cdn.businessmanagementideas.com/wp-content/uploads/2017/03/clip_image002-22.jpg"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276600"/>
          </a:xfrm>
        </p:spPr>
        <p:txBody>
          <a:bodyPr>
            <a:normAutofit fontScale="92500" lnSpcReduction="1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b="1" dirty="0" smtClean="0"/>
              <a:t>Techniques of Consumer </a:t>
            </a:r>
            <a:r>
              <a:rPr lang="en-US" b="1" dirty="0" err="1"/>
              <a:t>Behaviour</a:t>
            </a:r>
            <a:r>
              <a:rPr lang="en-US" b="1" dirty="0"/>
              <a:t> Research</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458200" cy="6555641"/>
          </a:xfrm>
          <a:prstGeom prst="rect">
            <a:avLst/>
          </a:prstGeom>
        </p:spPr>
        <p:txBody>
          <a:bodyPr wrap="square">
            <a:spAutoFit/>
          </a:bodyPr>
          <a:lstStyle/>
          <a:p>
            <a:pPr algn="just" fontAlgn="base"/>
            <a:r>
              <a:rPr lang="en-US" sz="6000" dirty="0"/>
              <a:t>(3) A consumer nay be so ignorant that he cannot understand his inner urge that prompts him to buy or not to buy. The researcher does not get any clue to identify the buying motive</a:t>
            </a:r>
            <a:r>
              <a:rPr lang="en-US" sz="6000" dirty="0" smtClean="0"/>
              <a:t>.</a:t>
            </a:r>
            <a:endParaRPr lang="en-US" sz="6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186309"/>
          </a:xfrm>
          <a:prstGeom prst="rect">
            <a:avLst/>
          </a:prstGeom>
        </p:spPr>
        <p:txBody>
          <a:bodyPr wrap="square">
            <a:spAutoFit/>
          </a:bodyPr>
          <a:lstStyle/>
          <a:p>
            <a:pPr algn="just" fontAlgn="base"/>
            <a:r>
              <a:rPr lang="en-US" sz="4400" dirty="0" smtClean="0"/>
              <a:t>(4) A consumer’s personality, his </a:t>
            </a:r>
            <a:r>
              <a:rPr lang="en-US" sz="4400" dirty="0" err="1" smtClean="0"/>
              <a:t>behavioural</a:t>
            </a:r>
            <a:r>
              <a:rPr lang="en-US" sz="4400" dirty="0" smtClean="0"/>
              <a:t> attitudes, beliefs and values undergo change with the changes in socio-psycho-economic struc­ture. </a:t>
            </a:r>
            <a:endParaRPr lang="en-US" sz="4400" dirty="0" smtClean="0"/>
          </a:p>
          <a:p>
            <a:pPr algn="just" fontAlgn="base"/>
            <a:r>
              <a:rPr lang="en-US" sz="4400" dirty="0" smtClean="0"/>
              <a:t>His </a:t>
            </a:r>
            <a:r>
              <a:rPr lang="en-US" sz="4400" dirty="0" smtClean="0"/>
              <a:t>buying motives also change on this account. Thus, the study of the consumer </a:t>
            </a:r>
            <a:r>
              <a:rPr lang="en-US" sz="4400" dirty="0" err="1" smtClean="0"/>
              <a:t>behaviour</a:t>
            </a:r>
            <a:r>
              <a:rPr lang="en-US" sz="4400" dirty="0" smtClean="0"/>
              <a:t> is not a one-shot affair but requires consistent and regular updating from period to period.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262979"/>
          </a:xfrm>
          <a:prstGeom prst="rect">
            <a:avLst/>
          </a:prstGeom>
        </p:spPr>
        <p:txBody>
          <a:bodyPr wrap="square">
            <a:spAutoFit/>
          </a:bodyPr>
          <a:lstStyle/>
          <a:p>
            <a:pPr algn="just" fontAlgn="base"/>
            <a:r>
              <a:rPr lang="en-US" sz="4800" dirty="0" smtClean="0"/>
              <a:t>(5) The techniques used in the study of consumer </a:t>
            </a:r>
            <a:r>
              <a:rPr lang="en-US" sz="4800" dirty="0" err="1" smtClean="0"/>
              <a:t>behaviour</a:t>
            </a:r>
            <a:r>
              <a:rPr lang="en-US" sz="4800" dirty="0" smtClean="0"/>
              <a:t> are of empirical nature and not precise like mathematics or science. </a:t>
            </a:r>
            <a:endParaRPr lang="en-US" sz="4800" dirty="0" smtClean="0"/>
          </a:p>
          <a:p>
            <a:pPr algn="just" fontAlgn="base"/>
            <a:r>
              <a:rPr lang="en-US" sz="4800" dirty="0" smtClean="0"/>
              <a:t>Thus</a:t>
            </a:r>
            <a:r>
              <a:rPr lang="en-US" sz="4800" dirty="0" smtClean="0"/>
              <a:t>, conclu­sions drawn may be imperfect and unsuitable for implementation.</a:t>
            </a:r>
            <a:endParaRPr lang="en-US" sz="4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ctr" fontAlgn="base"/>
            <a:r>
              <a:rPr lang="en-US" sz="8800" b="1" dirty="0"/>
              <a:t>Techniques of Consumer </a:t>
            </a:r>
            <a:r>
              <a:rPr lang="en-US" sz="8800" b="1" dirty="0" err="1"/>
              <a:t>Behaviour</a:t>
            </a:r>
            <a:r>
              <a:rPr lang="en-US" sz="8800" b="1" dirty="0"/>
              <a:t> Research: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3046988"/>
          </a:xfrm>
          <a:prstGeom prst="rect">
            <a:avLst/>
          </a:prstGeom>
        </p:spPr>
        <p:txBody>
          <a:bodyPr wrap="square">
            <a:spAutoFit/>
          </a:bodyPr>
          <a:lstStyle/>
          <a:p>
            <a:endParaRPr lang="en-US" sz="4800" b="1" dirty="0" smtClean="0"/>
          </a:p>
          <a:p>
            <a:endParaRPr lang="en-US" sz="4800" b="1" dirty="0" smtClean="0"/>
          </a:p>
          <a:p>
            <a:endParaRPr lang="en-US" sz="4800" b="1" dirty="0" smtClean="0"/>
          </a:p>
          <a:p>
            <a:r>
              <a:rPr lang="en-US" sz="4800" b="1" dirty="0" smtClean="0"/>
              <a:t>(1) Experience and Knowledge:</a:t>
            </a:r>
            <a:endParaRPr lang="en-US" sz="4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382000" cy="6001643"/>
          </a:xfrm>
          <a:prstGeom prst="rect">
            <a:avLst/>
          </a:prstGeom>
        </p:spPr>
        <p:txBody>
          <a:bodyPr wrap="square">
            <a:spAutoFit/>
          </a:bodyPr>
          <a:lstStyle/>
          <a:p>
            <a:pPr algn="just" fontAlgn="base"/>
            <a:r>
              <a:rPr lang="en-US" sz="4800" dirty="0"/>
              <a:t>This method refers to the estimation and assessment of the consumers’ traits and approaches to the buying habits on the basis of knowledge and experience gained by the marke­ting personnel through day-to-day dealings with the consumers.</a:t>
            </a:r>
          </a:p>
          <a:p>
            <a:pPr algn="just" fontAlgn="base"/>
            <a:endParaRPr lang="en-US" sz="4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algn="just" fontAlgn="base"/>
            <a:r>
              <a:rPr lang="en-US" sz="4000" dirty="0" smtClean="0"/>
              <a:t>Through regular contacts and rapports, the marketers come to knew of the different buying motives like quality, convenience, comfort, etc. expressed directly or indirectly by the consumers. These results, after appropriate analysis and interpretation, give guidance for decision actions on the marketing activities like distribution, pricing, etc</a:t>
            </a:r>
            <a:endParaRPr lang="en-US" sz="4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78313"/>
          </a:xfrm>
          <a:prstGeom prst="rect">
            <a:avLst/>
          </a:prstGeom>
        </p:spPr>
        <p:txBody>
          <a:bodyPr wrap="square">
            <a:spAutoFit/>
          </a:bodyPr>
          <a:lstStyle/>
          <a:p>
            <a:pPr algn="just" fontAlgn="base"/>
            <a:r>
              <a:rPr lang="en-US" sz="3600" b="1" dirty="0"/>
              <a:t>(2) Questionnaires:</a:t>
            </a:r>
            <a:endParaRPr lang="en-US" sz="3600" dirty="0"/>
          </a:p>
          <a:p>
            <a:pPr algn="just" fontAlgn="base"/>
            <a:r>
              <a:rPr lang="en-US" sz="3600" dirty="0"/>
              <a:t>This method involves the preparation of carefully worded questions by the marketing executive (in consultation with the psychologist in some cases) on various pertinent aspects relating to the product, its features, prices, </a:t>
            </a:r>
            <a:r>
              <a:rPr lang="en-US" sz="3600" dirty="0" err="1"/>
              <a:t>specialities</a:t>
            </a:r>
            <a:r>
              <a:rPr lang="en-US" sz="3600" dirty="0"/>
              <a:t>, eta. </a:t>
            </a:r>
            <a:endParaRPr lang="en-US" sz="3600" dirty="0" smtClean="0"/>
          </a:p>
          <a:p>
            <a:pPr algn="just" fontAlgn="base"/>
            <a:r>
              <a:rPr lang="en-US" sz="3600" dirty="0" smtClean="0"/>
              <a:t>These </a:t>
            </a:r>
            <a:r>
              <a:rPr lang="en-US" sz="3600" dirty="0"/>
              <a:t>questionnai­res are then mailed to the selected groups of consumers in different market segments for their feed-back information</a:t>
            </a:r>
            <a:r>
              <a:rPr lang="en-US" sz="3600" dirty="0" smtClean="0"/>
              <a:t>.</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fontAlgn="base"/>
            <a:r>
              <a:rPr lang="en-US" sz="4400" dirty="0" smtClean="0"/>
              <a:t>Such information are then meticulously </a:t>
            </a:r>
            <a:r>
              <a:rPr lang="en-US" sz="4400" dirty="0" err="1" smtClean="0"/>
              <a:t>analysed</a:t>
            </a:r>
            <a:r>
              <a:rPr lang="en-US" sz="4400" dirty="0" smtClean="0"/>
              <a:t> with a view to understanding the consumers’ </a:t>
            </a:r>
            <a:r>
              <a:rPr lang="en-US" sz="4400" dirty="0" err="1" smtClean="0"/>
              <a:t>behaviour</a:t>
            </a:r>
            <a:r>
              <a:rPr lang="en-US" sz="4400" dirty="0" smtClean="0"/>
              <a:t> and attitudes. </a:t>
            </a:r>
            <a:endParaRPr lang="en-US" sz="4400" dirty="0" smtClean="0"/>
          </a:p>
          <a:p>
            <a:pPr algn="just" fontAlgn="base"/>
            <a:r>
              <a:rPr lang="en-US" sz="4400" dirty="0" smtClean="0"/>
              <a:t>The </a:t>
            </a:r>
            <a:r>
              <a:rPr lang="en-US" sz="4400" dirty="0" smtClean="0"/>
              <a:t>drawbacks of this system are: inconsistency in replies, low rate of response, vague answers, wrong selection ‘of consumers for opi­nion, etc.</a:t>
            </a:r>
            <a:endParaRPr lang="en-US" sz="4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6494085"/>
          </a:xfrm>
          <a:prstGeom prst="rect">
            <a:avLst/>
          </a:prstGeom>
        </p:spPr>
        <p:txBody>
          <a:bodyPr wrap="square">
            <a:spAutoFit/>
          </a:bodyPr>
          <a:lstStyle/>
          <a:p>
            <a:pPr algn="just" fontAlgn="base"/>
            <a:r>
              <a:rPr lang="en-US" sz="3200" b="1" dirty="0"/>
              <a:t>(3) Depth Interview:</a:t>
            </a:r>
            <a:endParaRPr lang="en-US" sz="3200" dirty="0"/>
          </a:p>
          <a:p>
            <a:pPr algn="just" fontAlgn="base"/>
            <a:r>
              <a:rPr lang="en-US" sz="3200" dirty="0"/>
              <a:t>It refers to the close rapport and free discussion for the purpose of exchange of views and ideas on the products and associated services between the marketer (the interviewer) and the consumers (the interviewees</a:t>
            </a:r>
            <a:r>
              <a:rPr lang="en-US" sz="3200" dirty="0" smtClean="0"/>
              <a:t>).</a:t>
            </a:r>
          </a:p>
          <a:p>
            <a:pPr algn="just" fontAlgn="base"/>
            <a:endParaRPr lang="en-US" sz="3200" dirty="0"/>
          </a:p>
          <a:p>
            <a:pPr algn="just" fontAlgn="base"/>
            <a:r>
              <a:rPr lang="en-US" sz="3200" dirty="0"/>
              <a:t>In this method, both the parties open their minds and unfold the truth even going to the sub-conscious state of mind. The processes of sensation-intuition-thinking-feeling on the part of the interviewer and the interviewee can figure out the reasons for particular attitude and </a:t>
            </a:r>
            <a:r>
              <a:rPr lang="en-US" sz="3200" dirty="0" err="1"/>
              <a:t>behaviour</a:t>
            </a:r>
            <a:r>
              <a:rPr lang="en-US" sz="3200" dirty="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534400" cy="5509200"/>
          </a:xfrm>
          <a:prstGeom prst="rect">
            <a:avLst/>
          </a:prstGeom>
        </p:spPr>
        <p:txBody>
          <a:bodyPr wrap="square">
            <a:spAutoFit/>
          </a:bodyPr>
          <a:lstStyle/>
          <a:p>
            <a:pPr algn="just"/>
            <a:r>
              <a:rPr lang="en-US" sz="4400" dirty="0"/>
              <a:t>According to Lawrence </a:t>
            </a:r>
            <a:r>
              <a:rPr lang="en-US" sz="4400" dirty="0" err="1"/>
              <a:t>Lockley</a:t>
            </a:r>
            <a:r>
              <a:rPr lang="en-US" sz="4400" dirty="0"/>
              <a:t>, the term consumer </a:t>
            </a:r>
            <a:r>
              <a:rPr lang="en-US" sz="4400" dirty="0" err="1"/>
              <a:t>behaviour</a:t>
            </a:r>
            <a:r>
              <a:rPr lang="en-US" sz="4400" dirty="0"/>
              <a:t> rese­arch is used to describe the application of psychiatric and psychological techniques to obtain a better understanding of why people respond they do to products, advertisement, and various other marketing situations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693866"/>
          </a:xfrm>
          <a:prstGeom prst="rect">
            <a:avLst/>
          </a:prstGeom>
        </p:spPr>
        <p:txBody>
          <a:bodyPr wrap="square">
            <a:spAutoFit/>
          </a:bodyPr>
          <a:lstStyle/>
          <a:p>
            <a:pPr algn="just" fontAlgn="base"/>
            <a:r>
              <a:rPr lang="en-US" sz="2800" b="1" dirty="0"/>
              <a:t>The drawbacks of this technique are</a:t>
            </a:r>
            <a:r>
              <a:rPr lang="en-US" sz="2800" b="1" dirty="0" smtClean="0"/>
              <a:t>:</a:t>
            </a:r>
          </a:p>
          <a:p>
            <a:pPr algn="just" fontAlgn="base"/>
            <a:endParaRPr lang="en-US" sz="2800" dirty="0"/>
          </a:p>
          <a:p>
            <a:pPr marL="400050" indent="-400050" algn="just" fontAlgn="base">
              <a:buAutoNum type="romanLcParenBoth"/>
            </a:pPr>
            <a:r>
              <a:rPr lang="en-US" sz="2800" dirty="0" smtClean="0"/>
              <a:t>The </a:t>
            </a:r>
            <a:r>
              <a:rPr lang="en-US" sz="2800" dirty="0"/>
              <a:t>interviewer must be skilled enough to uncover the truth buried below the conscious mind of the interviewee; </a:t>
            </a:r>
            <a:r>
              <a:rPr lang="en-US" sz="2800" dirty="0" smtClean="0"/>
              <a:t>and</a:t>
            </a:r>
          </a:p>
          <a:p>
            <a:pPr marL="400050" indent="-400050" algn="just" fontAlgn="base"/>
            <a:endParaRPr lang="en-US" sz="2800" dirty="0"/>
          </a:p>
          <a:p>
            <a:pPr algn="just" fontAlgn="base"/>
            <a:r>
              <a:rPr lang="en-US" sz="2800" dirty="0"/>
              <a:t>(ii) The interviewee must express his views without reservation and from his inner feelings. The other limitation is that this method is inapplicable in case of multiple consumers</a:t>
            </a:r>
            <a:r>
              <a:rPr lang="en-US" sz="2800" dirty="0" smtClean="0"/>
              <a:t>.</a:t>
            </a:r>
          </a:p>
          <a:p>
            <a:pPr algn="just" fontAlgn="base"/>
            <a:endParaRPr lang="en-US" sz="2800" dirty="0"/>
          </a:p>
          <a:p>
            <a:pPr algn="just" fontAlgn="base"/>
            <a:r>
              <a:rPr lang="en-US" sz="2800" b="1" dirty="0"/>
              <a:t>A model of depth interview technique to understand the consumer </a:t>
            </a:r>
            <a:r>
              <a:rPr lang="en-US" sz="2800" b="1" dirty="0" err="1"/>
              <a:t>beha­viour</a:t>
            </a:r>
            <a:r>
              <a:rPr lang="en-US" sz="2800" b="1" dirty="0"/>
              <a:t> may be illustrated as under:</a:t>
            </a:r>
            <a:endParaRPr lang="en-US" sz="2800" dirty="0"/>
          </a:p>
          <a:p>
            <a:pPr algn="just"/>
            <a:r>
              <a:rPr lang="en-US" sz="2800" b="1" dirty="0">
                <a:hlinkClick r:id="rId2"/>
              </a:rPr>
              <a:t/>
            </a:r>
            <a:br>
              <a:rPr lang="en-US" sz="2800" b="1" dirty="0">
                <a:hlinkClick r:id="rId2"/>
              </a:rPr>
            </a:b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254620"/>
            <a:ext cx="8458200" cy="599378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555641"/>
          </a:xfrm>
          <a:prstGeom prst="rect">
            <a:avLst/>
          </a:prstGeom>
        </p:spPr>
        <p:txBody>
          <a:bodyPr wrap="square">
            <a:spAutoFit/>
          </a:bodyPr>
          <a:lstStyle/>
          <a:p>
            <a:pPr algn="just" fontAlgn="base"/>
            <a:r>
              <a:rPr lang="en-US" sz="2800" b="1" dirty="0"/>
              <a:t>(4) Projective Tests:</a:t>
            </a:r>
            <a:endParaRPr lang="en-US" sz="2800" dirty="0"/>
          </a:p>
          <a:p>
            <a:pPr algn="just" fontAlgn="base"/>
            <a:r>
              <a:rPr lang="en-US" sz="2800" dirty="0"/>
              <a:t>There are various methods of applying these tests for the study of consumer </a:t>
            </a:r>
            <a:r>
              <a:rPr lang="en-US" sz="2800" dirty="0" err="1"/>
              <a:t>behaviour</a:t>
            </a:r>
            <a:r>
              <a:rPr lang="en-US" sz="2800" dirty="0"/>
              <a:t>. In projective tests, a stimulus situation projecting the inner aspects of a consumer’s personality is created concerning a product or service so that the consumer gets an opportunity to express his needs and his reactions</a:t>
            </a:r>
            <a:r>
              <a:rPr lang="en-US" sz="2800" dirty="0" smtClean="0"/>
              <a:t>.</a:t>
            </a:r>
          </a:p>
          <a:p>
            <a:pPr algn="just" fontAlgn="base"/>
            <a:endParaRPr lang="en-US" sz="2800" dirty="0"/>
          </a:p>
          <a:p>
            <a:pPr algn="just" fontAlgn="base"/>
            <a:r>
              <a:rPr lang="en-US" sz="2800" b="1" dirty="0"/>
              <a:t>The most common methods are:</a:t>
            </a:r>
            <a:endParaRPr lang="en-US" sz="2800" dirty="0"/>
          </a:p>
          <a:p>
            <a:pPr marL="400050" indent="-400050" algn="just" fontAlgn="base">
              <a:buAutoNum type="romanLcParenBoth"/>
            </a:pPr>
            <a:r>
              <a:rPr lang="en-US" sz="2800" dirty="0" smtClean="0"/>
              <a:t>Thematic </a:t>
            </a:r>
            <a:r>
              <a:rPr lang="en-US" sz="2800" dirty="0"/>
              <a:t>Appreciation Test (TAT</a:t>
            </a:r>
            <a:r>
              <a:rPr lang="en-US" sz="2800" dirty="0" smtClean="0"/>
              <a:t>),</a:t>
            </a:r>
          </a:p>
          <a:p>
            <a:pPr marL="400050" indent="-400050" algn="just" fontAlgn="base">
              <a:buAutoNum type="romanLcParenBoth"/>
            </a:pPr>
            <a:endParaRPr lang="en-US" sz="2800" dirty="0"/>
          </a:p>
          <a:p>
            <a:pPr algn="just" fontAlgn="base"/>
            <a:r>
              <a:rPr lang="en-US" sz="2800" dirty="0"/>
              <a:t>(ii) Sentence Completion Test (SCT</a:t>
            </a:r>
            <a:r>
              <a:rPr lang="en-US" sz="2800" dirty="0" smtClean="0"/>
              <a:t>),</a:t>
            </a:r>
          </a:p>
          <a:p>
            <a:pPr algn="just" fontAlgn="base"/>
            <a:endParaRPr lang="en-US" sz="2800" dirty="0"/>
          </a:p>
          <a:p>
            <a:pPr algn="just" fontAlgn="base"/>
            <a:r>
              <a:rPr lang="en-US" sz="2800" dirty="0"/>
              <a:t>(iii) Word Appreciation Test (WAT) </a:t>
            </a:r>
            <a:r>
              <a:rPr lang="en-US" sz="2800" dirty="0" smtClean="0"/>
              <a:t>and</a:t>
            </a:r>
          </a:p>
          <a:p>
            <a:pPr algn="just" fontAlgn="base"/>
            <a:endParaRPr lang="en-US" sz="2800" dirty="0"/>
          </a:p>
          <a:p>
            <a:pPr algn="just" fontAlgn="base"/>
            <a:r>
              <a:rPr lang="en-US" sz="2800" dirty="0"/>
              <a:t>(iv) Paired Pictures Test (PPT).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763000" cy="5509200"/>
          </a:xfrm>
          <a:prstGeom prst="rect">
            <a:avLst/>
          </a:prstGeom>
        </p:spPr>
        <p:txBody>
          <a:bodyPr wrap="square">
            <a:spAutoFit/>
          </a:bodyPr>
          <a:lstStyle/>
          <a:p>
            <a:pPr algn="just"/>
            <a:r>
              <a:rPr lang="en-US" sz="4400" dirty="0"/>
              <a:t>The purpose of consumer </a:t>
            </a:r>
            <a:r>
              <a:rPr lang="en-US" sz="4400" dirty="0" err="1"/>
              <a:t>behaviour</a:t>
            </a:r>
            <a:r>
              <a:rPr lang="en-US" sz="4400" dirty="0"/>
              <a:t> research is to obtain the qualitative aspects of information about the consumer </a:t>
            </a:r>
            <a:r>
              <a:rPr lang="en-US" sz="4400" dirty="0" err="1"/>
              <a:t>behaviour</a:t>
            </a:r>
            <a:r>
              <a:rPr lang="en-US" sz="4400" dirty="0"/>
              <a:t>; that is, the ascertainment and appraisal of inherent and unknown qualities, habits, beliefs, attitudes, values, etc. of the consumers through the means of psycho-analysis and psychographics.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229600" cy="6494085"/>
          </a:xfrm>
          <a:prstGeom prst="rect">
            <a:avLst/>
          </a:prstGeom>
        </p:spPr>
        <p:txBody>
          <a:bodyPr wrap="square">
            <a:spAutoFit/>
          </a:bodyPr>
          <a:lstStyle/>
          <a:p>
            <a:pPr algn="just" fontAlgn="base"/>
            <a:r>
              <a:rPr lang="en-US" sz="3200" b="1" dirty="0"/>
              <a:t>Types of Information Sought in Relation to Marke­ting:</a:t>
            </a:r>
          </a:p>
          <a:p>
            <a:pPr algn="just" fontAlgn="base"/>
            <a:r>
              <a:rPr lang="en-US" sz="3200" b="1" dirty="0"/>
              <a:t>The marketing management in general and the marketing personnel in particular are interested in the study of consumer buying </a:t>
            </a:r>
            <a:r>
              <a:rPr lang="en-US" sz="3200" b="1" dirty="0" err="1"/>
              <a:t>behaviour</a:t>
            </a:r>
            <a:r>
              <a:rPr lang="en-US" sz="3200" b="1" dirty="0"/>
              <a:t> for obtaining the following types of information:</a:t>
            </a:r>
            <a:endParaRPr lang="en-US" sz="3200" dirty="0"/>
          </a:p>
          <a:p>
            <a:pPr algn="just" fontAlgn="base"/>
            <a:r>
              <a:rPr lang="en-US" sz="3200" b="1" dirty="0" smtClean="0"/>
              <a:t>1. Price </a:t>
            </a:r>
            <a:r>
              <a:rPr lang="en-US" sz="3200" b="1" dirty="0"/>
              <a:t>Sensitivity</a:t>
            </a:r>
            <a:r>
              <a:rPr lang="en-US" sz="3200" b="1" dirty="0" smtClean="0"/>
              <a:t>:</a:t>
            </a:r>
          </a:p>
          <a:p>
            <a:pPr algn="just" fontAlgn="base"/>
            <a:endParaRPr lang="en-US" sz="3200" dirty="0"/>
          </a:p>
          <a:p>
            <a:pPr algn="just" fontAlgn="base"/>
            <a:r>
              <a:rPr lang="en-US" sz="3200" dirty="0"/>
              <a:t>Whenever the choice of a product depends on its price or whenever the primary demand of a’ product is price sensitive, a low-cost and low-price approach to marketing became the realistic basis.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lgn="just"/>
            <a:r>
              <a:rPr lang="en-US" sz="4000" dirty="0"/>
              <a:t>On the other hand, where the consumers are more interested in non-price benefits such as technical assistance, after-sales service, product quality, etc., a low-price approach to marketing may not be beneficial to the parti­cular market segments. Thus, consumer’s price sensitivity which influences the market should be sought in the consumer </a:t>
            </a:r>
            <a:r>
              <a:rPr lang="en-US" sz="4000" dirty="0" err="1"/>
              <a:t>behaviour</a:t>
            </a:r>
            <a:r>
              <a:rPr lang="en-US" sz="4000" dirty="0"/>
              <a:t> research.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fontAlgn="base"/>
            <a:r>
              <a:rPr lang="en-US" sz="4000" b="1" dirty="0"/>
              <a:t>2. Full-Line Purchasing:</a:t>
            </a:r>
            <a:endParaRPr lang="en-US" sz="4000" dirty="0"/>
          </a:p>
          <a:p>
            <a:pPr algn="just" fontAlgn="base"/>
            <a:r>
              <a:rPr lang="en-US" sz="4000" dirty="0"/>
              <a:t>The consumer’s interest in buying a ‘full-line’ of products or ‘systems’ as opposed to individual components directly affects the scope of marketing activity. Thus, consumer’s desire to buy either full-line of complementary products from a single buyer or a complete system of products to fulfill several related functions becomes the consideration to be known in the research.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1999" cy="3785652"/>
          </a:xfrm>
          <a:prstGeom prst="rect">
            <a:avLst/>
          </a:prstGeom>
        </p:spPr>
        <p:txBody>
          <a:bodyPr wrap="square">
            <a:spAutoFit/>
          </a:bodyPr>
          <a:lstStyle/>
          <a:p>
            <a:endParaRPr lang="en-US" sz="4000" b="1" dirty="0" smtClean="0"/>
          </a:p>
          <a:p>
            <a:endParaRPr lang="en-US" sz="4000" b="1" dirty="0" smtClean="0"/>
          </a:p>
          <a:p>
            <a:endParaRPr lang="en-US" sz="4000" b="1" dirty="0" smtClean="0"/>
          </a:p>
          <a:p>
            <a:endParaRPr lang="en-US" sz="4000" b="1" dirty="0" smtClean="0"/>
          </a:p>
          <a:p>
            <a:endParaRPr lang="en-US" sz="4000" b="1" dirty="0" smtClean="0"/>
          </a:p>
          <a:p>
            <a:r>
              <a:rPr lang="en-US" sz="4000" b="1" dirty="0" smtClean="0"/>
              <a:t>3</a:t>
            </a:r>
            <a:r>
              <a:rPr lang="en-US" sz="4000" b="1" dirty="0"/>
              <a:t>. Differentiation of Consumer Needs:</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909310"/>
          </a:xfrm>
          <a:prstGeom prst="rect">
            <a:avLst/>
          </a:prstGeom>
        </p:spPr>
        <p:txBody>
          <a:bodyPr wrap="square">
            <a:spAutoFit/>
          </a:bodyPr>
          <a:lstStyle/>
          <a:p>
            <a:pPr algn="just"/>
            <a:r>
              <a:rPr lang="en-US" sz="5400" dirty="0"/>
              <a:t>The information as to the variants of needs across customer groups, customer function or technology segments are always necessary to determine the differentiated marketing or market segmentation.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4832092"/>
          </a:xfrm>
          <a:prstGeom prst="rect">
            <a:avLst/>
          </a:prstGeom>
        </p:spPr>
        <p:txBody>
          <a:bodyPr wrap="square">
            <a:spAutoFit/>
          </a:bodyPr>
          <a:lstStyle/>
          <a:p>
            <a:pPr algn="just" fontAlgn="base"/>
            <a:r>
              <a:rPr lang="en-US" sz="2800" b="1" dirty="0"/>
              <a:t>Main Difficulties of Consumer </a:t>
            </a:r>
            <a:r>
              <a:rPr lang="en-US" sz="2800" b="1" dirty="0" err="1"/>
              <a:t>Behaviour</a:t>
            </a:r>
            <a:r>
              <a:rPr lang="en-US" sz="2800" b="1" dirty="0"/>
              <a:t> Research:</a:t>
            </a:r>
          </a:p>
          <a:p>
            <a:pPr algn="just" fontAlgn="base"/>
            <a:r>
              <a:rPr lang="en-US" sz="2800" b="1" dirty="0"/>
              <a:t>The main difficulties involved in the conduct of consumer </a:t>
            </a:r>
            <a:r>
              <a:rPr lang="en-US" sz="2800" b="1" dirty="0" err="1"/>
              <a:t>behaviour</a:t>
            </a:r>
            <a:r>
              <a:rPr lang="en-US" sz="2800" b="1" dirty="0"/>
              <a:t> research are</a:t>
            </a:r>
            <a:r>
              <a:rPr lang="en-US" sz="2800" b="1" dirty="0" smtClean="0"/>
              <a:t>:</a:t>
            </a:r>
          </a:p>
          <a:p>
            <a:pPr algn="just" fontAlgn="base"/>
            <a:endParaRPr lang="en-US" sz="2800" dirty="0"/>
          </a:p>
          <a:p>
            <a:pPr marL="342900" indent="-342900" algn="just" fontAlgn="base">
              <a:buAutoNum type="arabicParenBoth"/>
            </a:pPr>
            <a:r>
              <a:rPr lang="en-US" sz="2800" dirty="0" smtClean="0"/>
              <a:t>A </a:t>
            </a:r>
            <a:r>
              <a:rPr lang="en-US" sz="2800" dirty="0"/>
              <a:t>consumer may have multiple buying motives and is unable to express his main motive. This poses a challenge to the researcher in. the identification of the basic buying motive</a:t>
            </a:r>
            <a:r>
              <a:rPr lang="en-US" sz="2800" dirty="0" smtClean="0"/>
              <a:t>.</a:t>
            </a:r>
          </a:p>
          <a:p>
            <a:pPr marL="342900" indent="-342900" algn="just" fontAlgn="base">
              <a:buAutoNum type="arabicParenBoth"/>
            </a:pPr>
            <a:endParaRPr lang="en-US" sz="2800" dirty="0"/>
          </a:p>
          <a:p>
            <a:pPr algn="just" fontAlgn="base"/>
            <a:r>
              <a:rPr lang="en-US" sz="2800" dirty="0"/>
              <a:t>(2) A consumer may hesitate to explain his buying motive or give a misstatement of his motive. This misleads the researcher to identify the real motive for buying.</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TotalTime>
  <Words>1055</Words>
  <Application>Microsoft Office PowerPoint</Application>
  <PresentationFormat>On-screen Show (4:3)</PresentationFormat>
  <Paragraphs>141</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Equity</vt:lpstr>
      <vt:lpstr>Techniques of Consumer Behaviour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Techniques of Consumer Behaviour Research </dc:title>
  <dc:creator>Ashutosh</dc:creator>
  <cp:lastModifiedBy>Ashutosh</cp:lastModifiedBy>
  <cp:revision>3</cp:revision>
  <dcterms:created xsi:type="dcterms:W3CDTF">2020-05-04T13:09:45Z</dcterms:created>
  <dcterms:modified xsi:type="dcterms:W3CDTF">2020-05-10T04:53:26Z</dcterms:modified>
</cp:coreProperties>
</file>