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64ACDE6C-C1AC-4ED3-93EB-AE98BDC0765C}" type="datetimeFigureOut">
              <a:rPr lang="en-US" smtClean="0"/>
              <a:pPr/>
              <a:t>4/29/2020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E8F8F7E4-4157-458E-8076-B3FD4B2BABA7}"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4ACDE6C-C1AC-4ED3-93EB-AE98BDC0765C}" type="datetimeFigureOut">
              <a:rPr lang="en-US" smtClean="0"/>
              <a:pPr/>
              <a:t>4/29/2020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F8F7E4-4157-458E-8076-B3FD4B2BABA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4ACDE6C-C1AC-4ED3-93EB-AE98BDC0765C}" type="datetimeFigureOut">
              <a:rPr lang="en-US" smtClean="0"/>
              <a:pPr/>
              <a:t>4/29/2020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F8F7E4-4157-458E-8076-B3FD4B2BABA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64ACDE6C-C1AC-4ED3-93EB-AE98BDC0765C}" type="datetimeFigureOut">
              <a:rPr lang="en-US" smtClean="0"/>
              <a:pPr/>
              <a:t>4/29/2020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F8F7E4-4157-458E-8076-B3FD4B2BABA7}"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4ACDE6C-C1AC-4ED3-93EB-AE98BDC0765C}" type="datetimeFigureOut">
              <a:rPr lang="en-US" smtClean="0"/>
              <a:pPr/>
              <a:t>4/29/2020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E8F8F7E4-4157-458E-8076-B3FD4B2BABA7}"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64ACDE6C-C1AC-4ED3-93EB-AE98BDC0765C}" type="datetimeFigureOut">
              <a:rPr lang="en-US" smtClean="0"/>
              <a:pPr/>
              <a:t>4/29/2020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F8F7E4-4157-458E-8076-B3FD4B2BABA7}"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64ACDE6C-C1AC-4ED3-93EB-AE98BDC0765C}" type="datetimeFigureOut">
              <a:rPr lang="en-US" smtClean="0"/>
              <a:pPr/>
              <a:t>4/29/2020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8F8F7E4-4157-458E-8076-B3FD4B2BABA7}"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64ACDE6C-C1AC-4ED3-93EB-AE98BDC0765C}" type="datetimeFigureOut">
              <a:rPr lang="en-US" smtClean="0"/>
              <a:pPr/>
              <a:t>4/29/2020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8F8F7E4-4157-458E-8076-B3FD4B2BABA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ACDE6C-C1AC-4ED3-93EB-AE98BDC0765C}" type="datetimeFigureOut">
              <a:rPr lang="en-US" smtClean="0"/>
              <a:pPr/>
              <a:t>4/29/2020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8F8F7E4-4157-458E-8076-B3FD4B2BABA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4ACDE6C-C1AC-4ED3-93EB-AE98BDC0765C}" type="datetimeFigureOut">
              <a:rPr lang="en-US" smtClean="0"/>
              <a:pPr/>
              <a:t>4/29/2020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F8F7E4-4157-458E-8076-B3FD4B2BABA7}"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4ACDE6C-C1AC-4ED3-93EB-AE98BDC0765C}" type="datetimeFigureOut">
              <a:rPr lang="en-US" smtClean="0"/>
              <a:pPr/>
              <a:t>4/29/2020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E8F8F7E4-4157-458E-8076-B3FD4B2BABA7}"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64ACDE6C-C1AC-4ED3-93EB-AE98BDC0765C}" type="datetimeFigureOut">
              <a:rPr lang="en-US" smtClean="0"/>
              <a:pPr/>
              <a:t>4/29/2020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E8F8F7E4-4157-458E-8076-B3FD4B2BABA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4495800"/>
            <a:ext cx="7467600" cy="2057400"/>
          </a:xfrm>
        </p:spPr>
        <p:txBody>
          <a:bodyPr>
            <a:normAutofit fontScale="92500" lnSpcReduction="10000"/>
          </a:bodyPr>
          <a:lstStyle/>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normAutofit/>
          </a:bodyPr>
          <a:lstStyle/>
          <a:p>
            <a:r>
              <a:rPr lang="en-US" b="1" dirty="0"/>
              <a:t>Characteristics of Rural Marketing</a:t>
            </a:r>
            <a:br>
              <a:rPr lang="en-US" b="1"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078313"/>
          </a:xfrm>
          <a:prstGeom prst="rect">
            <a:avLst/>
          </a:prstGeom>
        </p:spPr>
        <p:txBody>
          <a:bodyPr wrap="square">
            <a:spAutoFit/>
          </a:bodyPr>
          <a:lstStyle/>
          <a:p>
            <a:pPr fontAlgn="base"/>
            <a:r>
              <a:rPr lang="en-US" sz="3600" dirty="0"/>
              <a:t>iii. They are easily attracted by price discounts and rebates</a:t>
            </a:r>
            <a:r>
              <a:rPr lang="en-US" sz="3600" dirty="0" smtClean="0"/>
              <a:t>.</a:t>
            </a:r>
          </a:p>
          <a:p>
            <a:pPr fontAlgn="base"/>
            <a:endParaRPr lang="en-US" sz="3600" dirty="0"/>
          </a:p>
          <a:p>
            <a:pPr fontAlgn="base"/>
            <a:r>
              <a:rPr lang="en-US" sz="3600" dirty="0"/>
              <a:t>iv. They prefer credit facility. They normally have strong desire to postpone payment for certain period</a:t>
            </a:r>
            <a:r>
              <a:rPr lang="en-US" sz="3600" dirty="0" smtClean="0"/>
              <a:t>.</a:t>
            </a:r>
          </a:p>
          <a:p>
            <a:pPr fontAlgn="base"/>
            <a:endParaRPr lang="en-US" sz="3600" dirty="0"/>
          </a:p>
          <a:p>
            <a:pPr fontAlgn="base"/>
            <a:r>
              <a:rPr lang="en-US" sz="3600" dirty="0"/>
              <a:t>v. Some middle class rural customers are attracted by installment and loan facility</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458200" cy="6124754"/>
          </a:xfrm>
          <a:prstGeom prst="rect">
            <a:avLst/>
          </a:prstGeom>
        </p:spPr>
        <p:txBody>
          <a:bodyPr wrap="square">
            <a:spAutoFit/>
          </a:bodyPr>
          <a:lstStyle/>
          <a:p>
            <a:pPr fontAlgn="base"/>
            <a:r>
              <a:rPr lang="en-US" sz="2800" b="1" dirty="0"/>
              <a:t>6. Response to Promotion:</a:t>
            </a:r>
          </a:p>
          <a:p>
            <a:pPr fontAlgn="base"/>
            <a:r>
              <a:rPr lang="en-US" sz="2800" b="1" dirty="0"/>
              <a:t>Promotion-related features of rural segment include</a:t>
            </a:r>
            <a:r>
              <a:rPr lang="en-US" sz="2800" b="1" dirty="0" smtClean="0"/>
              <a:t>:</a:t>
            </a:r>
          </a:p>
          <a:p>
            <a:pPr fontAlgn="base"/>
            <a:endParaRPr lang="en-US" sz="2800" dirty="0"/>
          </a:p>
          <a:p>
            <a:pPr marL="400050" indent="-400050" fontAlgn="base">
              <a:buAutoNum type="romanLcPeriod"/>
            </a:pPr>
            <a:r>
              <a:rPr lang="en-US" sz="2800" dirty="0" smtClean="0"/>
              <a:t>Rural </a:t>
            </a:r>
            <a:r>
              <a:rPr lang="en-US" sz="2800" dirty="0"/>
              <a:t>customers are highly attracted by local and regional promotional efforts</a:t>
            </a:r>
            <a:r>
              <a:rPr lang="en-US" sz="2800" dirty="0" smtClean="0"/>
              <a:t>.</a:t>
            </a:r>
          </a:p>
          <a:p>
            <a:pPr marL="400050" indent="-400050" fontAlgn="base">
              <a:buAutoNum type="romanLcPeriod"/>
            </a:pPr>
            <a:endParaRPr lang="en-US" sz="2800" dirty="0"/>
          </a:p>
          <a:p>
            <a:pPr fontAlgn="base"/>
            <a:r>
              <a:rPr lang="en-US" sz="2800" dirty="0"/>
              <a:t>ii. Their reference groups consist of educated and non-educated family members and relatives living </a:t>
            </a:r>
            <a:endParaRPr lang="en-US" sz="2800" dirty="0" smtClean="0"/>
          </a:p>
          <a:p>
            <a:pPr fontAlgn="base"/>
            <a:r>
              <a:rPr lang="en-US" sz="2800" dirty="0" smtClean="0"/>
              <a:t>in </a:t>
            </a:r>
            <a:r>
              <a:rPr lang="en-US" sz="2800" dirty="0"/>
              <a:t>urban areas and foreign countries as well</a:t>
            </a:r>
            <a:r>
              <a:rPr lang="en-US" sz="2800" dirty="0" smtClean="0"/>
              <a:t>.</a:t>
            </a:r>
          </a:p>
          <a:p>
            <a:pPr fontAlgn="base"/>
            <a:endParaRPr lang="en-US" sz="2800" dirty="0"/>
          </a:p>
          <a:p>
            <a:pPr fontAlgn="base"/>
            <a:r>
              <a:rPr lang="en-US" sz="2800" dirty="0"/>
              <a:t>iii. Personal selling seems more influential to convince rural mass.</a:t>
            </a:r>
          </a:p>
          <a:p>
            <a:r>
              <a:rPr lang="en-US" sz="2800" dirty="0" smtClean="0"/>
              <a:t/>
            </a:r>
            <a:br>
              <a:rPr lang="en-US" sz="2800" dirty="0" smtClean="0"/>
            </a:br>
            <a:endParaRPr lang="en-US" sz="2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534400" cy="6001643"/>
          </a:xfrm>
          <a:prstGeom prst="rect">
            <a:avLst/>
          </a:prstGeom>
        </p:spPr>
        <p:txBody>
          <a:bodyPr wrap="square">
            <a:spAutoFit/>
          </a:bodyPr>
          <a:lstStyle/>
          <a:p>
            <a:pPr fontAlgn="base"/>
            <a:r>
              <a:rPr lang="en-US" sz="3200" dirty="0"/>
              <a:t>iv. They are attracted by such sales promotional tools or articles which are useful in their routine life such as knife, gas lighter, rings, key-chains, caps, photos of local actors, calendars and cards with religious impression, etc</a:t>
            </a:r>
            <a:r>
              <a:rPr lang="en-US" sz="3200" dirty="0" smtClean="0"/>
              <a:t>.</a:t>
            </a:r>
          </a:p>
          <a:p>
            <a:pPr fontAlgn="base"/>
            <a:endParaRPr lang="en-US" sz="3200" dirty="0"/>
          </a:p>
          <a:p>
            <a:pPr fontAlgn="base"/>
            <a:r>
              <a:rPr lang="en-US" sz="3200" dirty="0"/>
              <a:t>v. They have a strong faith on local religious and spiritual leaders. Such leaders are among the most influential reference groups</a:t>
            </a:r>
            <a:r>
              <a:rPr lang="en-US" sz="3200" dirty="0" smtClean="0"/>
              <a:t>.</a:t>
            </a:r>
          </a:p>
          <a:p>
            <a:pPr fontAlgn="base"/>
            <a:endParaRPr lang="en-US" sz="3200" dirty="0"/>
          </a:p>
          <a:p>
            <a:pPr fontAlgn="base"/>
            <a:r>
              <a:rPr lang="en-US" sz="3200" dirty="0"/>
              <a:t>vi. Publicity efforts related to local vocational and agricultural activities can impress them</a:t>
            </a:r>
            <a:r>
              <a:rPr lang="en-US" sz="3200" dirty="0" smtClean="0"/>
              <a:t>.</a:t>
            </a:r>
            <a:endParaRPr lang="en-US" sz="32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839200" cy="5632311"/>
          </a:xfrm>
          <a:prstGeom prst="rect">
            <a:avLst/>
          </a:prstGeom>
        </p:spPr>
        <p:txBody>
          <a:bodyPr wrap="square">
            <a:spAutoFit/>
          </a:bodyPr>
          <a:lstStyle/>
          <a:p>
            <a:pPr fontAlgn="base"/>
            <a:r>
              <a:rPr lang="en-US" sz="7200" dirty="0" smtClean="0"/>
              <a:t>vii. They can be appealed by visual or pictorial advertisements published in local and regional languages.</a:t>
            </a:r>
            <a:endParaRPr lang="en-US" sz="72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534400" cy="6001643"/>
          </a:xfrm>
          <a:prstGeom prst="rect">
            <a:avLst/>
          </a:prstGeom>
        </p:spPr>
        <p:txBody>
          <a:bodyPr wrap="square">
            <a:spAutoFit/>
          </a:bodyPr>
          <a:lstStyle/>
          <a:p>
            <a:pPr fontAlgn="base"/>
            <a:r>
              <a:rPr lang="en-US" sz="3200" b="1" dirty="0"/>
              <a:t>7. Response to Distribution:</a:t>
            </a:r>
          </a:p>
          <a:p>
            <a:pPr fontAlgn="base"/>
            <a:r>
              <a:rPr lang="en-US" sz="3200" b="1" dirty="0"/>
              <a:t>Distribution-related features of rural segment include</a:t>
            </a:r>
            <a:r>
              <a:rPr lang="en-US" sz="3200" b="1" dirty="0" smtClean="0"/>
              <a:t>:</a:t>
            </a:r>
          </a:p>
          <a:p>
            <a:pPr fontAlgn="base"/>
            <a:endParaRPr lang="en-US" sz="3200" dirty="0"/>
          </a:p>
          <a:p>
            <a:pPr marL="400050" indent="-400050" fontAlgn="base">
              <a:buAutoNum type="romanLcPeriod"/>
            </a:pPr>
            <a:r>
              <a:rPr lang="en-US" sz="3200" dirty="0" smtClean="0"/>
              <a:t>Normally</a:t>
            </a:r>
            <a:r>
              <a:rPr lang="en-US" sz="3200" dirty="0"/>
              <a:t>, they buy from familiar retailers and salesmen. They are hesitant to buy from big shopping malls or departmental stores. However, situation is changing gradually</a:t>
            </a:r>
            <a:r>
              <a:rPr lang="en-US" sz="3200" dirty="0" smtClean="0"/>
              <a:t>.</a:t>
            </a:r>
          </a:p>
          <a:p>
            <a:pPr marL="400050" indent="-400050" fontAlgn="base">
              <a:buAutoNum type="romanLcPeriod"/>
            </a:pPr>
            <a:endParaRPr lang="en-US" sz="3200" dirty="0"/>
          </a:p>
          <a:p>
            <a:pPr fontAlgn="base"/>
            <a:r>
              <a:rPr lang="en-US" sz="3200" dirty="0"/>
              <a:t>ii. Rural customers strongly </a:t>
            </a:r>
            <a:r>
              <a:rPr lang="en-US" sz="3200" dirty="0" err="1"/>
              <a:t>favour</a:t>
            </a:r>
            <a:r>
              <a:rPr lang="en-US" sz="3200" dirty="0"/>
              <a:t> relations. They continue buying from known and established retailers who maintain close family relations with them.</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6494085"/>
          </a:xfrm>
          <a:prstGeom prst="rect">
            <a:avLst/>
          </a:prstGeom>
        </p:spPr>
        <p:txBody>
          <a:bodyPr wrap="square">
            <a:spAutoFit/>
          </a:bodyPr>
          <a:lstStyle/>
          <a:p>
            <a:pPr fontAlgn="base"/>
            <a:r>
              <a:rPr lang="en-US" sz="3200" dirty="0"/>
              <a:t>iii. Mostly they buy from retail outlets situated in rural or sub-urban areas. However, some rural customers like to buy products from nearby cities also</a:t>
            </a:r>
            <a:r>
              <a:rPr lang="en-US" sz="3200" dirty="0" smtClean="0"/>
              <a:t>.</a:t>
            </a:r>
          </a:p>
          <a:p>
            <a:pPr fontAlgn="base"/>
            <a:endParaRPr lang="en-US" sz="3200" dirty="0"/>
          </a:p>
          <a:p>
            <a:pPr fontAlgn="base"/>
            <a:r>
              <a:rPr lang="en-US" sz="3200" dirty="0"/>
              <a:t>iv. Normally they place frequent orders of small in size. They lack storage facilities</a:t>
            </a:r>
            <a:r>
              <a:rPr lang="en-US" sz="3200" dirty="0" smtClean="0"/>
              <a:t>.</a:t>
            </a:r>
          </a:p>
          <a:p>
            <a:pPr fontAlgn="base"/>
            <a:endParaRPr lang="en-US" sz="3200" dirty="0"/>
          </a:p>
          <a:p>
            <a:pPr fontAlgn="base"/>
            <a:r>
              <a:rPr lang="en-US" sz="3200" dirty="0"/>
              <a:t>v. They are not interested in home-delivery. They want immediate possession. They lack patience. They are found eager to possess and use the products immediately</a:t>
            </a:r>
            <a:r>
              <a:rPr lang="en-US" sz="3200" dirty="0" smtClean="0"/>
              <a:t>.</a:t>
            </a:r>
          </a:p>
          <a:p>
            <a:pPr fontAlgn="base"/>
            <a:endParaRPr lang="en-US" sz="3200" dirty="0"/>
          </a:p>
          <a:p>
            <a:pPr fontAlgn="base"/>
            <a:r>
              <a:rPr lang="en-US" sz="3200" dirty="0"/>
              <a:t>vi. Caste, religion, political party, relations, etc., play important role in selecting the retailers.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381000" y="381000"/>
            <a:ext cx="8382000" cy="5943600"/>
          </a:xfrm>
          <a:prstGeom prst="rect">
            <a:avLst/>
          </a:prstGeom>
          <a:noFill/>
          <a:ln w="9525">
            <a:noFill/>
            <a:miter lim="800000"/>
            <a:headEnd/>
            <a:tailEnd/>
          </a:ln>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509200"/>
          </a:xfrm>
          <a:prstGeom prst="rect">
            <a:avLst/>
          </a:prstGeom>
        </p:spPr>
        <p:txBody>
          <a:bodyPr wrap="square">
            <a:spAutoFit/>
          </a:bodyPr>
          <a:lstStyle/>
          <a:p>
            <a:pPr fontAlgn="base"/>
            <a:r>
              <a:rPr lang="en-US" sz="3200" b="1" dirty="0" smtClean="0"/>
              <a:t>9.Role </a:t>
            </a:r>
            <a:r>
              <a:rPr lang="en-US" sz="3200" b="1" dirty="0"/>
              <a:t>of Government:</a:t>
            </a:r>
          </a:p>
          <a:p>
            <a:pPr fontAlgn="base"/>
            <a:r>
              <a:rPr lang="en-US" sz="3200" dirty="0"/>
              <a:t>Demand of products depends on availability of basic facilities like electricity, transportation, schools, hospitals, etc. </a:t>
            </a:r>
            <a:endParaRPr lang="en-US" sz="3200" dirty="0" smtClean="0"/>
          </a:p>
          <a:p>
            <a:pPr fontAlgn="base"/>
            <a:endParaRPr lang="en-US" sz="3200" dirty="0" smtClean="0"/>
          </a:p>
          <a:p>
            <a:pPr fontAlgn="base"/>
            <a:r>
              <a:rPr lang="en-US" sz="3200" dirty="0" smtClean="0"/>
              <a:t>The </a:t>
            </a:r>
            <a:r>
              <a:rPr lang="en-US" sz="3200" dirty="0"/>
              <a:t>steps taken by the Government of India to initiate proper irrigation, infrastructural developments, prevention of flood, grants for fertilizers, and various schemes to cut down the poverty line have improved the condition of the rural masses. Rural market depends on government’s contribution to the rural sector.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4401205"/>
          </a:xfrm>
          <a:prstGeom prst="rect">
            <a:avLst/>
          </a:prstGeom>
        </p:spPr>
        <p:txBody>
          <a:bodyPr wrap="square">
            <a:spAutoFit/>
          </a:bodyPr>
          <a:lstStyle/>
          <a:p>
            <a:pPr fontAlgn="base"/>
            <a:r>
              <a:rPr lang="en-US" sz="4000" b="1" dirty="0"/>
              <a:t>10. Rigidity:</a:t>
            </a:r>
          </a:p>
          <a:p>
            <a:pPr fontAlgn="base"/>
            <a:r>
              <a:rPr lang="en-US" sz="4000" dirty="0"/>
              <a:t>Most rural customers are illiterate, backward, and orthodox</a:t>
            </a:r>
            <a:r>
              <a:rPr lang="en-US" sz="4000" dirty="0" smtClean="0"/>
              <a:t>.</a:t>
            </a:r>
          </a:p>
          <a:p>
            <a:pPr fontAlgn="base"/>
            <a:endParaRPr lang="en-US" sz="4000" dirty="0" smtClean="0"/>
          </a:p>
          <a:p>
            <a:pPr fontAlgn="base"/>
            <a:r>
              <a:rPr lang="en-US" sz="4000" dirty="0" smtClean="0"/>
              <a:t> </a:t>
            </a:r>
            <a:r>
              <a:rPr lang="en-US" sz="4000" dirty="0"/>
              <a:t>It is very difficult to convince them to buy the products. They believe in the present and lack ambitions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610600" cy="6247864"/>
          </a:xfrm>
          <a:prstGeom prst="rect">
            <a:avLst/>
          </a:prstGeom>
        </p:spPr>
        <p:txBody>
          <a:bodyPr wrap="square">
            <a:spAutoFit/>
          </a:bodyPr>
          <a:lstStyle/>
          <a:p>
            <a:pPr fontAlgn="base"/>
            <a:r>
              <a:rPr lang="en-US" sz="4000" b="1" dirty="0"/>
              <a:t>11. High Level of Heterogeneity:</a:t>
            </a:r>
          </a:p>
          <a:p>
            <a:pPr fontAlgn="base"/>
            <a:r>
              <a:rPr lang="en-US" sz="4000" dirty="0"/>
              <a:t>We find different types of buyers in rural areas. Some are simple, while some are sophisticated; some are extreme rich, while some are extreme poor; some are highly educated, while some are complete illiterate; some are dynamic and modern, while some are very rigid and orthodox; some believe in quality and status, while some believe in availability and price.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458199" cy="1107996"/>
          </a:xfrm>
          <a:prstGeom prst="rect">
            <a:avLst/>
          </a:prstGeom>
        </p:spPr>
        <p:txBody>
          <a:bodyPr wrap="square">
            <a:spAutoFit/>
          </a:bodyPr>
          <a:lstStyle/>
          <a:p>
            <a:pPr fontAlgn="base"/>
            <a:r>
              <a:rPr lang="en-US" sz="6600" b="1" dirty="0"/>
              <a:t>1. More Prospective: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305800" cy="5016758"/>
          </a:xfrm>
          <a:prstGeom prst="rect">
            <a:avLst/>
          </a:prstGeom>
        </p:spPr>
        <p:txBody>
          <a:bodyPr wrap="square">
            <a:spAutoFit/>
          </a:bodyPr>
          <a:lstStyle/>
          <a:p>
            <a:r>
              <a:rPr lang="en-US" sz="4000" dirty="0"/>
              <a:t>With the initiation of various rural development programmes, there has been an upsurge of employment opportunities for the rural poor. </a:t>
            </a:r>
            <a:endParaRPr lang="en-US" sz="4000" dirty="0" smtClean="0"/>
          </a:p>
          <a:p>
            <a:endParaRPr lang="en-US" sz="4000" dirty="0" smtClean="0"/>
          </a:p>
          <a:p>
            <a:r>
              <a:rPr lang="en-US" sz="4000" dirty="0" smtClean="0"/>
              <a:t>One </a:t>
            </a:r>
            <a:r>
              <a:rPr lang="en-US" sz="4000" dirty="0"/>
              <a:t>of the biggest cause behind the steady growth of rural market is that it is not exploited and also yet to be explored.</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82000" cy="5693866"/>
          </a:xfrm>
          <a:prstGeom prst="rect">
            <a:avLst/>
          </a:prstGeom>
        </p:spPr>
        <p:txBody>
          <a:bodyPr wrap="square">
            <a:spAutoFit/>
          </a:bodyPr>
          <a:lstStyle/>
          <a:p>
            <a:pPr fontAlgn="base"/>
            <a:r>
              <a:rPr lang="en-US" sz="2800" b="1" dirty="0"/>
              <a:t>2. Size:</a:t>
            </a:r>
          </a:p>
          <a:p>
            <a:pPr fontAlgn="base"/>
            <a:r>
              <a:rPr lang="en-US" sz="2800" dirty="0"/>
              <a:t>The rural market in India is vast and scattered, and offers a plethora of opportunities in comparison to the urban sector. It covers the maximum population and regions, and thereby, the maximum number of consumers. Rural market is account for about 74% of total Indian population</a:t>
            </a:r>
            <a:r>
              <a:rPr lang="en-US" sz="2800" dirty="0" smtClean="0"/>
              <a:t>.</a:t>
            </a:r>
          </a:p>
          <a:p>
            <a:pPr fontAlgn="base"/>
            <a:endParaRPr lang="en-US" sz="2800" dirty="0"/>
          </a:p>
          <a:p>
            <a:pPr fontAlgn="base"/>
            <a:r>
              <a:rPr lang="en-US" sz="2800" b="1" dirty="0"/>
              <a:t>3. Nature:</a:t>
            </a:r>
          </a:p>
          <a:p>
            <a:pPr fontAlgn="base"/>
            <a:r>
              <a:rPr lang="en-US" sz="2800" dirty="0"/>
              <a:t>The social status of the rural regions is precarious (uncertain) as the income level and literacy is extremely low along with the range of traditional values and superstitious beliefs that have always been a major impediment (obstacle) in the progression of this sector.</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382000" cy="1015663"/>
          </a:xfrm>
          <a:prstGeom prst="rect">
            <a:avLst/>
          </a:prstGeom>
        </p:spPr>
        <p:txBody>
          <a:bodyPr wrap="square">
            <a:spAutoFit/>
          </a:bodyPr>
          <a:lstStyle/>
          <a:p>
            <a:pPr fontAlgn="base"/>
            <a:r>
              <a:rPr lang="en-US" sz="6000" b="1" dirty="0"/>
              <a:t>4. Response to Products: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5262979"/>
          </a:xfrm>
          <a:prstGeom prst="rect">
            <a:avLst/>
          </a:prstGeom>
        </p:spPr>
        <p:txBody>
          <a:bodyPr wrap="square">
            <a:spAutoFit/>
          </a:bodyPr>
          <a:lstStyle/>
          <a:p>
            <a:pPr fontAlgn="base"/>
            <a:r>
              <a:rPr lang="en-US" sz="2800" b="1" dirty="0"/>
              <a:t>Product-related features of rural segment are:</a:t>
            </a:r>
            <a:endParaRPr lang="en-US" sz="2800" dirty="0"/>
          </a:p>
          <a:p>
            <a:pPr marL="400050" indent="-400050" fontAlgn="base">
              <a:buAutoNum type="romanLcPeriod"/>
            </a:pPr>
            <a:r>
              <a:rPr lang="en-US" sz="2800" dirty="0" smtClean="0"/>
              <a:t>Rural </a:t>
            </a:r>
            <a:r>
              <a:rPr lang="en-US" sz="2800" dirty="0"/>
              <a:t>markets (buyers) believe in product utility rather than status and prestige. However, they like novel products with distinctive features</a:t>
            </a:r>
            <a:r>
              <a:rPr lang="en-US" sz="2800" dirty="0" smtClean="0"/>
              <a:t>.</a:t>
            </a:r>
          </a:p>
          <a:p>
            <a:pPr marL="400050" indent="-400050" fontAlgn="base">
              <a:buAutoNum type="romanLcPeriod"/>
            </a:pPr>
            <a:endParaRPr lang="en-US" sz="2800" dirty="0" smtClean="0"/>
          </a:p>
          <a:p>
            <a:pPr marL="400050" indent="-400050" fontAlgn="base">
              <a:buAutoNum type="romanLcPeriod"/>
            </a:pPr>
            <a:endParaRPr lang="en-US" sz="2800" dirty="0"/>
          </a:p>
          <a:p>
            <a:pPr fontAlgn="base"/>
            <a:r>
              <a:rPr lang="en-US" sz="2800" dirty="0"/>
              <a:t>ii. Most village customers consider tastes rather than usefulness in long run</a:t>
            </a:r>
            <a:r>
              <a:rPr lang="en-US" sz="2800" dirty="0" smtClean="0"/>
              <a:t>.</a:t>
            </a:r>
          </a:p>
          <a:p>
            <a:pPr fontAlgn="base"/>
            <a:endParaRPr lang="en-US" sz="2800" dirty="0" smtClean="0"/>
          </a:p>
          <a:p>
            <a:pPr fontAlgn="base"/>
            <a:endParaRPr lang="en-US" sz="2800" dirty="0"/>
          </a:p>
          <a:p>
            <a:pPr fontAlgn="base"/>
            <a:r>
              <a:rPr lang="en-US" sz="2800" dirty="0"/>
              <a:t>iii. They like simple and long-life products. They are interested in immediate results. Products must offer immediate benefits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5262979"/>
          </a:xfrm>
          <a:prstGeom prst="rect">
            <a:avLst/>
          </a:prstGeom>
        </p:spPr>
        <p:txBody>
          <a:bodyPr wrap="square">
            <a:spAutoFit/>
          </a:bodyPr>
          <a:lstStyle/>
          <a:p>
            <a:pPr fontAlgn="base"/>
            <a:r>
              <a:rPr lang="en-US" sz="2800" dirty="0"/>
              <a:t>iv. They respond to those products that suit their religious faith, and social norms and customs</a:t>
            </a:r>
            <a:r>
              <a:rPr lang="en-US" sz="2800" dirty="0" smtClean="0"/>
              <a:t>.</a:t>
            </a:r>
          </a:p>
          <a:p>
            <a:pPr fontAlgn="base"/>
            <a:endParaRPr lang="en-US" sz="2800" dirty="0"/>
          </a:p>
          <a:p>
            <a:pPr fontAlgn="base"/>
            <a:r>
              <a:rPr lang="en-US" sz="2800" dirty="0"/>
              <a:t>v. They ask for such products which can assists in their traditional occupations and life style</a:t>
            </a:r>
            <a:r>
              <a:rPr lang="en-US" sz="2800" dirty="0" smtClean="0"/>
              <a:t>.</a:t>
            </a:r>
          </a:p>
          <a:p>
            <a:pPr fontAlgn="base"/>
            <a:endParaRPr lang="en-US" sz="2800" dirty="0"/>
          </a:p>
          <a:p>
            <a:pPr fontAlgn="base"/>
            <a:r>
              <a:rPr lang="en-US" sz="2800" dirty="0"/>
              <a:t>vi. They have minimum urge for individuality. They prefer family-used products than personal- used </a:t>
            </a:r>
            <a:endParaRPr lang="en-US" sz="2800" dirty="0" smtClean="0"/>
          </a:p>
          <a:p>
            <a:pPr fontAlgn="base"/>
            <a:r>
              <a:rPr lang="en-US" sz="2800" dirty="0" smtClean="0"/>
              <a:t>products.</a:t>
            </a:r>
          </a:p>
          <a:p>
            <a:pPr fontAlgn="base"/>
            <a:endParaRPr lang="en-US" sz="2800" dirty="0"/>
          </a:p>
          <a:p>
            <a:pPr fontAlgn="base"/>
            <a:r>
              <a:rPr lang="en-US" sz="2800" dirty="0"/>
              <a:t>vii. They strongly prefer such products that can change and improve their life-style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6186309"/>
          </a:xfrm>
          <a:prstGeom prst="rect">
            <a:avLst/>
          </a:prstGeom>
        </p:spPr>
        <p:txBody>
          <a:bodyPr wrap="square">
            <a:spAutoFit/>
          </a:bodyPr>
          <a:lstStyle/>
          <a:p>
            <a:pPr fontAlgn="base"/>
            <a:r>
              <a:rPr lang="en-US" sz="4400" dirty="0"/>
              <a:t>viii. They are less concerned with product services associated with products like after-sales services, guarantee and warrantee, home delivery, and other similar services. Branding, packaging, and labeling have less influence compared to urban segments.</a:t>
            </a:r>
          </a:p>
          <a:p>
            <a:r>
              <a:rPr lang="en-US" sz="4400" dirty="0" smtClean="0"/>
              <a:t/>
            </a:r>
            <a:br>
              <a:rPr lang="en-US" sz="4400" dirty="0" smtClean="0"/>
            </a:br>
            <a:endParaRPr lang="en-US" sz="4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1"/>
            <a:ext cx="8382000" cy="5016758"/>
          </a:xfrm>
          <a:prstGeom prst="rect">
            <a:avLst/>
          </a:prstGeom>
        </p:spPr>
        <p:txBody>
          <a:bodyPr wrap="square">
            <a:spAutoFit/>
          </a:bodyPr>
          <a:lstStyle/>
          <a:p>
            <a:pPr fontAlgn="base"/>
            <a:r>
              <a:rPr lang="en-US" sz="3200" b="1" dirty="0"/>
              <a:t>5. Response to Price:</a:t>
            </a:r>
          </a:p>
          <a:p>
            <a:pPr fontAlgn="base"/>
            <a:r>
              <a:rPr lang="en-US" sz="3200" b="1" dirty="0"/>
              <a:t>Price-related features of rural segments include</a:t>
            </a:r>
            <a:r>
              <a:rPr lang="en-US" sz="3200" b="1" dirty="0" smtClean="0"/>
              <a:t>:</a:t>
            </a:r>
          </a:p>
          <a:p>
            <a:pPr fontAlgn="base"/>
            <a:endParaRPr lang="en-US" sz="3200" dirty="0"/>
          </a:p>
          <a:p>
            <a:pPr marL="400050" indent="-400050" fontAlgn="base">
              <a:buAutoNum type="romanLcPeriod"/>
            </a:pPr>
            <a:r>
              <a:rPr lang="en-US" sz="3200" dirty="0" smtClean="0"/>
              <a:t>Rural </a:t>
            </a:r>
            <a:r>
              <a:rPr lang="en-US" sz="3200" dirty="0"/>
              <a:t>customers are price-sensitive and highly influenced by level of pricing. Price is the strongest factor that affects their buying decision</a:t>
            </a:r>
            <a:r>
              <a:rPr lang="en-US" sz="3200" dirty="0" smtClean="0"/>
              <a:t>.</a:t>
            </a:r>
          </a:p>
          <a:p>
            <a:pPr marL="400050" indent="-400050" fontAlgn="base">
              <a:buAutoNum type="romanLcPeriod"/>
            </a:pPr>
            <a:endParaRPr lang="en-US" sz="3200" dirty="0"/>
          </a:p>
          <a:p>
            <a:pPr fontAlgn="base"/>
            <a:r>
              <a:rPr lang="en-US" sz="3200" dirty="0"/>
              <a:t>ii. They buy those products which are low in price and medium in quality.</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61</TotalTime>
  <Words>975</Words>
  <Application>Microsoft Office PowerPoint</Application>
  <PresentationFormat>On-screen Show (4:3)</PresentationFormat>
  <Paragraphs>108</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Equity</vt:lpstr>
      <vt:lpstr>Characteristics of Rural Marketing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Characteristics of Rural Marketing </dc:title>
  <dc:creator>Ashutosh</dc:creator>
  <cp:lastModifiedBy>Ashutosh</cp:lastModifiedBy>
  <cp:revision>13</cp:revision>
  <dcterms:created xsi:type="dcterms:W3CDTF">2020-04-28T08:09:17Z</dcterms:created>
  <dcterms:modified xsi:type="dcterms:W3CDTF">2020-04-29T09:07:56Z</dcterms:modified>
</cp:coreProperties>
</file>