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4" r:id="rId7"/>
    <p:sldId id="261" r:id="rId8"/>
    <p:sldId id="262" r:id="rId9"/>
    <p:sldId id="265" r:id="rId10"/>
    <p:sldId id="266" r:id="rId11"/>
    <p:sldId id="267" r:id="rId12"/>
    <p:sldId id="268" r:id="rId13"/>
    <p:sldId id="269" r:id="rId14"/>
    <p:sldId id="270" r:id="rId15"/>
    <p:sldId id="271" r:id="rId16"/>
    <p:sldId id="272" r:id="rId17"/>
    <p:sldId id="273" r:id="rId18"/>
    <p:sldId id="274" r:id="rId19"/>
    <p:sldId id="275" r:id="rId20"/>
    <p:sldId id="26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C0E3B21-9E04-454D-8EA0-F4FC45E232E0}"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B5F61BC-DE79-45BF-8811-10C9EA87A3A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0E3B21-9E04-454D-8EA0-F4FC45E232E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F61BC-DE79-45BF-8811-10C9EA87A3A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0E3B21-9E04-454D-8EA0-F4FC45E232E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F61BC-DE79-45BF-8811-10C9EA87A3A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C0E3B21-9E04-454D-8EA0-F4FC45E232E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5F61BC-DE79-45BF-8811-10C9EA87A3A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C0E3B21-9E04-454D-8EA0-F4FC45E232E0}"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B5F61BC-DE79-45BF-8811-10C9EA87A3A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C0E3B21-9E04-454D-8EA0-F4FC45E232E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5F61BC-DE79-45BF-8811-10C9EA87A3A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C0E3B21-9E04-454D-8EA0-F4FC45E232E0}"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5F61BC-DE79-45BF-8811-10C9EA87A3A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C0E3B21-9E04-454D-8EA0-F4FC45E232E0}"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5F61BC-DE79-45BF-8811-10C9EA87A3A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0E3B21-9E04-454D-8EA0-F4FC45E232E0}"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5F61BC-DE79-45BF-8811-10C9EA87A3A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C0E3B21-9E04-454D-8EA0-F4FC45E232E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5F61BC-DE79-45BF-8811-10C9EA87A3A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C0E3B21-9E04-454D-8EA0-F4FC45E232E0}"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B5F61BC-DE79-45BF-8811-10C9EA87A3A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C0E3B21-9E04-454D-8EA0-F4FC45E232E0}"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B5F61BC-DE79-45BF-8811-10C9EA87A3A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www.googlesir.com/aims-and-objectives-of-advertisi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www.googlesir.com/types-of-disequilibrium-in-balance-of-payments/" TargetMode="External"/><Relationship Id="rId2" Type="http://schemas.openxmlformats.org/officeDocument/2006/relationships/hyperlink" Target="https://www.googlesir.com/benefits-importance-marketing-research/"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www.microchannel.com.au/company-blog/december-2017/challenges-facing-wholesale-distributor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googlesir.com/factors-that-affecting-market-segmentation/"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886200"/>
            <a:ext cx="74676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Services of Wholesaler in Marketing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4401205"/>
          </a:xfrm>
          <a:prstGeom prst="rect">
            <a:avLst/>
          </a:prstGeom>
        </p:spPr>
        <p:txBody>
          <a:bodyPr wrap="square">
            <a:spAutoFit/>
          </a:bodyPr>
          <a:lstStyle/>
          <a:p>
            <a:r>
              <a:rPr lang="en-US" sz="4000" dirty="0"/>
              <a:t>Wholesalers provide the facility of raw materials also to the manufacturers</a:t>
            </a:r>
            <a:r>
              <a:rPr lang="en-US" sz="4000" dirty="0" smtClean="0"/>
              <a:t>.</a:t>
            </a:r>
          </a:p>
          <a:p>
            <a:endParaRPr lang="en-US" sz="4000" dirty="0"/>
          </a:p>
          <a:p>
            <a:r>
              <a:rPr lang="en-US" sz="4000" dirty="0"/>
              <a:t>Different types of raw materials are collected by wholesalers from different manufacturers and sold to the manufacturers of consumer goods.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93866"/>
          </a:xfrm>
          <a:prstGeom prst="rect">
            <a:avLst/>
          </a:prstGeom>
        </p:spPr>
        <p:txBody>
          <a:bodyPr wrap="square">
            <a:spAutoFit/>
          </a:bodyPr>
          <a:lstStyle/>
          <a:p>
            <a:r>
              <a:rPr lang="en-US" sz="2800" dirty="0"/>
              <a:t>9. Facility of Storage</a:t>
            </a:r>
          </a:p>
          <a:p>
            <a:r>
              <a:rPr lang="en-US" sz="2800" dirty="0"/>
              <a:t>Wholesalers take over the liability of manufacturers of storing the goods also</a:t>
            </a:r>
            <a:r>
              <a:rPr lang="en-US" sz="2800" dirty="0" smtClean="0"/>
              <a:t>.</a:t>
            </a:r>
          </a:p>
          <a:p>
            <a:endParaRPr lang="en-US" sz="2800" dirty="0"/>
          </a:p>
          <a:p>
            <a:r>
              <a:rPr lang="en-US" sz="2800" dirty="0"/>
              <a:t>They store the goods manufactured by manufacturers in their own </a:t>
            </a:r>
            <a:r>
              <a:rPr lang="en-US" sz="2800" dirty="0" err="1"/>
              <a:t>godowns</a:t>
            </a:r>
            <a:r>
              <a:rPr lang="en-US" sz="2800" dirty="0"/>
              <a:t> and thus, the manufactures are relieved from the liability of storing the product</a:t>
            </a:r>
            <a:r>
              <a:rPr lang="en-US" sz="2800" dirty="0" smtClean="0"/>
              <a:t>.</a:t>
            </a:r>
          </a:p>
          <a:p>
            <a:endParaRPr lang="en-US" sz="2800" dirty="0"/>
          </a:p>
          <a:p>
            <a:r>
              <a:rPr lang="en-US" sz="2800" dirty="0"/>
              <a:t>10. Financial </a:t>
            </a:r>
            <a:r>
              <a:rPr lang="en-US" sz="2800" dirty="0" smtClean="0"/>
              <a:t>Help</a:t>
            </a:r>
          </a:p>
          <a:p>
            <a:endParaRPr lang="en-US" sz="2800" dirty="0"/>
          </a:p>
          <a:p>
            <a:r>
              <a:rPr lang="en-US" sz="2800" dirty="0"/>
              <a:t>Wholesalers provide financial help also to the manufacturers because they purchase goods in large quantities and generally on cash payment.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4524315"/>
          </a:xfrm>
          <a:prstGeom prst="rect">
            <a:avLst/>
          </a:prstGeom>
        </p:spPr>
        <p:txBody>
          <a:bodyPr wrap="square">
            <a:spAutoFit/>
          </a:bodyPr>
          <a:lstStyle/>
          <a:p>
            <a:r>
              <a:rPr lang="en-US" sz="3600" dirty="0"/>
              <a:t>11. No Need for the Manufacturers to have their Sales </a:t>
            </a:r>
            <a:r>
              <a:rPr lang="en-US" sz="3600" dirty="0" err="1" smtClean="0"/>
              <a:t>Organisation</a:t>
            </a:r>
            <a:endParaRPr lang="en-US" sz="3600" dirty="0" smtClean="0"/>
          </a:p>
          <a:p>
            <a:endParaRPr lang="en-US" sz="3600" dirty="0"/>
          </a:p>
          <a:p>
            <a:r>
              <a:rPr lang="en-US" sz="3600" dirty="0"/>
              <a:t>Wholesalers relieve manufacturers from the botheration of having their own sales organization because they purchase the goods manufactured by manufactures and sell them to the retailers through their own sales organization.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077200" cy="5509200"/>
          </a:xfrm>
          <a:prstGeom prst="rect">
            <a:avLst/>
          </a:prstGeom>
        </p:spPr>
        <p:txBody>
          <a:bodyPr wrap="square">
            <a:spAutoFit/>
          </a:bodyPr>
          <a:lstStyle/>
          <a:p>
            <a:r>
              <a:rPr lang="en-US" sz="3200" dirty="0"/>
              <a:t>Wholesaler Services to the </a:t>
            </a:r>
            <a:r>
              <a:rPr lang="en-US" sz="3200" dirty="0" smtClean="0"/>
              <a:t>Retailers</a:t>
            </a:r>
          </a:p>
          <a:p>
            <a:endParaRPr lang="en-US" sz="3200" dirty="0"/>
          </a:p>
          <a:p>
            <a:r>
              <a:rPr lang="en-US" sz="3200" dirty="0"/>
              <a:t>Wholesalers provide some very important and useful services to the retailers</a:t>
            </a:r>
            <a:r>
              <a:rPr lang="en-US" sz="3200" dirty="0" smtClean="0"/>
              <a:t>.</a:t>
            </a:r>
          </a:p>
          <a:p>
            <a:endParaRPr lang="en-US" sz="3200" dirty="0"/>
          </a:p>
          <a:p>
            <a:r>
              <a:rPr lang="en-US" sz="3200" u="sng" dirty="0"/>
              <a:t>These services may be explained as under</a:t>
            </a:r>
            <a:r>
              <a:rPr lang="en-US" sz="3200" u="sng" dirty="0" smtClean="0"/>
              <a:t>:</a:t>
            </a:r>
          </a:p>
          <a:p>
            <a:endParaRPr lang="en-US" sz="3200" dirty="0"/>
          </a:p>
          <a:p>
            <a:r>
              <a:rPr lang="en-US" sz="3200" dirty="0"/>
              <a:t>1. Financial Assistance</a:t>
            </a:r>
          </a:p>
          <a:p>
            <a:r>
              <a:rPr lang="en-US" sz="3200" dirty="0"/>
              <a:t>Financial resources of retailers are generally Limited wholesalers provide valuable financial assistance to them by selling the goods to them on credit.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24754"/>
          </a:xfrm>
          <a:prstGeom prst="rect">
            <a:avLst/>
          </a:prstGeom>
        </p:spPr>
        <p:txBody>
          <a:bodyPr wrap="square">
            <a:spAutoFit/>
          </a:bodyPr>
          <a:lstStyle/>
          <a:p>
            <a:r>
              <a:rPr lang="en-US" sz="2800" dirty="0"/>
              <a:t>2. Benefit of Advertisement</a:t>
            </a:r>
          </a:p>
          <a:p>
            <a:r>
              <a:rPr lang="en-US" sz="2800" dirty="0"/>
              <a:t>Wholesalers generally, advertise for the products dealt with the by them.</a:t>
            </a:r>
          </a:p>
          <a:p>
            <a:r>
              <a:rPr lang="en-US" sz="2800" dirty="0"/>
              <a:t>Such an advertisement is very helpful to the retailers because they get a direct benefit from it. It increases their sales and profits.</a:t>
            </a:r>
          </a:p>
          <a:p>
            <a:endParaRPr lang="en-US" sz="2800" dirty="0"/>
          </a:p>
          <a:p>
            <a:r>
              <a:rPr lang="en-US" sz="2800" dirty="0"/>
              <a:t>3. Helpful in Marketing Selection</a:t>
            </a:r>
          </a:p>
          <a:p>
            <a:r>
              <a:rPr lang="en-US" sz="2800" dirty="0"/>
              <a:t>A Wholesaler generally, maintains a large variety of a product. It helps retailers in making this selection of variety</a:t>
            </a:r>
            <a:r>
              <a:rPr lang="en-US" sz="2800" dirty="0" smtClean="0"/>
              <a:t>.</a:t>
            </a:r>
          </a:p>
          <a:p>
            <a:endParaRPr lang="en-US" sz="2800" dirty="0"/>
          </a:p>
          <a:p>
            <a:r>
              <a:rPr lang="en-US" sz="2800" dirty="0"/>
              <a:t>4. Valuable Consultation</a:t>
            </a:r>
          </a:p>
          <a:p>
            <a:r>
              <a:rPr lang="en-US" sz="2800" dirty="0"/>
              <a:t>Wholesalers advise retailers on their marketing problems from time to time.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r>
              <a:rPr lang="en-US" sz="3200" dirty="0"/>
              <a:t>5. Stability in Price</a:t>
            </a:r>
          </a:p>
          <a:p>
            <a:r>
              <a:rPr lang="en-US" sz="3200" dirty="0"/>
              <a:t>Wholesalers purchase the goods in large quantities and sell them to retailers in small quantities.</a:t>
            </a:r>
          </a:p>
          <a:p>
            <a:r>
              <a:rPr lang="en-US" sz="3200" b="1" dirty="0"/>
              <a:t>Thus</a:t>
            </a:r>
            <a:r>
              <a:rPr lang="en-US" sz="3200" dirty="0"/>
              <a:t>, the risk of fluctuations in price in borne by the wholesalers. This helps retailers in stabilizing their prices</a:t>
            </a:r>
            <a:r>
              <a:rPr lang="en-US" sz="3200" dirty="0" smtClean="0"/>
              <a:t>.</a:t>
            </a:r>
          </a:p>
          <a:p>
            <a:endParaRPr lang="en-US" sz="3200" dirty="0"/>
          </a:p>
          <a:p>
            <a:r>
              <a:rPr lang="en-US" sz="3200" dirty="0"/>
              <a:t>6. Helpful in Purchasing the Goods according to Needs</a:t>
            </a:r>
          </a:p>
          <a:p>
            <a:r>
              <a:rPr lang="en-US" sz="3200" dirty="0"/>
              <a:t>As the goods are purchased by wholesalers in large quantities and sold to the retailers in small quantities, the retailers get the facility of purchasing the goods in the quantity of their need.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324535"/>
          </a:xfrm>
          <a:prstGeom prst="rect">
            <a:avLst/>
          </a:prstGeom>
        </p:spPr>
        <p:txBody>
          <a:bodyPr wrap="square">
            <a:spAutoFit/>
          </a:bodyPr>
          <a:lstStyle/>
          <a:p>
            <a:r>
              <a:rPr lang="en-US" sz="2000" dirty="0"/>
              <a:t>7. Facility of Packaging</a:t>
            </a:r>
          </a:p>
          <a:p>
            <a:r>
              <a:rPr lang="en-US" sz="2000" dirty="0"/>
              <a:t>The goods are packed generally by the wholesalers. They packed the goods in different sizes according to the specifications suggested by retailers</a:t>
            </a:r>
            <a:r>
              <a:rPr lang="en-US" sz="2000" dirty="0" smtClean="0"/>
              <a:t>.</a:t>
            </a:r>
          </a:p>
          <a:p>
            <a:endParaRPr lang="en-US" sz="2000" dirty="0"/>
          </a:p>
          <a:p>
            <a:r>
              <a:rPr lang="en-US" sz="2000" dirty="0"/>
              <a:t>It helps retailers in selling these goods to consumers in different sizes and quantities</a:t>
            </a:r>
            <a:r>
              <a:rPr lang="en-US" sz="2000" dirty="0" smtClean="0"/>
              <a:t>.</a:t>
            </a:r>
          </a:p>
          <a:p>
            <a:endParaRPr lang="en-US" sz="2000" dirty="0"/>
          </a:p>
          <a:p>
            <a:r>
              <a:rPr lang="en-US" sz="2000" dirty="0"/>
              <a:t>8. The Facility of Sorting, Grading, and </a:t>
            </a:r>
            <a:r>
              <a:rPr lang="en-US" sz="2000" dirty="0" smtClean="0"/>
              <a:t>Standardization</a:t>
            </a:r>
          </a:p>
          <a:p>
            <a:endParaRPr lang="en-US" sz="2000" dirty="0"/>
          </a:p>
          <a:p>
            <a:r>
              <a:rPr lang="en-US" sz="2000" dirty="0"/>
              <a:t>The activities of sorting, grading, and standardization are performed by the wholesalers.</a:t>
            </a:r>
          </a:p>
          <a:p>
            <a:r>
              <a:rPr lang="en-US" sz="2000" dirty="0"/>
              <a:t>It relieves the retailers from this liability</a:t>
            </a:r>
            <a:r>
              <a:rPr lang="en-US" sz="2000" dirty="0" smtClean="0"/>
              <a:t>.</a:t>
            </a:r>
          </a:p>
          <a:p>
            <a:endParaRPr lang="en-US" sz="2000" dirty="0"/>
          </a:p>
          <a:p>
            <a:r>
              <a:rPr lang="en-US" sz="2000" dirty="0"/>
              <a:t>9. Benefits of </a:t>
            </a:r>
            <a:r>
              <a:rPr lang="en-US" sz="2000" dirty="0" err="1" smtClean="0"/>
              <a:t>Specialisation</a:t>
            </a:r>
            <a:endParaRPr lang="en-US" sz="2000" dirty="0" smtClean="0"/>
          </a:p>
          <a:p>
            <a:endParaRPr lang="en-US" sz="2000" dirty="0"/>
          </a:p>
          <a:p>
            <a:r>
              <a:rPr lang="en-US" sz="2000" dirty="0"/>
              <a:t>Generally, the wholesalers deal with the products of a particular product line or a particular producer</a:t>
            </a:r>
            <a:r>
              <a:rPr lang="en-US" sz="2000" dirty="0" smtClean="0"/>
              <a:t>.</a:t>
            </a:r>
          </a:p>
          <a:p>
            <a:endParaRPr lang="en-US" sz="2000" dirty="0"/>
          </a:p>
          <a:p>
            <a:r>
              <a:rPr lang="en-US" sz="2000" b="1" dirty="0"/>
              <a:t>In this manner</a:t>
            </a:r>
            <a:r>
              <a:rPr lang="en-US" sz="2000" dirty="0"/>
              <a:t>, the wholesalers are generally the specialists of their line.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494085"/>
          </a:xfrm>
          <a:prstGeom prst="rect">
            <a:avLst/>
          </a:prstGeom>
        </p:spPr>
        <p:txBody>
          <a:bodyPr wrap="square">
            <a:spAutoFit/>
          </a:bodyPr>
          <a:lstStyle/>
          <a:p>
            <a:r>
              <a:rPr lang="en-US" sz="3200" dirty="0"/>
              <a:t>10. Facility of Transportation</a:t>
            </a:r>
          </a:p>
          <a:p>
            <a:r>
              <a:rPr lang="en-US" sz="3200" dirty="0"/>
              <a:t>Generally, the wholesalers provide goods to the retailers at their shops.</a:t>
            </a:r>
          </a:p>
          <a:p>
            <a:r>
              <a:rPr lang="en-US" sz="3200" dirty="0"/>
              <a:t>It relieves the retailers from the liability of transportation</a:t>
            </a:r>
            <a:r>
              <a:rPr lang="en-US" sz="3200" dirty="0" smtClean="0"/>
              <a:t>.</a:t>
            </a:r>
          </a:p>
          <a:p>
            <a:endParaRPr lang="en-US" sz="3200" dirty="0" smtClean="0"/>
          </a:p>
          <a:p>
            <a:endParaRPr lang="en-US" sz="3200" dirty="0"/>
          </a:p>
          <a:p>
            <a:r>
              <a:rPr lang="en-US" sz="3200" dirty="0"/>
              <a:t>11. Helpful in Concentrating upon Sales</a:t>
            </a:r>
          </a:p>
          <a:p>
            <a:r>
              <a:rPr lang="en-US" sz="3200" dirty="0"/>
              <a:t>As almost all the liabilities of retailers are taken over by wholesalers, the retailers can concentrate upon selling.</a:t>
            </a:r>
          </a:p>
          <a:p>
            <a:r>
              <a:rPr lang="en-US" sz="3200" dirty="0"/>
              <a:t>They can employ their resources on creating, maintaining and increasing the demand for their products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4031873"/>
          </a:xfrm>
          <a:prstGeom prst="rect">
            <a:avLst/>
          </a:prstGeom>
        </p:spPr>
        <p:txBody>
          <a:bodyPr wrap="square">
            <a:spAutoFit/>
          </a:bodyPr>
          <a:lstStyle/>
          <a:p>
            <a:r>
              <a:rPr lang="en-US" sz="3200" dirty="0"/>
              <a:t>Wholesaler Services to the </a:t>
            </a:r>
            <a:r>
              <a:rPr lang="en-US" sz="3200" dirty="0" smtClean="0"/>
              <a:t>Consumer</a:t>
            </a:r>
          </a:p>
          <a:p>
            <a:endParaRPr lang="en-US" sz="3200" dirty="0"/>
          </a:p>
          <a:p>
            <a:r>
              <a:rPr lang="en-US" sz="3200" dirty="0"/>
              <a:t>Though the wholesalers are not in direct touch with the consumers yet they offer some valuable services to the consumers</a:t>
            </a:r>
            <a:r>
              <a:rPr lang="en-US" sz="3200" dirty="0" smtClean="0"/>
              <a:t>.</a:t>
            </a:r>
          </a:p>
          <a:p>
            <a:endParaRPr lang="en-US" sz="3200" dirty="0"/>
          </a:p>
          <a:p>
            <a:r>
              <a:rPr lang="en-US" sz="3200" u="sng" dirty="0"/>
              <a:t>Some of the services provided by wholesalers to the consumers are as under</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r>
              <a:rPr lang="en-US" sz="3200" dirty="0"/>
              <a:t>Wholesalers provide necessary information to the consumers about new products introduced in the market. They do so by their </a:t>
            </a:r>
            <a:r>
              <a:rPr lang="en-US" sz="3200" dirty="0">
                <a:hlinkClick r:id="rId2"/>
              </a:rPr>
              <a:t>advertisement programs</a:t>
            </a:r>
            <a:r>
              <a:rPr lang="en-US" sz="3200" dirty="0" smtClean="0"/>
              <a:t>.</a:t>
            </a:r>
          </a:p>
          <a:p>
            <a:endParaRPr lang="en-US" sz="3200" dirty="0"/>
          </a:p>
          <a:p>
            <a:r>
              <a:rPr lang="en-US" sz="3200" dirty="0"/>
              <a:t>Wholesalers distribute the goods to the retailers according to the needs, wants and requirements of consumers</a:t>
            </a:r>
            <a:r>
              <a:rPr lang="en-US" sz="3200" dirty="0" smtClean="0"/>
              <a:t>.</a:t>
            </a:r>
          </a:p>
          <a:p>
            <a:endParaRPr lang="en-US" sz="3200" dirty="0"/>
          </a:p>
          <a:p>
            <a:r>
              <a:rPr lang="en-US" sz="3200" dirty="0"/>
              <a:t>Wholesalers maintain a large variety of a product. </a:t>
            </a:r>
            <a:r>
              <a:rPr lang="en-US" sz="3200" b="1" dirty="0"/>
              <a:t>Thus</a:t>
            </a:r>
            <a:r>
              <a:rPr lang="en-US" sz="3200" dirty="0"/>
              <a:t>, the wholesalers help in increasing the variety to be maintained by retailers, and Thus, the consumers get the full range of a product</a:t>
            </a:r>
            <a:r>
              <a:rPr lang="en-US" sz="3200" dirty="0" smtClean="0"/>
              <a: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016758"/>
          </a:xfrm>
          <a:prstGeom prst="rect">
            <a:avLst/>
          </a:prstGeom>
        </p:spPr>
        <p:txBody>
          <a:bodyPr wrap="square">
            <a:spAutoFit/>
          </a:bodyPr>
          <a:lstStyle/>
          <a:p>
            <a:r>
              <a:rPr lang="en-US" sz="4000" dirty="0"/>
              <a:t>A wholesaler is a vital link between manufacturers and retailers. They purchase goods from different manufacturers and sell these goods to retailers. </a:t>
            </a:r>
            <a:endParaRPr lang="en-US" sz="4000" dirty="0" smtClean="0"/>
          </a:p>
          <a:p>
            <a:endParaRPr lang="en-US" sz="4000" dirty="0" smtClean="0"/>
          </a:p>
          <a:p>
            <a:r>
              <a:rPr lang="en-US" sz="4000" dirty="0" smtClean="0"/>
              <a:t>Thus</a:t>
            </a:r>
            <a:r>
              <a:rPr lang="en-US" sz="4000" dirty="0"/>
              <a:t>, wholesalers render very important services both to the manufacturers and retailers.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93866"/>
          </a:xfrm>
          <a:prstGeom prst="rect">
            <a:avLst/>
          </a:prstGeom>
        </p:spPr>
        <p:txBody>
          <a:bodyPr wrap="square">
            <a:spAutoFit/>
          </a:bodyPr>
          <a:lstStyle/>
          <a:p>
            <a:r>
              <a:rPr lang="en-US" sz="2800" dirty="0" smtClean="0"/>
              <a:t>Wholesalers undertake </a:t>
            </a:r>
            <a:r>
              <a:rPr lang="en-US" sz="2800" dirty="0" smtClean="0">
                <a:hlinkClick r:id="rId2"/>
              </a:rPr>
              <a:t>market research</a:t>
            </a:r>
            <a:r>
              <a:rPr lang="en-US" sz="2800" dirty="0" smtClean="0"/>
              <a:t> also. This is also beneficial to consumers</a:t>
            </a:r>
            <a:r>
              <a:rPr lang="en-US" sz="2800" dirty="0" smtClean="0"/>
              <a:t>.</a:t>
            </a:r>
          </a:p>
          <a:p>
            <a:endParaRPr lang="en-US" sz="2800" dirty="0" smtClean="0"/>
          </a:p>
          <a:p>
            <a:r>
              <a:rPr lang="en-US" sz="2800" dirty="0" smtClean="0"/>
              <a:t>Wholesalers maintain </a:t>
            </a:r>
            <a:r>
              <a:rPr lang="en-US" sz="2800" dirty="0" smtClean="0">
                <a:hlinkClick r:id="rId3"/>
              </a:rPr>
              <a:t>equilibrium in the demand</a:t>
            </a:r>
            <a:r>
              <a:rPr lang="en-US" sz="2800" dirty="0" smtClean="0"/>
              <a:t> and supply of products</a:t>
            </a:r>
            <a:r>
              <a:rPr lang="en-US" sz="2800" dirty="0" smtClean="0"/>
              <a:t>.</a:t>
            </a:r>
          </a:p>
          <a:p>
            <a:endParaRPr lang="en-US" sz="2800" dirty="0" smtClean="0"/>
          </a:p>
          <a:p>
            <a:r>
              <a:rPr lang="en-US" sz="2800" dirty="0" smtClean="0"/>
              <a:t>Wholesalers help in stabilizing the prices of products in the market</a:t>
            </a:r>
            <a:r>
              <a:rPr lang="en-US" sz="2800" dirty="0" smtClean="0"/>
              <a:t>.</a:t>
            </a:r>
          </a:p>
          <a:p>
            <a:endParaRPr lang="en-US" sz="2800" dirty="0" smtClean="0"/>
          </a:p>
          <a:p>
            <a:r>
              <a:rPr lang="en-US" sz="2800" dirty="0" smtClean="0"/>
              <a:t>Wholesalers help the manufacturers in producing goods on a large scale. It reduces the cost of production. </a:t>
            </a:r>
            <a:endParaRPr lang="en-US" sz="2800" dirty="0" smtClean="0"/>
          </a:p>
          <a:p>
            <a:r>
              <a:rPr lang="en-US" sz="2800" dirty="0" smtClean="0"/>
              <a:t>It </a:t>
            </a:r>
            <a:r>
              <a:rPr lang="en-US" sz="2800" dirty="0" smtClean="0"/>
              <a:t>provides the goods to the consumers at most reasonable prices.</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693866"/>
          </a:xfrm>
          <a:prstGeom prst="rect">
            <a:avLst/>
          </a:prstGeom>
        </p:spPr>
        <p:txBody>
          <a:bodyPr wrap="square">
            <a:spAutoFit/>
          </a:bodyPr>
          <a:lstStyle/>
          <a:p>
            <a:r>
              <a:rPr lang="en-US" sz="2800" dirty="0"/>
              <a:t>Wholesaler Services to the </a:t>
            </a:r>
            <a:r>
              <a:rPr lang="en-US" sz="2800" dirty="0" smtClean="0"/>
              <a:t>Manufacturers</a:t>
            </a:r>
          </a:p>
          <a:p>
            <a:endParaRPr lang="en-US" sz="2800" dirty="0"/>
          </a:p>
          <a:p>
            <a:r>
              <a:rPr lang="en-US" sz="2800" i="1" dirty="0"/>
              <a:t>The Wholesalers render the following services to the manufacturers</a:t>
            </a:r>
            <a:r>
              <a:rPr lang="en-US" sz="2800" i="1" dirty="0" smtClean="0"/>
              <a:t>:</a:t>
            </a:r>
          </a:p>
          <a:p>
            <a:endParaRPr lang="en-US" sz="2800" dirty="0"/>
          </a:p>
          <a:p>
            <a:r>
              <a:rPr lang="en-US" sz="2800" dirty="0"/>
              <a:t>1. Facilities of Distribution</a:t>
            </a:r>
          </a:p>
          <a:p>
            <a:r>
              <a:rPr lang="en-US" sz="2800" dirty="0"/>
              <a:t>Wholesalers take over the liability of manufacturers to distribute the goods produced by them.</a:t>
            </a:r>
          </a:p>
          <a:p>
            <a:r>
              <a:rPr lang="en-US" sz="2800" dirty="0"/>
              <a:t>Thus, they relive manufacturers from this liability. </a:t>
            </a:r>
            <a:r>
              <a:rPr lang="en-US" sz="2800" dirty="0">
                <a:hlinkClick r:id="rId2"/>
              </a:rPr>
              <a:t>Challenges Facing Wholesale Distributors</a:t>
            </a:r>
            <a:r>
              <a:rPr lang="en-US" sz="2800" dirty="0" smtClean="0"/>
              <a:t>.</a:t>
            </a:r>
          </a:p>
          <a:p>
            <a:endParaRPr lang="en-US" sz="2800" dirty="0"/>
          </a:p>
          <a:p>
            <a:r>
              <a:rPr lang="en-US" sz="2800" dirty="0"/>
              <a:t>2. Helpful in Concentrating upon Production</a:t>
            </a:r>
          </a:p>
          <a:p>
            <a:r>
              <a:rPr lang="en-US" sz="2800" dirty="0"/>
              <a:t>As most of the liabilities of manufacturers are taken over by wholesalers, Manufacturers can concentrate upon production.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4401205"/>
          </a:xfrm>
          <a:prstGeom prst="rect">
            <a:avLst/>
          </a:prstGeom>
        </p:spPr>
        <p:txBody>
          <a:bodyPr wrap="square">
            <a:spAutoFit/>
          </a:bodyPr>
          <a:lstStyle/>
          <a:p>
            <a:r>
              <a:rPr lang="en-US" sz="2800" dirty="0"/>
              <a:t>3. Helpful in Large Scale Production</a:t>
            </a:r>
          </a:p>
          <a:p>
            <a:r>
              <a:rPr lang="en-US" sz="2800" dirty="0"/>
              <a:t>Wholesalers help in increasing the sales of goods they purchase the goods from manufacturers in large quantities.</a:t>
            </a:r>
          </a:p>
          <a:p>
            <a:r>
              <a:rPr lang="en-US" sz="2800" dirty="0"/>
              <a:t>It enables manufacturers to produce a large scale. Large scale production helps the manufacturers in reducing the cost of production considerably.</a:t>
            </a:r>
          </a:p>
          <a:p>
            <a:endParaRPr lang="en-US" sz="2800" dirty="0"/>
          </a:p>
          <a:p>
            <a:r>
              <a:rPr lang="en-US" sz="2800" dirty="0"/>
              <a:t>4. Benefit of Advertisement</a:t>
            </a:r>
          </a:p>
          <a:p>
            <a:r>
              <a:rPr lang="en-US" sz="2800" dirty="0"/>
              <a:t>Generally, the wholesalers advertise on their own expenses.</a:t>
            </a:r>
          </a:p>
          <a:p>
            <a:r>
              <a:rPr lang="en-US" sz="2800" dirty="0"/>
              <a:t>It helps manufacturers in increasing the sales of their products.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457200"/>
            <a:ext cx="8382000" cy="5016758"/>
          </a:xfrm>
          <a:prstGeom prst="rect">
            <a:avLst/>
          </a:prstGeom>
        </p:spPr>
        <p:txBody>
          <a:bodyPr wrap="square">
            <a:spAutoFit/>
          </a:bodyPr>
          <a:lstStyle/>
          <a:p>
            <a:r>
              <a:rPr lang="en-US" sz="3200" b="1" dirty="0"/>
              <a:t>In this case</a:t>
            </a:r>
            <a:r>
              <a:rPr lang="en-US" sz="3200" dirty="0"/>
              <a:t>, if manufacturers also advertise for their products, it re-doubles the effect of advertisement</a:t>
            </a:r>
            <a:r>
              <a:rPr lang="en-US" sz="3200" dirty="0" smtClean="0"/>
              <a:t>.</a:t>
            </a:r>
          </a:p>
          <a:p>
            <a:endParaRPr lang="en-US" sz="3200" dirty="0"/>
          </a:p>
          <a:p>
            <a:r>
              <a:rPr lang="en-US" sz="3200" dirty="0"/>
              <a:t>5. Helpful in Standardization and Grading</a:t>
            </a:r>
          </a:p>
          <a:p>
            <a:r>
              <a:rPr lang="en-US" sz="3200" dirty="0"/>
              <a:t>Some of the wholesalers sort out the products into different grades.</a:t>
            </a:r>
          </a:p>
          <a:p>
            <a:r>
              <a:rPr lang="en-US" sz="3200" dirty="0"/>
              <a:t>These grades are developed on the basis of common characteristics or quality or nature products.</a:t>
            </a:r>
          </a:p>
          <a:p>
            <a:r>
              <a:rPr lang="en-US" sz="3200" dirty="0"/>
              <a:t>It has manufacturers to adopt the policy of standardization and grading.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3785652"/>
          </a:xfrm>
          <a:prstGeom prst="rect">
            <a:avLst/>
          </a:prstGeom>
        </p:spPr>
        <p:txBody>
          <a:bodyPr wrap="square">
            <a:spAutoFit/>
          </a:bodyPr>
          <a:lstStyle/>
          <a:p>
            <a:r>
              <a:rPr lang="en-US" sz="4800" dirty="0"/>
              <a:t>6. Helpful in Expanding the </a:t>
            </a:r>
            <a:r>
              <a:rPr lang="en-US" sz="4800" dirty="0" smtClean="0"/>
              <a:t>Market</a:t>
            </a:r>
          </a:p>
          <a:p>
            <a:endParaRPr lang="en-US" sz="4800" dirty="0"/>
          </a:p>
          <a:p>
            <a:r>
              <a:rPr lang="en-US" sz="4800" dirty="0"/>
              <a:t>Wholesalers distribute the goods produced by the manufacturers in </a:t>
            </a:r>
            <a:r>
              <a:rPr lang="en-US" sz="4800" dirty="0">
                <a:hlinkClick r:id="rId2"/>
              </a:rPr>
              <a:t>different segments of the market</a:t>
            </a:r>
            <a:r>
              <a:rPr lang="en-US" sz="4800"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509200"/>
          </a:xfrm>
          <a:prstGeom prst="rect">
            <a:avLst/>
          </a:prstGeom>
        </p:spPr>
        <p:txBody>
          <a:bodyPr wrap="square">
            <a:spAutoFit/>
          </a:bodyPr>
          <a:lstStyle/>
          <a:p>
            <a:r>
              <a:rPr lang="en-US" sz="4400" dirty="0"/>
              <a:t>They try to sell these goods in new markets also. It is the wholesaler who makes the goods produced by a manufacturer available in all the parts of the country</a:t>
            </a:r>
            <a:r>
              <a:rPr lang="en-US" sz="4400" dirty="0" smtClean="0"/>
              <a:t>.</a:t>
            </a:r>
          </a:p>
          <a:p>
            <a:endParaRPr lang="en-US" sz="4400" dirty="0"/>
          </a:p>
          <a:p>
            <a:r>
              <a:rPr lang="en-US" sz="4400" b="1" dirty="0"/>
              <a:t>Thus</a:t>
            </a:r>
            <a:r>
              <a:rPr lang="en-US" sz="4400" dirty="0"/>
              <a:t>, wholesalers help in expanding the market for products.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3785652"/>
          </a:xfrm>
          <a:prstGeom prst="rect">
            <a:avLst/>
          </a:prstGeom>
        </p:spPr>
        <p:txBody>
          <a:bodyPr wrap="square">
            <a:spAutoFit/>
          </a:bodyPr>
          <a:lstStyle/>
          <a:p>
            <a:r>
              <a:rPr lang="en-US" sz="4800" dirty="0"/>
              <a:t>7. Helpful in Price </a:t>
            </a:r>
            <a:r>
              <a:rPr lang="en-US" sz="4800" dirty="0" smtClean="0"/>
              <a:t>Determination</a:t>
            </a:r>
          </a:p>
          <a:p>
            <a:endParaRPr lang="en-US" sz="4800" dirty="0"/>
          </a:p>
          <a:p>
            <a:r>
              <a:rPr lang="en-US" sz="4800" dirty="0"/>
              <a:t>As wholesalers are in close touch with the retailers, they can be a great help in determining the price of products.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458199" cy="2862322"/>
          </a:xfrm>
          <a:prstGeom prst="rect">
            <a:avLst/>
          </a:prstGeom>
        </p:spPr>
        <p:txBody>
          <a:bodyPr wrap="square">
            <a:spAutoFit/>
          </a:bodyPr>
          <a:lstStyle/>
          <a:p>
            <a:endParaRPr lang="en-US" sz="6000" dirty="0" smtClean="0"/>
          </a:p>
          <a:p>
            <a:r>
              <a:rPr lang="en-US" sz="6000" dirty="0" smtClean="0"/>
              <a:t>8</a:t>
            </a:r>
            <a:r>
              <a:rPr lang="en-US" sz="6000" dirty="0"/>
              <a:t>. The Facility of Raw Materials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TotalTime>
  <Words>953</Words>
  <Application>Microsoft Office PowerPoint</Application>
  <PresentationFormat>On-screen Show (4:3)</PresentationFormat>
  <Paragraphs>135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Equity</vt:lpstr>
      <vt:lpstr>Services of Wholesaler in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Services of Wholesaler in Marketing  </dc:title>
  <dc:creator>Ashutosh</dc:creator>
  <cp:lastModifiedBy>Ashutosh</cp:lastModifiedBy>
  <cp:revision>4</cp:revision>
  <dcterms:created xsi:type="dcterms:W3CDTF">2020-04-24T08:52:26Z</dcterms:created>
  <dcterms:modified xsi:type="dcterms:W3CDTF">2020-04-25T12:15:28Z</dcterms:modified>
</cp:coreProperties>
</file>