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2" r:id="rId7"/>
    <p:sldId id="261"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086" autoAdjust="0"/>
  </p:normalViewPr>
  <p:slideViewPr>
    <p:cSldViewPr>
      <p:cViewPr varScale="1">
        <p:scale>
          <a:sx n="69" d="100"/>
          <a:sy n="69" d="100"/>
        </p:scale>
        <p:origin x="-1416"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312B39CE-2F1F-4E52-BD9F-BF9FA0E26617}" type="datetimeFigureOut">
              <a:rPr lang="en-US" smtClean="0"/>
              <a:pPr/>
              <a:t>4/29/2020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F04FEBE5-FBAC-45E6-A712-F7ABEBF50004}"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12B39CE-2F1F-4E52-BD9F-BF9FA0E26617}" type="datetimeFigureOut">
              <a:rPr lang="en-US" smtClean="0"/>
              <a:pPr/>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4FEBE5-FBAC-45E6-A712-F7ABEBF5000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12B39CE-2F1F-4E52-BD9F-BF9FA0E26617}" type="datetimeFigureOut">
              <a:rPr lang="en-US" smtClean="0"/>
              <a:pPr/>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4FEBE5-FBAC-45E6-A712-F7ABEBF5000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12B39CE-2F1F-4E52-BD9F-BF9FA0E26617}" type="datetimeFigureOut">
              <a:rPr lang="en-US" smtClean="0"/>
              <a:pPr/>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4FEBE5-FBAC-45E6-A712-F7ABEBF50004}"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12B39CE-2F1F-4E52-BD9F-BF9FA0E26617}" type="datetimeFigureOut">
              <a:rPr lang="en-US" smtClean="0"/>
              <a:pPr/>
              <a:t>4/29/2020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F04FEBE5-FBAC-45E6-A712-F7ABEBF5000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312B39CE-2F1F-4E52-BD9F-BF9FA0E26617}" type="datetimeFigureOut">
              <a:rPr lang="en-US" smtClean="0"/>
              <a:pPr/>
              <a:t>4/29/2020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4FEBE5-FBAC-45E6-A712-F7ABEBF50004}"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312B39CE-2F1F-4E52-BD9F-BF9FA0E26617}" type="datetimeFigureOut">
              <a:rPr lang="en-US" smtClean="0"/>
              <a:pPr/>
              <a:t>4/29/2020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4FEBE5-FBAC-45E6-A712-F7ABEBF50004}"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12B39CE-2F1F-4E52-BD9F-BF9FA0E26617}" type="datetimeFigureOut">
              <a:rPr lang="en-US" smtClean="0"/>
              <a:pPr/>
              <a:t>4/29/2020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4FEBE5-FBAC-45E6-A712-F7ABEBF5000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2B39CE-2F1F-4E52-BD9F-BF9FA0E26617}" type="datetimeFigureOut">
              <a:rPr lang="en-US" smtClean="0"/>
              <a:pPr/>
              <a:t>4/29/2020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4FEBE5-FBAC-45E6-A712-F7ABEBF5000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12B39CE-2F1F-4E52-BD9F-BF9FA0E26617}" type="datetimeFigureOut">
              <a:rPr lang="en-US" smtClean="0"/>
              <a:pPr/>
              <a:t>4/29/2020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4FEBE5-FBAC-45E6-A712-F7ABEBF50004}"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12B39CE-2F1F-4E52-BD9F-BF9FA0E26617}" type="datetimeFigureOut">
              <a:rPr lang="en-US" smtClean="0"/>
              <a:pPr/>
              <a:t>4/29/2020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F04FEBE5-FBAC-45E6-A712-F7ABEBF50004}"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312B39CE-2F1F-4E52-BD9F-BF9FA0E26617}" type="datetimeFigureOut">
              <a:rPr lang="en-US" smtClean="0"/>
              <a:pPr/>
              <a:t>4/29/2020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F04FEBE5-FBAC-45E6-A712-F7ABEBF5000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4419600"/>
            <a:ext cx="7391400" cy="1981200"/>
          </a:xfrm>
        </p:spPr>
        <p:txBody>
          <a:bodyPr>
            <a:normAutofit fontScale="92500" lnSpcReduction="20000"/>
          </a:bodyPr>
          <a:lstStyle/>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normAutofit/>
          </a:bodyPr>
          <a:lstStyle/>
          <a:p>
            <a:r>
              <a:rPr lang="en-US" dirty="0"/>
              <a:t>Difference Between Urban and Rural</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509200"/>
          </a:xfrm>
          <a:prstGeom prst="rect">
            <a:avLst/>
          </a:prstGeom>
        </p:spPr>
        <p:txBody>
          <a:bodyPr wrap="square">
            <a:spAutoFit/>
          </a:bodyPr>
          <a:lstStyle/>
          <a:p>
            <a:r>
              <a:rPr lang="en-US" sz="4400" dirty="0"/>
              <a:t>Urban areas are developed in a planned and systematic way, according to the process of </a:t>
            </a:r>
            <a:r>
              <a:rPr lang="en-US" sz="4400" dirty="0" err="1"/>
              <a:t>urbanisation</a:t>
            </a:r>
            <a:r>
              <a:rPr lang="en-US" sz="4400" dirty="0"/>
              <a:t> and </a:t>
            </a:r>
            <a:r>
              <a:rPr lang="en-US" sz="4400" dirty="0" err="1"/>
              <a:t>industrialisation</a:t>
            </a:r>
            <a:r>
              <a:rPr lang="en-US" sz="4400" dirty="0"/>
              <a:t>. </a:t>
            </a:r>
            <a:endParaRPr lang="en-US" sz="4400" dirty="0" smtClean="0"/>
          </a:p>
          <a:p>
            <a:endParaRPr lang="en-US" sz="4400" dirty="0" smtClean="0"/>
          </a:p>
          <a:p>
            <a:r>
              <a:rPr lang="en-US" sz="4400" dirty="0" smtClean="0"/>
              <a:t>Development </a:t>
            </a:r>
            <a:r>
              <a:rPr lang="en-US" sz="4400" dirty="0"/>
              <a:t>in rural areas is seldom, based on the availability of natural vegetation and fauna in the region.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05800" cy="5016758"/>
          </a:xfrm>
          <a:prstGeom prst="rect">
            <a:avLst/>
          </a:prstGeom>
        </p:spPr>
        <p:txBody>
          <a:bodyPr wrap="square">
            <a:spAutoFit/>
          </a:bodyPr>
          <a:lstStyle/>
          <a:p>
            <a:r>
              <a:rPr lang="en-US" sz="4000" dirty="0"/>
              <a:t>When it comes to social </a:t>
            </a:r>
            <a:r>
              <a:rPr lang="en-US" sz="4000" dirty="0" err="1"/>
              <a:t>mobilisation</a:t>
            </a:r>
            <a:r>
              <a:rPr lang="en-US" sz="4000" dirty="0"/>
              <a:t>, urban people are highly intensive as they change their occupation or residence frequently in search of better opportunities. </a:t>
            </a:r>
            <a:endParaRPr lang="en-US" sz="4000" dirty="0" smtClean="0"/>
          </a:p>
          <a:p>
            <a:endParaRPr lang="en-US" sz="4000" dirty="0" smtClean="0"/>
          </a:p>
          <a:p>
            <a:r>
              <a:rPr lang="en-US" sz="4000" dirty="0" smtClean="0"/>
              <a:t>However</a:t>
            </a:r>
            <a:r>
              <a:rPr lang="en-US" sz="4000" dirty="0"/>
              <a:t>, in rural areas occupational or territorial mobility of the people is relatively less intensive.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078313"/>
          </a:xfrm>
          <a:prstGeom prst="rect">
            <a:avLst/>
          </a:prstGeom>
        </p:spPr>
        <p:txBody>
          <a:bodyPr wrap="square">
            <a:spAutoFit/>
          </a:bodyPr>
          <a:lstStyle/>
          <a:p>
            <a:r>
              <a:rPr lang="en-US" sz="5400" dirty="0"/>
              <a:t>Division of </a:t>
            </a:r>
            <a:r>
              <a:rPr lang="en-US" sz="5400" dirty="0" err="1"/>
              <a:t>labour</a:t>
            </a:r>
            <a:r>
              <a:rPr lang="en-US" sz="5400" dirty="0"/>
              <a:t> and </a:t>
            </a:r>
            <a:r>
              <a:rPr lang="en-US" sz="5400" dirty="0" err="1"/>
              <a:t>specialisation</a:t>
            </a:r>
            <a:r>
              <a:rPr lang="en-US" sz="5400" dirty="0"/>
              <a:t> is always present in the urban settlement at the time of job allotment. As opposed to rural areas, there is no division of </a:t>
            </a:r>
            <a:r>
              <a:rPr lang="en-US" sz="5400" dirty="0" err="1"/>
              <a:t>labour</a:t>
            </a:r>
            <a:r>
              <a:rPr lang="en-US" sz="5400" dirty="0"/>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458200" cy="5078313"/>
          </a:xfrm>
          <a:prstGeom prst="rect">
            <a:avLst/>
          </a:prstGeom>
        </p:spPr>
        <p:txBody>
          <a:bodyPr wrap="square">
            <a:spAutoFit/>
          </a:bodyPr>
          <a:lstStyle/>
          <a:p>
            <a:r>
              <a:rPr lang="en-US" sz="3600" dirty="0"/>
              <a:t>Based on the density of population, development, amenities, employment opportunities, education, etc. human settlement is majorly divided into two categories i.e. Urban and Rural. </a:t>
            </a:r>
            <a:endParaRPr lang="en-US" sz="3600" dirty="0" smtClean="0"/>
          </a:p>
          <a:p>
            <a:endParaRPr lang="en-US" sz="3600" dirty="0" smtClean="0"/>
          </a:p>
          <a:p>
            <a:r>
              <a:rPr lang="en-US" sz="3600" dirty="0" smtClean="0"/>
              <a:t>Urban </a:t>
            </a:r>
            <a:r>
              <a:rPr lang="en-US" sz="3600" dirty="0"/>
              <a:t>refers to a human settlement where the rate of </a:t>
            </a:r>
            <a:r>
              <a:rPr lang="en-US" sz="3600" dirty="0" err="1"/>
              <a:t>urbanisation</a:t>
            </a:r>
            <a:r>
              <a:rPr lang="en-US" sz="3600" dirty="0"/>
              <a:t> and </a:t>
            </a:r>
            <a:r>
              <a:rPr lang="en-US" sz="3600" dirty="0" err="1"/>
              <a:t>industrialisation</a:t>
            </a:r>
            <a:r>
              <a:rPr lang="en-US" sz="3600" dirty="0"/>
              <a:t> is high. On the other hand, in a rural settlement, is one where the rate of </a:t>
            </a:r>
            <a:r>
              <a:rPr lang="en-US" sz="3600" dirty="0" err="1"/>
              <a:t>urbanisation</a:t>
            </a:r>
            <a:r>
              <a:rPr lang="en-US" sz="3600" dirty="0"/>
              <a:t> is quite slow.</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28600" y="762000"/>
            <a:ext cx="8686800" cy="5653088"/>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533400" y="609600"/>
            <a:ext cx="8305800" cy="579120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200" cy="6001643"/>
          </a:xfrm>
          <a:prstGeom prst="rect">
            <a:avLst/>
          </a:prstGeom>
        </p:spPr>
        <p:txBody>
          <a:bodyPr wrap="square">
            <a:spAutoFit/>
          </a:bodyPr>
          <a:lstStyle/>
          <a:p>
            <a:r>
              <a:rPr lang="en-US" sz="3200" dirty="0"/>
              <a:t>Definition of Rural</a:t>
            </a:r>
          </a:p>
          <a:p>
            <a:r>
              <a:rPr lang="en-US" sz="3200" dirty="0"/>
              <a:t>We define the term ‘rural’ as a region located on the outskirts. It refers to a small settlement, which is outside the boundaries of a city, commercial or industrial area. It may include, countryside areas, villages or hamlets, where there are natural vegetation and open spaces. </a:t>
            </a:r>
            <a:endParaRPr lang="en-US" sz="3200" dirty="0" smtClean="0"/>
          </a:p>
          <a:p>
            <a:endParaRPr lang="en-US" sz="3200" dirty="0" smtClean="0"/>
          </a:p>
          <a:p>
            <a:r>
              <a:rPr lang="en-US" sz="3200" dirty="0" smtClean="0"/>
              <a:t>There </a:t>
            </a:r>
            <a:r>
              <a:rPr lang="en-US" sz="3200" dirty="0"/>
              <a:t>is a low density of population in such area. The primary source of income of the residents is agriculture and animal husbandry. Cottage Industries also form a chief source of income here</a:t>
            </a:r>
            <a:r>
              <a:rPr lang="en-US" sz="3200" dirty="0" smtClean="0"/>
              <a:t>.</a:t>
            </a:r>
            <a:endParaRPr lang="en-US"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458200" cy="6247864"/>
          </a:xfrm>
          <a:prstGeom prst="rect">
            <a:avLst/>
          </a:prstGeom>
        </p:spPr>
        <p:txBody>
          <a:bodyPr wrap="square">
            <a:spAutoFit/>
          </a:bodyPr>
          <a:lstStyle/>
          <a:p>
            <a:r>
              <a:rPr lang="en-US" sz="4000" dirty="0" smtClean="0"/>
              <a:t>In India, a town whose population is below 15000 is considered as rural, as per the planning commission. </a:t>
            </a:r>
            <a:endParaRPr lang="en-US" sz="4000" dirty="0" smtClean="0"/>
          </a:p>
          <a:p>
            <a:endParaRPr lang="en-US" sz="4000" dirty="0" smtClean="0"/>
          </a:p>
          <a:p>
            <a:r>
              <a:rPr lang="en-US" sz="4000" dirty="0" smtClean="0"/>
              <a:t>Gram </a:t>
            </a:r>
            <a:r>
              <a:rPr lang="en-US" sz="4000" dirty="0" err="1" smtClean="0"/>
              <a:t>Panchayat</a:t>
            </a:r>
            <a:r>
              <a:rPr lang="en-US" sz="4000" dirty="0" smtClean="0"/>
              <a:t> is responsible for looking after such areas. Further, there is no municipal board, in the villages and maximum percentage of the male population are engaged in agriculture and related activities.</a:t>
            </a:r>
            <a:endParaRPr lang="en-US" sz="4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304800"/>
            <a:ext cx="8382000" cy="5509200"/>
          </a:xfrm>
          <a:prstGeom prst="rect">
            <a:avLst/>
          </a:prstGeom>
        </p:spPr>
        <p:txBody>
          <a:bodyPr wrap="square">
            <a:spAutoFit/>
          </a:bodyPr>
          <a:lstStyle/>
          <a:p>
            <a:r>
              <a:rPr lang="en-US" sz="3200" dirty="0"/>
              <a:t>A settlement where the population is very high and has the features of a built environment (an environment that provides basic facilities for human activity), is known as urban. </a:t>
            </a:r>
            <a:endParaRPr lang="en-US" sz="3200" dirty="0" smtClean="0"/>
          </a:p>
          <a:p>
            <a:endParaRPr lang="en-US" sz="3200" dirty="0" smtClean="0"/>
          </a:p>
          <a:p>
            <a:r>
              <a:rPr lang="en-US" sz="3200" dirty="0" smtClean="0"/>
              <a:t>Rural </a:t>
            </a:r>
            <a:r>
              <a:rPr lang="en-US" sz="3200" dirty="0"/>
              <a:t>is the geographical region located in the outer parts of the cities or towns.</a:t>
            </a:r>
          </a:p>
          <a:p>
            <a:endParaRPr lang="en-US" sz="3200" dirty="0" smtClean="0"/>
          </a:p>
          <a:p>
            <a:endParaRPr lang="en-US" sz="3200" dirty="0" smtClean="0"/>
          </a:p>
          <a:p>
            <a:r>
              <a:rPr lang="en-US" sz="3200" dirty="0" smtClean="0"/>
              <a:t>The </a:t>
            </a:r>
            <a:r>
              <a:rPr lang="en-US" sz="3200" dirty="0"/>
              <a:t>life in urban areas is fast and complicated, whereas rural life is simple and relaxed.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5632311"/>
          </a:xfrm>
          <a:prstGeom prst="rect">
            <a:avLst/>
          </a:prstGeom>
        </p:spPr>
        <p:txBody>
          <a:bodyPr wrap="square">
            <a:spAutoFit/>
          </a:bodyPr>
          <a:lstStyle/>
          <a:p>
            <a:r>
              <a:rPr lang="en-US" sz="3600" dirty="0"/>
              <a:t>The Urban settlement includes cities and towns. On the other hand, the rural settlement includes villages and hamlets</a:t>
            </a:r>
            <a:r>
              <a:rPr lang="en-US" sz="3600" dirty="0" smtClean="0"/>
              <a:t>.</a:t>
            </a:r>
          </a:p>
          <a:p>
            <a:endParaRPr lang="en-US" sz="3600" dirty="0" smtClean="0"/>
          </a:p>
          <a:p>
            <a:endParaRPr lang="en-US" sz="3600" dirty="0"/>
          </a:p>
          <a:p>
            <a:r>
              <a:rPr lang="en-US" sz="3600" dirty="0"/>
              <a:t>There is greater isolation from nature in urban areas, due to the existence of the built environment. Conversely, rural areas are in direct contact with nature, as natural elements influence them</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6186309"/>
          </a:xfrm>
          <a:prstGeom prst="rect">
            <a:avLst/>
          </a:prstGeom>
        </p:spPr>
        <p:txBody>
          <a:bodyPr wrap="square">
            <a:spAutoFit/>
          </a:bodyPr>
          <a:lstStyle/>
          <a:p>
            <a:r>
              <a:rPr lang="en-US" sz="3600" dirty="0"/>
              <a:t>Urban people are engaged in non-agricultural work, i.e. trade, commerce or service industry. In contrast, the primary occupation of rural people is agriculture and animal husbandry.</a:t>
            </a:r>
          </a:p>
          <a:p>
            <a:endParaRPr lang="en-US" sz="3600" dirty="0" smtClean="0"/>
          </a:p>
          <a:p>
            <a:r>
              <a:rPr lang="en-US" sz="3600" dirty="0" smtClean="0"/>
              <a:t>Population </a:t>
            </a:r>
            <a:r>
              <a:rPr lang="en-US" sz="3600" dirty="0"/>
              <a:t>wise, urban areas are densely populated, which is based on the </a:t>
            </a:r>
            <a:r>
              <a:rPr lang="en-US" sz="3600" dirty="0" err="1"/>
              <a:t>urbanisation</a:t>
            </a:r>
            <a:r>
              <a:rPr lang="en-US" sz="3600" dirty="0"/>
              <a:t>, i.e. the higher the </a:t>
            </a:r>
            <a:r>
              <a:rPr lang="en-US" sz="3600" dirty="0" err="1"/>
              <a:t>urbanisation</a:t>
            </a:r>
            <a:r>
              <a:rPr lang="en-US" sz="3600" dirty="0"/>
              <a:t>, the higher is the population. On the contrary, the rural population is sparse, which has an inverse relationship with </a:t>
            </a:r>
            <a:r>
              <a:rPr lang="en-US" sz="3600" dirty="0" err="1"/>
              <a:t>agriculturism</a:t>
            </a:r>
            <a:r>
              <a:rPr lang="en-US" sz="3600" dirty="0"/>
              <a:t>.</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9</TotalTime>
  <Words>532</Words>
  <Application>Microsoft Office PowerPoint</Application>
  <PresentationFormat>On-screen Show (4:3)</PresentationFormat>
  <Paragraphs>58</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Equity</vt:lpstr>
      <vt:lpstr>Difference Between Urban and Rural </vt:lpstr>
      <vt:lpstr>Slide 2</vt:lpstr>
      <vt:lpstr>Slide 3</vt:lpstr>
      <vt:lpstr>Slide 4</vt:lpstr>
      <vt:lpstr>Slide 5</vt:lpstr>
      <vt:lpstr>Slide 6</vt:lpstr>
      <vt:lpstr>Slide 7</vt:lpstr>
      <vt:lpstr>Slide 8</vt:lpstr>
      <vt:lpstr>Slide 9</vt:lpstr>
      <vt:lpstr>Slide 10</vt:lpstr>
      <vt:lpstr>Slide 11</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Difference Between Urban and Rural </dc:title>
  <dc:creator>Ashutosh</dc:creator>
  <cp:lastModifiedBy>Ashutosh</cp:lastModifiedBy>
  <cp:revision>3</cp:revision>
  <dcterms:created xsi:type="dcterms:W3CDTF">2020-04-28T07:42:47Z</dcterms:created>
  <dcterms:modified xsi:type="dcterms:W3CDTF">2020-04-29T09:00:51Z</dcterms:modified>
</cp:coreProperties>
</file>