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9A2BD92-80EF-4D51-AF5A-449E5E7E774B}"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D900E19-B02F-4528-B474-7F6326CC3F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D900E19-B02F-4528-B474-7F6326CC3F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D900E19-B02F-4528-B474-7F6326CC3F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D900E19-B02F-4528-B474-7F6326CC3F20}"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D900E19-B02F-4528-B474-7F6326CC3F2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D900E19-B02F-4528-B474-7F6326CC3F20}"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D900E19-B02F-4528-B474-7F6326CC3F2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D900E19-B02F-4528-B474-7F6326CC3F20}"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9A2BD92-80EF-4D51-AF5A-449E5E7E774B}"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D900E19-B02F-4528-B474-7F6326CC3F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39A2BD92-80EF-4D51-AF5A-449E5E7E774B}"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D900E19-B02F-4528-B474-7F6326CC3F2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39A2BD92-80EF-4D51-AF5A-449E5E7E774B}"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D900E19-B02F-4528-B474-7F6326CC3F20}"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9A2BD92-80EF-4D51-AF5A-449E5E7E774B}"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D900E19-B02F-4528-B474-7F6326CC3F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accountlearning.com/sales-policy-and-product-policy-decision-in-marketing/" TargetMode="External"/><Relationship Id="rId2" Type="http://schemas.openxmlformats.org/officeDocument/2006/relationships/hyperlink" Target="https://accountlearning.com/objectives-of-marketing-research/"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accountlearning.com/production-planning-control-meaning-objectives-elements-stages/" TargetMode="External"/><Relationship Id="rId2" Type="http://schemas.openxmlformats.org/officeDocument/2006/relationships/hyperlink" Target="https://accountlearning.com/roles-duties-responsibilities-of-board-of-directors/" TargetMode="External"/><Relationship Id="rId1" Type="http://schemas.openxmlformats.org/officeDocument/2006/relationships/slideLayout" Target="../slideLayouts/slideLayout7.xml"/><Relationship Id="rId4" Type="http://schemas.openxmlformats.org/officeDocument/2006/relationships/hyperlink" Target="https://accountlearning.com/product-design-strategy-in-marketin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accountlearning.com/sales-budget-how-to-prepare-sales-budget/" TargetMode="External"/><Relationship Id="rId2" Type="http://schemas.openxmlformats.org/officeDocument/2006/relationships/hyperlink" Target="https://accountlearning.com/sales-forecast-meaning-importance-methods-of-sales-forecasti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accountlearning.com/sales-promotion-meaning-definition-objectives/" TargetMode="External"/><Relationship Id="rId2" Type="http://schemas.openxmlformats.org/officeDocument/2006/relationships/hyperlink" Target="https://accountlearning.com/advertising-meaning-definition-objectives-kinds/" TargetMode="External"/><Relationship Id="rId1" Type="http://schemas.openxmlformats.org/officeDocument/2006/relationships/slideLayout" Target="../slideLayouts/slideLayout7.xml"/><Relationship Id="rId6" Type="http://schemas.openxmlformats.org/officeDocument/2006/relationships/hyperlink" Target="https://accountlearning.com/sales-quotas-meaning-factors-fixing-sales-quotas/" TargetMode="External"/><Relationship Id="rId5" Type="http://schemas.openxmlformats.org/officeDocument/2006/relationships/hyperlink" Target="https://accountlearning.com/training-salesmen-need-objectives/" TargetMode="External"/><Relationship Id="rId4" Type="http://schemas.openxmlformats.org/officeDocument/2006/relationships/hyperlink" Target="https://accountlearning.com/salesmanship-qualities-of-good-salesmen-knowledge-expected/"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accountlearning.com/problems-of-supervision-solutions-for-effective-supervision/" TargetMode="External"/><Relationship Id="rId2" Type="http://schemas.openxmlformats.org/officeDocument/2006/relationships/hyperlink" Target="https://accountlearning.com/remunerating-salesmen-conditions-methods/"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accountlearning.com/types-of-channels-of-distribution/"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accountlearning.com/sales-organization-definition-meaning-importance-need-functions/"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2743199"/>
          </a:xfrm>
        </p:spPr>
        <p:txBody>
          <a:bodyPr>
            <a:normAutofit fontScale="90000"/>
          </a:bodyPr>
          <a:lstStyle/>
          <a:p>
            <a:pPr algn="ctr"/>
            <a:r>
              <a:rPr lang="en-US" b="1" dirty="0"/>
              <a:t>Duties and Responsibilities of a Sales Manager</a:t>
            </a:r>
            <a:br>
              <a:rPr lang="en-US" b="1" dirty="0"/>
            </a:b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4708981"/>
          </a:xfrm>
          <a:prstGeom prst="rect">
            <a:avLst/>
          </a:prstGeom>
        </p:spPr>
        <p:txBody>
          <a:bodyPr wrap="square">
            <a:spAutoFit/>
          </a:bodyPr>
          <a:lstStyle/>
          <a:p>
            <a:r>
              <a:rPr lang="en-US" sz="2000" b="1" dirty="0"/>
              <a:t>A sales manager devises strategies</a:t>
            </a:r>
            <a:r>
              <a:rPr lang="en-US" sz="2000" dirty="0"/>
              <a:t> and techniques necessary for achieving the sales targets. He is the one who decides the future course of action for his team members</a:t>
            </a:r>
            <a:r>
              <a:rPr lang="en-US" sz="2000" dirty="0" smtClean="0"/>
              <a:t>.</a:t>
            </a:r>
          </a:p>
          <a:p>
            <a:endParaRPr lang="en-US" sz="2000" dirty="0" smtClean="0"/>
          </a:p>
          <a:p>
            <a:endParaRPr lang="en-US" sz="2000" dirty="0"/>
          </a:p>
          <a:p>
            <a:r>
              <a:rPr lang="en-US" sz="2000" dirty="0"/>
              <a:t>It is the sales manager’s duty to </a:t>
            </a:r>
            <a:r>
              <a:rPr lang="en-US" sz="2000" b="1" dirty="0"/>
              <a:t>map potential customers and generate leads for the organization</a:t>
            </a:r>
            <a:r>
              <a:rPr lang="en-US" sz="2000" dirty="0"/>
              <a:t>. He should look forward to generating new opportunities for the organization</a:t>
            </a:r>
            <a:r>
              <a:rPr lang="en-US" sz="2000" dirty="0" smtClean="0"/>
              <a:t>.</a:t>
            </a:r>
          </a:p>
          <a:p>
            <a:endParaRPr lang="en-US" sz="2000" dirty="0" smtClean="0"/>
          </a:p>
          <a:p>
            <a:endParaRPr lang="en-US" sz="2000" dirty="0"/>
          </a:p>
          <a:p>
            <a:r>
              <a:rPr lang="en-US" sz="2000" dirty="0"/>
              <a:t>A sales manager is also responsible for </a:t>
            </a:r>
            <a:r>
              <a:rPr lang="en-US" sz="2000" b="1" dirty="0"/>
              <a:t>brand promotion</a:t>
            </a:r>
            <a:r>
              <a:rPr lang="en-US" sz="2000" dirty="0"/>
              <a:t>. He must make the product popular amongst the consumers. A banner at a wrong place is of no use. Canopies must be placed at strategic locations; hoardings should be installed at important places for the best results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534400" cy="4708981"/>
          </a:xfrm>
          <a:prstGeom prst="rect">
            <a:avLst/>
          </a:prstGeom>
        </p:spPr>
        <p:txBody>
          <a:bodyPr wrap="square">
            <a:spAutoFit/>
          </a:bodyPr>
          <a:lstStyle/>
          <a:p>
            <a:r>
              <a:rPr lang="en-US" sz="2000" dirty="0"/>
              <a:t>He is the one who takes major decisions for his team. He should act as a pillar of support for them and stand by their side at the hours of crisis.</a:t>
            </a:r>
          </a:p>
          <a:p>
            <a:r>
              <a:rPr lang="en-US" sz="2000" dirty="0"/>
              <a:t>A sales manager should set an example for his team members. He should be a source of inspiration for his team members</a:t>
            </a:r>
            <a:r>
              <a:rPr lang="en-US" sz="2000" dirty="0" smtClean="0"/>
              <a:t>.</a:t>
            </a:r>
          </a:p>
          <a:p>
            <a:endParaRPr lang="en-US" sz="2000" dirty="0" smtClean="0"/>
          </a:p>
          <a:p>
            <a:endParaRPr lang="en-US" sz="2000" dirty="0"/>
          </a:p>
          <a:p>
            <a:r>
              <a:rPr lang="en-US" sz="2000" dirty="0"/>
              <a:t>A sales manager is responsible for not only selling but also </a:t>
            </a:r>
            <a:r>
              <a:rPr lang="en-US" sz="2000" b="1" dirty="0"/>
              <a:t>maintaining and improving relationships with the client</a:t>
            </a:r>
            <a:r>
              <a:rPr lang="en-US" sz="2000" dirty="0"/>
              <a:t>. Client relationship management is also his KRA</a:t>
            </a:r>
            <a:r>
              <a:rPr lang="en-US" sz="2000" dirty="0" smtClean="0"/>
              <a:t>.</a:t>
            </a:r>
          </a:p>
          <a:p>
            <a:endParaRPr lang="en-US" sz="2000" dirty="0" smtClean="0"/>
          </a:p>
          <a:p>
            <a:endParaRPr lang="en-US" sz="2000" dirty="0" smtClean="0"/>
          </a:p>
          <a:p>
            <a:endParaRPr lang="en-US" sz="2000" dirty="0"/>
          </a:p>
          <a:p>
            <a:r>
              <a:rPr lang="en-US" sz="2000" dirty="0"/>
              <a:t>As a sales manager, one should maintain necessary data and records for future reference.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457200"/>
            <a:ext cx="8153400" cy="3970318"/>
          </a:xfrm>
          <a:prstGeom prst="rect">
            <a:avLst/>
          </a:prstGeom>
        </p:spPr>
        <p:txBody>
          <a:bodyPr wrap="square">
            <a:spAutoFit/>
          </a:bodyPr>
          <a:lstStyle/>
          <a:p>
            <a:pPr marL="514350" indent="-514350" fontAlgn="base">
              <a:buAutoNum type="arabicPeriod"/>
            </a:pPr>
            <a:r>
              <a:rPr lang="en-US" sz="2800" dirty="0" smtClean="0"/>
              <a:t>One </a:t>
            </a:r>
            <a:r>
              <a:rPr lang="en-US" sz="2800" dirty="0"/>
              <a:t>of the most important duties of a Sales Manager is to plan and organize </a:t>
            </a:r>
            <a:r>
              <a:rPr lang="en-US" sz="2800" u="sng" dirty="0">
                <a:hlinkClick r:id="rId2"/>
              </a:rPr>
              <a:t>market research</a:t>
            </a:r>
            <a:r>
              <a:rPr lang="en-US" sz="2800" dirty="0" smtClean="0"/>
              <a:t>.</a:t>
            </a:r>
          </a:p>
          <a:p>
            <a:pPr marL="514350" indent="-514350" fontAlgn="base">
              <a:buAutoNum type="arabicPeriod"/>
            </a:pPr>
            <a:endParaRPr lang="en-US" sz="2800" dirty="0" smtClean="0"/>
          </a:p>
          <a:p>
            <a:pPr marL="514350" indent="-514350" fontAlgn="base">
              <a:buAutoNum type="arabicPeriod"/>
            </a:pPr>
            <a:endParaRPr lang="en-US" sz="2800" dirty="0" smtClean="0"/>
          </a:p>
          <a:p>
            <a:pPr marL="514350" indent="-514350" fontAlgn="base">
              <a:buAutoNum type="arabicPeriod"/>
            </a:pPr>
            <a:endParaRPr lang="en-US" sz="2800" dirty="0" smtClean="0"/>
          </a:p>
          <a:p>
            <a:pPr marL="514350" indent="-514350" fontAlgn="base"/>
            <a:endParaRPr lang="en-US" sz="2800" dirty="0"/>
          </a:p>
          <a:p>
            <a:pPr fontAlgn="base"/>
            <a:r>
              <a:rPr lang="en-US" sz="2800" dirty="0"/>
              <a:t>2. He should establish proper </a:t>
            </a:r>
            <a:r>
              <a:rPr lang="en-US" sz="2800" u="sng" dirty="0" err="1">
                <a:hlinkClick r:id="rId3"/>
              </a:rPr>
              <a:t>proper</a:t>
            </a:r>
            <a:r>
              <a:rPr lang="en-US" sz="2800" u="sng" dirty="0">
                <a:hlinkClick r:id="rId3"/>
              </a:rPr>
              <a:t> sales policy</a:t>
            </a:r>
            <a:r>
              <a:rPr lang="en-US" sz="2800" dirty="0"/>
              <a:t> based on the market research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693866"/>
          </a:xfrm>
          <a:prstGeom prst="rect">
            <a:avLst/>
          </a:prstGeom>
        </p:spPr>
        <p:txBody>
          <a:bodyPr wrap="square">
            <a:spAutoFit/>
          </a:bodyPr>
          <a:lstStyle/>
          <a:p>
            <a:pPr fontAlgn="base"/>
            <a:r>
              <a:rPr lang="en-US" sz="2800" dirty="0"/>
              <a:t>3. Sales manager has to advise the </a:t>
            </a:r>
            <a:r>
              <a:rPr lang="en-US" sz="2800" u="sng" dirty="0">
                <a:hlinkClick r:id="rId2"/>
              </a:rPr>
              <a:t>board of directors</a:t>
            </a:r>
            <a:r>
              <a:rPr lang="en-US" sz="2800" dirty="0"/>
              <a:t> about the location and the layout of the sales office, opening or closure of branch offices, the sales policy to be adopted and all other matters relating to the business of the firm</a:t>
            </a:r>
            <a:r>
              <a:rPr lang="en-US" sz="2800" dirty="0" smtClean="0"/>
              <a:t>.</a:t>
            </a:r>
          </a:p>
          <a:p>
            <a:pPr fontAlgn="base"/>
            <a:endParaRPr lang="en-US" sz="2800" dirty="0" smtClean="0"/>
          </a:p>
          <a:p>
            <a:pPr fontAlgn="base"/>
            <a:endParaRPr lang="en-US" sz="2800" dirty="0"/>
          </a:p>
          <a:p>
            <a:pPr fontAlgn="base"/>
            <a:r>
              <a:rPr lang="en-US" sz="2800" dirty="0"/>
              <a:t>4. He has to assist the firm in </a:t>
            </a:r>
            <a:r>
              <a:rPr lang="en-US" sz="2800" u="sng" dirty="0">
                <a:hlinkClick r:id="rId3"/>
              </a:rPr>
              <a:t>product planning</a:t>
            </a:r>
            <a:r>
              <a:rPr lang="en-US" sz="2800" dirty="0"/>
              <a:t> by suggesting improvements in </a:t>
            </a:r>
            <a:r>
              <a:rPr lang="en-US" sz="2800" u="sng" dirty="0">
                <a:hlinkClick r:id="rId4"/>
              </a:rPr>
              <a:t>product design</a:t>
            </a:r>
            <a:r>
              <a:rPr lang="en-US" sz="2800" dirty="0"/>
              <a:t>, style, size, attributes, etc.</a:t>
            </a:r>
          </a:p>
          <a:p>
            <a:r>
              <a:rPr lang="en-US" sz="2800" dirty="0" smtClean="0"/>
              <a:t/>
            </a:r>
            <a:br>
              <a:rPr lang="en-US" sz="2800" dirty="0" smtClean="0"/>
            </a:b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457200"/>
            <a:ext cx="8382000" cy="4154984"/>
          </a:xfrm>
          <a:prstGeom prst="rect">
            <a:avLst/>
          </a:prstGeom>
        </p:spPr>
        <p:txBody>
          <a:bodyPr wrap="square">
            <a:spAutoFit/>
          </a:bodyPr>
          <a:lstStyle/>
          <a:p>
            <a:pPr fontAlgn="base"/>
            <a:r>
              <a:rPr lang="en-US" sz="4400" dirty="0"/>
              <a:t>5. He should </a:t>
            </a:r>
            <a:r>
              <a:rPr lang="en-US" sz="4400" u="sng" dirty="0">
                <a:hlinkClick r:id="rId2"/>
              </a:rPr>
              <a:t>forecast sales</a:t>
            </a:r>
            <a:r>
              <a:rPr lang="en-US" sz="4400" dirty="0"/>
              <a:t> accurately or scientifically</a:t>
            </a:r>
            <a:r>
              <a:rPr lang="en-US" sz="4400" dirty="0" smtClean="0"/>
              <a:t>.</a:t>
            </a:r>
          </a:p>
          <a:p>
            <a:pPr fontAlgn="base"/>
            <a:endParaRPr lang="en-US" sz="4400" dirty="0"/>
          </a:p>
          <a:p>
            <a:pPr fontAlgn="base"/>
            <a:r>
              <a:rPr lang="en-US" sz="4400" dirty="0"/>
              <a:t>6. Sales manager has to prepare </a:t>
            </a:r>
            <a:r>
              <a:rPr lang="en-US" sz="4400" u="sng" dirty="0">
                <a:hlinkClick r:id="rId3"/>
              </a:rPr>
              <a:t>sales budget</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305800" cy="4893647"/>
          </a:xfrm>
          <a:prstGeom prst="rect">
            <a:avLst/>
          </a:prstGeom>
        </p:spPr>
        <p:txBody>
          <a:bodyPr wrap="square">
            <a:spAutoFit/>
          </a:bodyPr>
          <a:lstStyle/>
          <a:p>
            <a:pPr fontAlgn="base"/>
            <a:r>
              <a:rPr lang="en-US" sz="2400" dirty="0"/>
              <a:t>7. He has to arrange for </a:t>
            </a:r>
            <a:r>
              <a:rPr lang="en-US" sz="2400" u="sng" dirty="0">
                <a:hlinkClick r:id="rId2"/>
              </a:rPr>
              <a:t>advertising</a:t>
            </a:r>
            <a:r>
              <a:rPr lang="en-US" sz="2400" dirty="0"/>
              <a:t>, publicity and </a:t>
            </a:r>
            <a:r>
              <a:rPr lang="en-US" sz="2400" u="sng" dirty="0">
                <a:hlinkClick r:id="rId3"/>
              </a:rPr>
              <a:t>sales promotion</a:t>
            </a:r>
            <a:r>
              <a:rPr lang="en-US" sz="2400" dirty="0" smtClean="0"/>
              <a:t>.</a:t>
            </a:r>
          </a:p>
          <a:p>
            <a:pPr fontAlgn="base"/>
            <a:endParaRPr lang="en-US" sz="2400" dirty="0" smtClean="0"/>
          </a:p>
          <a:p>
            <a:pPr fontAlgn="base"/>
            <a:endParaRPr lang="en-US" sz="2400" dirty="0"/>
          </a:p>
          <a:p>
            <a:pPr fontAlgn="base"/>
            <a:r>
              <a:rPr lang="en-US" sz="2400" dirty="0"/>
              <a:t>8. Sales manager has to arrange for careful selection and </a:t>
            </a:r>
            <a:r>
              <a:rPr lang="en-US" sz="2400" u="sng" dirty="0">
                <a:hlinkClick r:id="rId4"/>
              </a:rPr>
              <a:t>appointment of the salesmen</a:t>
            </a:r>
            <a:r>
              <a:rPr lang="en-US" sz="2400" dirty="0" smtClean="0"/>
              <a:t>.</a:t>
            </a:r>
          </a:p>
          <a:p>
            <a:pPr fontAlgn="base"/>
            <a:endParaRPr lang="en-US" sz="2400" dirty="0" smtClean="0"/>
          </a:p>
          <a:p>
            <a:pPr fontAlgn="base"/>
            <a:endParaRPr lang="en-US" sz="2400" dirty="0"/>
          </a:p>
          <a:p>
            <a:pPr fontAlgn="base"/>
            <a:r>
              <a:rPr lang="en-US" sz="2400" dirty="0"/>
              <a:t>9. He has to arrange for the </a:t>
            </a:r>
            <a:r>
              <a:rPr lang="en-US" sz="2400" u="sng" dirty="0">
                <a:hlinkClick r:id="rId5"/>
              </a:rPr>
              <a:t>training of the sales force</a:t>
            </a:r>
            <a:r>
              <a:rPr lang="en-US" sz="2400" dirty="0" smtClean="0"/>
              <a:t>.</a:t>
            </a:r>
          </a:p>
          <a:p>
            <a:pPr fontAlgn="base"/>
            <a:endParaRPr lang="en-US" sz="2400" dirty="0" smtClean="0"/>
          </a:p>
          <a:p>
            <a:pPr fontAlgn="base"/>
            <a:endParaRPr lang="en-US" sz="2400" dirty="0"/>
          </a:p>
          <a:p>
            <a:pPr fontAlgn="base"/>
            <a:r>
              <a:rPr lang="en-US" sz="2400" dirty="0"/>
              <a:t>10. He has to allocate the sales territories and </a:t>
            </a:r>
            <a:r>
              <a:rPr lang="en-US" sz="2400" u="sng" dirty="0">
                <a:hlinkClick r:id="rId6"/>
              </a:rPr>
              <a:t>fix sales quotas for salesmen</a:t>
            </a:r>
            <a:r>
              <a:rPr lang="en-US" sz="2400" dirty="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458200" cy="5262979"/>
          </a:xfrm>
          <a:prstGeom prst="rect">
            <a:avLst/>
          </a:prstGeom>
        </p:spPr>
        <p:txBody>
          <a:bodyPr wrap="square">
            <a:spAutoFit/>
          </a:bodyPr>
          <a:lstStyle/>
          <a:p>
            <a:pPr fontAlgn="base"/>
            <a:r>
              <a:rPr lang="en-US" sz="2800" dirty="0"/>
              <a:t>11. He has to devise the best </a:t>
            </a:r>
            <a:r>
              <a:rPr lang="en-US" sz="2800" u="sng" dirty="0">
                <a:hlinkClick r:id="rId2"/>
              </a:rPr>
              <a:t>method of remunerating the salesmen</a:t>
            </a:r>
            <a:r>
              <a:rPr lang="en-US" sz="2800" dirty="0"/>
              <a:t> and motivating them to give their best to the firm</a:t>
            </a:r>
            <a:r>
              <a:rPr lang="en-US" sz="2800" dirty="0" smtClean="0"/>
              <a:t>.</a:t>
            </a:r>
          </a:p>
          <a:p>
            <a:pPr fontAlgn="base"/>
            <a:endParaRPr lang="en-US" sz="2800" dirty="0" smtClean="0"/>
          </a:p>
          <a:p>
            <a:pPr fontAlgn="base"/>
            <a:endParaRPr lang="en-US" sz="2800" dirty="0" smtClean="0"/>
          </a:p>
          <a:p>
            <a:pPr fontAlgn="base"/>
            <a:endParaRPr lang="en-US" sz="2800" dirty="0" smtClean="0"/>
          </a:p>
          <a:p>
            <a:pPr fontAlgn="base"/>
            <a:endParaRPr lang="en-US" sz="2800" dirty="0" smtClean="0"/>
          </a:p>
          <a:p>
            <a:pPr fontAlgn="base"/>
            <a:endParaRPr lang="en-US" sz="2800" dirty="0" smtClean="0"/>
          </a:p>
          <a:p>
            <a:pPr fontAlgn="base"/>
            <a:endParaRPr lang="en-US" sz="2800" dirty="0"/>
          </a:p>
          <a:p>
            <a:pPr fontAlgn="base"/>
            <a:r>
              <a:rPr lang="en-US" sz="2800" dirty="0"/>
              <a:t>12. He must create a team of competitive and efficient salesmen by </a:t>
            </a:r>
            <a:r>
              <a:rPr lang="en-US" sz="2800" u="sng" dirty="0">
                <a:hlinkClick r:id="rId3"/>
              </a:rPr>
              <a:t>effective supervision and control</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229600" cy="5632311"/>
          </a:xfrm>
          <a:prstGeom prst="rect">
            <a:avLst/>
          </a:prstGeom>
        </p:spPr>
        <p:txBody>
          <a:bodyPr wrap="square">
            <a:spAutoFit/>
          </a:bodyPr>
          <a:lstStyle/>
          <a:p>
            <a:pPr fontAlgn="base"/>
            <a:r>
              <a:rPr lang="en-US" sz="2400" dirty="0"/>
              <a:t>13. A sales manager must make a careful study of the competitors, products and sales policies and alter the products and the sales policies accordingly</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dirty="0"/>
              <a:t>14. He has to decide about the proper </a:t>
            </a:r>
            <a:r>
              <a:rPr lang="en-US" sz="2400" u="sng" dirty="0">
                <a:hlinkClick r:id="rId2"/>
              </a:rPr>
              <a:t>channels of distribution</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dirty="0"/>
              <a:t>15. He has to be in constant search of new and profitable markets.</a:t>
            </a:r>
          </a:p>
          <a:p>
            <a:r>
              <a:rPr lang="en-US" sz="2400" dirty="0" smtClean="0"/>
              <a:t/>
            </a:r>
            <a:br>
              <a:rPr lang="en-US" sz="2400" dirty="0" smtClean="0"/>
            </a:b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4832092"/>
          </a:xfrm>
          <a:prstGeom prst="rect">
            <a:avLst/>
          </a:prstGeom>
        </p:spPr>
        <p:txBody>
          <a:bodyPr wrap="square">
            <a:spAutoFit/>
          </a:bodyPr>
          <a:lstStyle/>
          <a:p>
            <a:pPr fontAlgn="base"/>
            <a:r>
              <a:rPr lang="en-US" sz="2800" dirty="0"/>
              <a:t>16. He has to define clearly the line of authority flowing from him to the heads of the various departments of the </a:t>
            </a:r>
            <a:r>
              <a:rPr lang="en-US" sz="2800" u="sng" dirty="0">
                <a:hlinkClick r:id="rId2"/>
              </a:rPr>
              <a:t>sales organization</a:t>
            </a:r>
            <a:r>
              <a:rPr lang="en-US" sz="2800" dirty="0"/>
              <a:t> and their respective staff</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17. Sales manager must delegate the necessary powers to the heads of various departments of the sales organization and co-ordinate their activities.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4893647"/>
          </a:xfrm>
          <a:prstGeom prst="rect">
            <a:avLst/>
          </a:prstGeom>
        </p:spPr>
        <p:txBody>
          <a:bodyPr wrap="square">
            <a:spAutoFit/>
          </a:bodyPr>
          <a:lstStyle/>
          <a:p>
            <a:pPr fontAlgn="base"/>
            <a:r>
              <a:rPr lang="en-US" sz="2400" dirty="0"/>
              <a:t>18. He must keep in touch with the dealers and customers and ensure their continued patronage</a:t>
            </a:r>
            <a:r>
              <a:rPr lang="en-US" sz="2400" dirty="0" smtClean="0"/>
              <a:t>.</a:t>
            </a:r>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smtClean="0"/>
          </a:p>
          <a:p>
            <a:pPr fontAlgn="base"/>
            <a:endParaRPr lang="en-US" sz="2400" dirty="0"/>
          </a:p>
          <a:p>
            <a:pPr fontAlgn="base"/>
            <a:r>
              <a:rPr lang="en-US" sz="2400" dirty="0"/>
              <a:t>19. He must maintain contacts with other departments of the firm, such as the production, purchase, R&amp;D, etc.</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TotalTime>
  <Words>231</Words>
  <Application>Microsoft Office PowerPoint</Application>
  <PresentationFormat>On-screen Show (4:3)</PresentationFormat>
  <Paragraphs>78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Duties and Responsibilities of a Sales Manager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Duties and Responsibilities of a Sales Manager </dc:title>
  <dc:creator>Ashutosh</dc:creator>
  <cp:lastModifiedBy>Ashutosh</cp:lastModifiedBy>
  <cp:revision>5</cp:revision>
  <dcterms:created xsi:type="dcterms:W3CDTF">2020-04-18T16:39:46Z</dcterms:created>
  <dcterms:modified xsi:type="dcterms:W3CDTF">2020-04-19T06:02:56Z</dcterms:modified>
</cp:coreProperties>
</file>