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5" r:id="rId7"/>
    <p:sldId id="266" r:id="rId8"/>
    <p:sldId id="261" r:id="rId9"/>
    <p:sldId id="262" r:id="rId10"/>
    <p:sldId id="267" r:id="rId11"/>
    <p:sldId id="263" r:id="rId12"/>
    <p:sldId id="268" r:id="rId13"/>
    <p:sldId id="264" r:id="rId14"/>
    <p:sldId id="269" r:id="rId15"/>
    <p:sldId id="270" r:id="rId16"/>
    <p:sldId id="27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4AA0979-F608-47AD-8B86-0CFBACFDD0A4}"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88CB39E-BAC7-4924-AAE4-44DBAE049C3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AA0979-F608-47AD-8B86-0CFBACFDD0A4}"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8CB39E-BAC7-4924-AAE4-44DBAE049C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AA0979-F608-47AD-8B86-0CFBACFDD0A4}"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8CB39E-BAC7-4924-AAE4-44DBAE049C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4AA0979-F608-47AD-8B86-0CFBACFDD0A4}"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8CB39E-BAC7-4924-AAE4-44DBAE049C3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4AA0979-F608-47AD-8B86-0CFBACFDD0A4}"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88CB39E-BAC7-4924-AAE4-44DBAE049C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4AA0979-F608-47AD-8B86-0CFBACFDD0A4}"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8CB39E-BAC7-4924-AAE4-44DBAE049C3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4AA0979-F608-47AD-8B86-0CFBACFDD0A4}"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8CB39E-BAC7-4924-AAE4-44DBAE049C3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4AA0979-F608-47AD-8B86-0CFBACFDD0A4}"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8CB39E-BAC7-4924-AAE4-44DBAE049C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A0979-F608-47AD-8B86-0CFBACFDD0A4}"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8CB39E-BAC7-4924-AAE4-44DBAE049C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AA0979-F608-47AD-8B86-0CFBACFDD0A4}"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8CB39E-BAC7-4924-AAE4-44DBAE049C3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AA0979-F608-47AD-8B86-0CFBACFDD0A4}"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88CB39E-BAC7-4924-AAE4-44DBAE049C3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4AA0979-F608-47AD-8B86-0CFBACFDD0A4}"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88CB39E-BAC7-4924-AAE4-44DBAE049C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bizfluent.com/info-7774848-types-organizations-retail-trade.html"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a:bodyPr>
          <a:lstStyle/>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828801"/>
            <a:ext cx="7772400" cy="1771650"/>
          </a:xfrm>
        </p:spPr>
        <p:txBody>
          <a:bodyPr>
            <a:normAutofit fontScale="90000"/>
          </a:bodyPr>
          <a:lstStyle/>
          <a:p>
            <a:r>
              <a:rPr lang="en-US" dirty="0"/>
              <a:t>Advantages and Disadvantages of Chain or Multiple Stores</a:t>
            </a:r>
            <a:br>
              <a:rPr lang="en-US" dirty="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401205"/>
          </a:xfrm>
          <a:prstGeom prst="rect">
            <a:avLst/>
          </a:prstGeom>
        </p:spPr>
        <p:txBody>
          <a:bodyPr wrap="square">
            <a:spAutoFit/>
          </a:bodyPr>
          <a:lstStyle/>
          <a:p>
            <a:r>
              <a:rPr lang="en-US" sz="4000" dirty="0"/>
              <a:t>Multiple/chain shops is a retail organization, the main object of which is to eliminate the </a:t>
            </a:r>
            <a:r>
              <a:rPr lang="en-US" sz="4000" dirty="0" smtClean="0"/>
              <a:t>middleman</a:t>
            </a:r>
          </a:p>
          <a:p>
            <a:r>
              <a:rPr lang="en-US" sz="4000" dirty="0" smtClean="0"/>
              <a:t>.</a:t>
            </a:r>
            <a:endParaRPr lang="en-US" sz="4000" dirty="0"/>
          </a:p>
          <a:p>
            <a:r>
              <a:rPr lang="en-US" sz="4000" dirty="0"/>
              <a:t>This organization helps in establishing direct contact with the manufacturer with consumers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4401205"/>
          </a:xfrm>
          <a:prstGeom prst="rect">
            <a:avLst/>
          </a:prstGeom>
        </p:spPr>
        <p:txBody>
          <a:bodyPr wrap="square">
            <a:spAutoFit/>
          </a:bodyPr>
          <a:lstStyle/>
          <a:p>
            <a:r>
              <a:rPr lang="en-US" sz="4000" dirty="0"/>
              <a:t>11. Easy to </a:t>
            </a:r>
            <a:r>
              <a:rPr lang="en-US" sz="4000" dirty="0" err="1" smtClean="0"/>
              <a:t>Recognise</a:t>
            </a:r>
            <a:endParaRPr lang="en-US" sz="4000" dirty="0" smtClean="0"/>
          </a:p>
          <a:p>
            <a:endParaRPr lang="en-US" sz="4000" dirty="0"/>
          </a:p>
          <a:p>
            <a:r>
              <a:rPr lang="en-US" sz="4000" dirty="0"/>
              <a:t>Since all the multiple or chain stores are exactly similar in design, color display, and decoration, etc.</a:t>
            </a:r>
          </a:p>
          <a:p>
            <a:r>
              <a:rPr lang="en-US" sz="4000" dirty="0" smtClean="0"/>
              <a:t/>
            </a:r>
            <a:br>
              <a:rPr lang="en-US" sz="4000" dirty="0" smtClean="0"/>
            </a:b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4832092"/>
          </a:xfrm>
          <a:prstGeom prst="rect">
            <a:avLst/>
          </a:prstGeom>
        </p:spPr>
        <p:txBody>
          <a:bodyPr wrap="square">
            <a:spAutoFit/>
          </a:bodyPr>
          <a:lstStyle/>
          <a:p>
            <a:r>
              <a:rPr lang="en-US" sz="4400" dirty="0"/>
              <a:t>12. Availability of Standard </a:t>
            </a:r>
            <a:r>
              <a:rPr lang="en-US" sz="4400" dirty="0" smtClean="0"/>
              <a:t>Goods</a:t>
            </a:r>
          </a:p>
          <a:p>
            <a:endParaRPr lang="en-US" sz="4400" dirty="0"/>
          </a:p>
          <a:p>
            <a:r>
              <a:rPr lang="en-US" sz="4400" dirty="0"/>
              <a:t>Customers feed that these shops deal in standard goods only and for this reason, they prefer to purchase the goods from these shops.</a:t>
            </a:r>
            <a:r>
              <a:rPr lang="en-US" sz="4400" dirty="0" smtClean="0"/>
              <a:t/>
            </a:r>
            <a:br>
              <a:rPr lang="en-US" sz="4400" dirty="0" smtClean="0"/>
            </a:br>
            <a:endParaRPr lang="en-US"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r>
              <a:rPr lang="en-US" sz="3600" dirty="0"/>
              <a:t>13. Uniform and Fixed Prices</a:t>
            </a:r>
          </a:p>
          <a:p>
            <a:r>
              <a:rPr lang="en-US" sz="3600" dirty="0"/>
              <a:t>Goods are sold at all the shops throughout the country at uniform prices and prices at these shops are always fixed.</a:t>
            </a:r>
          </a:p>
          <a:p>
            <a:r>
              <a:rPr lang="en-US" sz="3600" b="1" dirty="0"/>
              <a:t>For this reason</a:t>
            </a:r>
            <a:r>
              <a:rPr lang="en-US" sz="3600" dirty="0"/>
              <a:t>, customers do not feel any need for bargaining at these shops</a:t>
            </a:r>
            <a:r>
              <a:rPr lang="en-US" sz="3600" dirty="0" smtClean="0"/>
              <a:t>.</a:t>
            </a:r>
          </a:p>
          <a:p>
            <a:endParaRPr lang="en-US" sz="3600" dirty="0"/>
          </a:p>
          <a:p>
            <a:r>
              <a:rPr lang="en-US" sz="3600" dirty="0"/>
              <a:t>14. Nearest to Consumers</a:t>
            </a:r>
          </a:p>
          <a:p>
            <a:r>
              <a:rPr lang="en-US" sz="3600" dirty="0"/>
              <a:t>As these shops are established in different parts of Different cities of the country, goods are made available to the consumers nearest to their home.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93866"/>
          </a:xfrm>
          <a:prstGeom prst="rect">
            <a:avLst/>
          </a:prstGeom>
        </p:spPr>
        <p:txBody>
          <a:bodyPr wrap="square">
            <a:spAutoFit/>
          </a:bodyPr>
          <a:lstStyle/>
          <a:p>
            <a:r>
              <a:rPr lang="en-US" sz="2800" dirty="0" smtClean="0"/>
              <a:t>Disadvantages of Chain or Multiple Stores</a:t>
            </a:r>
          </a:p>
          <a:p>
            <a:r>
              <a:rPr lang="en-US" sz="2800" u="sng" dirty="0" smtClean="0"/>
              <a:t>Main disadvantages of chain or multiple stores/shops can be explained as under</a:t>
            </a:r>
            <a:r>
              <a:rPr lang="en-US" sz="2800" u="sng" dirty="0" smtClean="0"/>
              <a:t>:</a:t>
            </a:r>
          </a:p>
          <a:p>
            <a:endParaRPr lang="en-US" sz="2800" dirty="0" smtClean="0"/>
          </a:p>
          <a:p>
            <a:r>
              <a:rPr lang="en-US" sz="2800" dirty="0" smtClean="0"/>
              <a:t>1. Need for Heavy Amount of Capital</a:t>
            </a:r>
          </a:p>
          <a:p>
            <a:r>
              <a:rPr lang="en-US" sz="2800" dirty="0" smtClean="0"/>
              <a:t>As a large number of shops are established under this form of </a:t>
            </a:r>
            <a:r>
              <a:rPr lang="en-US" sz="2800" dirty="0" smtClean="0">
                <a:hlinkClick r:id="rId2"/>
              </a:rPr>
              <a:t>retail Trade </a:t>
            </a:r>
            <a:r>
              <a:rPr lang="en-US" sz="2800" dirty="0" err="1" smtClean="0">
                <a:hlinkClick r:id="rId2"/>
              </a:rPr>
              <a:t>Organisation</a:t>
            </a:r>
            <a:r>
              <a:rPr lang="en-US" sz="2800" dirty="0" smtClean="0"/>
              <a:t>, it requires heavy amount of capital</a:t>
            </a:r>
            <a:r>
              <a:rPr lang="en-US" sz="2800" dirty="0" smtClean="0"/>
              <a:t>.</a:t>
            </a:r>
          </a:p>
          <a:p>
            <a:endParaRPr lang="en-US" sz="2800" dirty="0" smtClean="0"/>
          </a:p>
          <a:p>
            <a:r>
              <a:rPr lang="en-US" sz="2800" dirty="0" smtClean="0"/>
              <a:t>2. Lack of Credit Facilities</a:t>
            </a:r>
          </a:p>
          <a:p>
            <a:r>
              <a:rPr lang="en-US" sz="2800" dirty="0" smtClean="0"/>
              <a:t>As multiple or chain stores sell only on cash payment, a large number of customers who want to purchase goods on credit, cannot do so from these shops.</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82000" cy="5262979"/>
          </a:xfrm>
          <a:prstGeom prst="rect">
            <a:avLst/>
          </a:prstGeom>
        </p:spPr>
        <p:txBody>
          <a:bodyPr wrap="square">
            <a:spAutoFit/>
          </a:bodyPr>
          <a:lstStyle/>
          <a:p>
            <a:r>
              <a:rPr lang="en-US" sz="2400" dirty="0" smtClean="0"/>
              <a:t>3. Lake of Personal Services</a:t>
            </a:r>
          </a:p>
          <a:p>
            <a:r>
              <a:rPr lang="en-US" sz="2400" dirty="0" smtClean="0"/>
              <a:t>As all the employees of multiple or chain stores work on a paid basis, they do not take pains in selling the goods and customers feel the lake of personalized service</a:t>
            </a:r>
            <a:r>
              <a:rPr lang="en-US" sz="2400" dirty="0" smtClean="0"/>
              <a:t>.</a:t>
            </a:r>
          </a:p>
          <a:p>
            <a:endParaRPr lang="en-US" sz="2400" dirty="0" smtClean="0"/>
          </a:p>
          <a:p>
            <a:r>
              <a:rPr lang="en-US" sz="2400" dirty="0" smtClean="0"/>
              <a:t>4. Inflexible in Practice</a:t>
            </a:r>
          </a:p>
          <a:p>
            <a:r>
              <a:rPr lang="en-US" sz="2400" dirty="0" smtClean="0"/>
              <a:t>Multiples or chain stores deal only in standard and selected goods.</a:t>
            </a:r>
          </a:p>
          <a:p>
            <a:r>
              <a:rPr lang="en-US" sz="2400" dirty="0" smtClean="0"/>
              <a:t>These shops Do not maintain variety. As all the shops are controlled from the central office, these shops cannot adjust to local conditions</a:t>
            </a:r>
            <a:r>
              <a:rPr lang="en-US" sz="2400" dirty="0" smtClean="0"/>
              <a:t>.</a:t>
            </a:r>
          </a:p>
          <a:p>
            <a:endParaRPr lang="en-US" sz="2400" dirty="0" smtClean="0"/>
          </a:p>
          <a:p>
            <a:endParaRPr lang="en-US" sz="2400" dirty="0" smtClean="0"/>
          </a:p>
          <a:p>
            <a:r>
              <a:rPr lang="en-US" sz="2400" dirty="0" smtClean="0"/>
              <a:t>5. High Operational Costs</a:t>
            </a:r>
          </a:p>
          <a:p>
            <a:r>
              <a:rPr lang="en-US" sz="2400" dirty="0" smtClean="0"/>
              <a:t>Chain stores are a large scale retail organization. Large scale operations create the problem of supervision, control, and coordination.</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016758"/>
          </a:xfrm>
          <a:prstGeom prst="rect">
            <a:avLst/>
          </a:prstGeom>
        </p:spPr>
        <p:txBody>
          <a:bodyPr wrap="square">
            <a:spAutoFit/>
          </a:bodyPr>
          <a:lstStyle/>
          <a:p>
            <a:r>
              <a:rPr lang="en-US" sz="3200" dirty="0" smtClean="0"/>
              <a:t>It increases the costs of operation considerably.</a:t>
            </a:r>
          </a:p>
          <a:p>
            <a:endParaRPr lang="en-US" sz="3200" dirty="0" smtClean="0"/>
          </a:p>
          <a:p>
            <a:r>
              <a:rPr lang="en-US" sz="3200" dirty="0" smtClean="0"/>
              <a:t>6. Heavy Loss on Change in </a:t>
            </a:r>
            <a:r>
              <a:rPr lang="en-US" sz="3200" dirty="0" smtClean="0"/>
              <a:t>Demand</a:t>
            </a:r>
          </a:p>
          <a:p>
            <a:endParaRPr lang="en-US" sz="3200" dirty="0" smtClean="0"/>
          </a:p>
          <a:p>
            <a:r>
              <a:rPr lang="en-US" sz="3200" dirty="0" smtClean="0"/>
              <a:t>If </a:t>
            </a:r>
            <a:r>
              <a:rPr lang="en-US" sz="3200" dirty="0" smtClean="0"/>
              <a:t>the demand for the product being dealt with by the multiple or chain stores’ changes.</a:t>
            </a:r>
          </a:p>
          <a:p>
            <a:r>
              <a:rPr lang="en-US" sz="3200" dirty="0" smtClean="0"/>
              <a:t>The organization has to suffer heavy loss because the total quantity of such product with all the shops throughout the country is always very high.</a:t>
            </a:r>
          </a:p>
          <a:p>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401205"/>
          </a:xfrm>
          <a:prstGeom prst="rect">
            <a:avLst/>
          </a:prstGeom>
        </p:spPr>
        <p:txBody>
          <a:bodyPr wrap="square">
            <a:spAutoFit/>
          </a:bodyPr>
          <a:lstStyle/>
          <a:p>
            <a:r>
              <a:rPr lang="en-US" sz="4000" dirty="0"/>
              <a:t>The number of retail stores operating under common ownership and management constitutes multiple stores or Chain store. </a:t>
            </a:r>
            <a:endParaRPr lang="en-US" sz="4000" dirty="0" smtClean="0"/>
          </a:p>
          <a:p>
            <a:endParaRPr lang="en-US" sz="4000" dirty="0" smtClean="0"/>
          </a:p>
          <a:p>
            <a:r>
              <a:rPr lang="en-US" sz="4000" dirty="0" smtClean="0"/>
              <a:t>A </a:t>
            </a:r>
            <a:r>
              <a:rPr lang="en-US" sz="4000" dirty="0"/>
              <a:t>multiple or chain store consists of a number of similar shops owned by a single business firm.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078313"/>
          </a:xfrm>
          <a:prstGeom prst="rect">
            <a:avLst/>
          </a:prstGeom>
        </p:spPr>
        <p:txBody>
          <a:bodyPr wrap="square">
            <a:spAutoFit/>
          </a:bodyPr>
          <a:lstStyle/>
          <a:p>
            <a:r>
              <a:rPr lang="en-US" sz="3600" dirty="0"/>
              <a:t>Advantages of Chain or Multiple Stores</a:t>
            </a:r>
          </a:p>
          <a:p>
            <a:r>
              <a:rPr lang="en-US" sz="3600" u="sng" dirty="0"/>
              <a:t>The main advantages of chain or multiple stores may be explained as under</a:t>
            </a:r>
            <a:r>
              <a:rPr lang="en-US" sz="3600" u="sng" dirty="0" smtClean="0"/>
              <a:t>:</a:t>
            </a:r>
          </a:p>
          <a:p>
            <a:endParaRPr lang="en-US" sz="3600" dirty="0"/>
          </a:p>
          <a:p>
            <a:r>
              <a:rPr lang="en-US" sz="3600" dirty="0"/>
              <a:t>1. Advantages of Large Scale Production</a:t>
            </a:r>
          </a:p>
          <a:p>
            <a:r>
              <a:rPr lang="en-US" sz="3600" dirty="0"/>
              <a:t>Since a large number of multiple or chain stores are established at various places, goods are produced or purchased by the central office of these shops at very large scale.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016758"/>
          </a:xfrm>
          <a:prstGeom prst="rect">
            <a:avLst/>
          </a:prstGeom>
        </p:spPr>
        <p:txBody>
          <a:bodyPr wrap="square">
            <a:spAutoFit/>
          </a:bodyPr>
          <a:lstStyle/>
          <a:p>
            <a:r>
              <a:rPr lang="en-US" sz="3200" b="1" dirty="0"/>
              <a:t>Thus</a:t>
            </a:r>
            <a:r>
              <a:rPr lang="en-US" sz="3200" dirty="0"/>
              <a:t>, the owners of these stores get all the </a:t>
            </a:r>
            <a:r>
              <a:rPr lang="en-US" sz="3200" b="1" dirty="0"/>
              <a:t>advantages of large scale production</a:t>
            </a:r>
            <a:r>
              <a:rPr lang="en-US" sz="3200" dirty="0" smtClean="0"/>
              <a:t>.</a:t>
            </a:r>
          </a:p>
          <a:p>
            <a:endParaRPr lang="en-US" sz="3200" dirty="0"/>
          </a:p>
          <a:p>
            <a:r>
              <a:rPr lang="en-US" sz="3200" dirty="0"/>
              <a:t>2. Need for Minimum </a:t>
            </a:r>
            <a:r>
              <a:rPr lang="en-US" sz="3200" dirty="0" smtClean="0"/>
              <a:t>Stock</a:t>
            </a:r>
          </a:p>
          <a:p>
            <a:endParaRPr lang="en-US" sz="3200" dirty="0"/>
          </a:p>
          <a:p>
            <a:r>
              <a:rPr lang="en-US" sz="3200" dirty="0"/>
              <a:t>Goods to all the stores are supplied from head office and these shops can get the goods of their requirements at very short notice.</a:t>
            </a:r>
          </a:p>
          <a:p>
            <a:r>
              <a:rPr lang="en-US" sz="3200" dirty="0"/>
              <a:t>The head office maintains minimum stocks and meets the requirements of all these stores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r>
              <a:rPr lang="en-US" sz="2800" dirty="0"/>
              <a:t>3. Economy in Advertising</a:t>
            </a:r>
          </a:p>
          <a:p>
            <a:r>
              <a:rPr lang="en-US" sz="2800" dirty="0"/>
              <a:t>Since all the shops deal in the same line of products, the central office can adopt a common advertising program for all the stores.</a:t>
            </a:r>
          </a:p>
          <a:p>
            <a:r>
              <a:rPr lang="en-US" sz="2800" dirty="0"/>
              <a:t>The advertisement made by the central office is the advertisement for all the stores.</a:t>
            </a:r>
          </a:p>
          <a:p>
            <a:r>
              <a:rPr lang="en-US" sz="2800" b="1" dirty="0"/>
              <a:t>Thus</a:t>
            </a:r>
            <a:r>
              <a:rPr lang="en-US" sz="2800" dirty="0"/>
              <a:t>, the owners of these shops get economy in advertising</a:t>
            </a:r>
            <a:r>
              <a:rPr lang="en-US" sz="2800" dirty="0" smtClean="0"/>
              <a:t>.</a:t>
            </a:r>
          </a:p>
          <a:p>
            <a:endParaRPr lang="en-US" sz="2800" dirty="0"/>
          </a:p>
          <a:p>
            <a:r>
              <a:rPr lang="en-US" sz="2800" dirty="0"/>
              <a:t>4. Lower Selling Price</a:t>
            </a:r>
          </a:p>
          <a:p>
            <a:r>
              <a:rPr lang="en-US" sz="2800" dirty="0"/>
              <a:t>Since the goods are purchased and sold at a large scale, it reduces the cost of production and procurement.</a:t>
            </a:r>
          </a:p>
          <a:p>
            <a:r>
              <a:rPr lang="en-US" sz="2800" dirty="0"/>
              <a:t>It also enables the owners to sell their goods at reasonable prices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32311"/>
          </a:xfrm>
          <a:prstGeom prst="rect">
            <a:avLst/>
          </a:prstGeom>
        </p:spPr>
        <p:txBody>
          <a:bodyPr wrap="square">
            <a:spAutoFit/>
          </a:bodyPr>
          <a:lstStyle/>
          <a:p>
            <a:r>
              <a:rPr lang="en-US" sz="4000" dirty="0"/>
              <a:t>5. Ability to Spread </a:t>
            </a:r>
            <a:r>
              <a:rPr lang="en-US" sz="4000" dirty="0" smtClean="0"/>
              <a:t>Risk</a:t>
            </a:r>
          </a:p>
          <a:p>
            <a:endParaRPr lang="en-US" sz="4000" dirty="0"/>
          </a:p>
          <a:p>
            <a:r>
              <a:rPr lang="en-US" sz="4000" dirty="0"/>
              <a:t>The principle of operating multiple or chain stores is not ‘to lay all the eggs in one basket’.</a:t>
            </a:r>
          </a:p>
          <a:p>
            <a:r>
              <a:rPr lang="en-US" sz="4000" dirty="0"/>
              <a:t>Since multiple or chain stores are located at different places, the risk of owners spreads all over the country and they can shift a unit sustaining a loss from one place to another.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382000" cy="6124754"/>
          </a:xfrm>
          <a:prstGeom prst="rect">
            <a:avLst/>
          </a:prstGeom>
        </p:spPr>
        <p:txBody>
          <a:bodyPr wrap="square">
            <a:spAutoFit/>
          </a:bodyPr>
          <a:lstStyle/>
          <a:p>
            <a:r>
              <a:rPr lang="en-US" sz="2800" dirty="0"/>
              <a:t>6. Speedy Turnover</a:t>
            </a:r>
          </a:p>
          <a:p>
            <a:r>
              <a:rPr lang="en-US" sz="2800" dirty="0"/>
              <a:t>Since multiple or chain stores are located in different localities and are in direct touch with the customers, they are in direct touch with the changes in the needs, demands, and fashion.</a:t>
            </a:r>
          </a:p>
          <a:p>
            <a:r>
              <a:rPr lang="en-US" sz="2800" b="1" dirty="0"/>
              <a:t>Therefore</a:t>
            </a:r>
            <a:r>
              <a:rPr lang="en-US" sz="2800" dirty="0"/>
              <a:t>, they maintain the stock which can be sold fast, and thus, these shops can achieve speedy sales</a:t>
            </a:r>
            <a:r>
              <a:rPr lang="en-US" sz="2800" dirty="0" smtClean="0"/>
              <a:t>.</a:t>
            </a:r>
          </a:p>
          <a:p>
            <a:endParaRPr lang="en-US" sz="2800" dirty="0"/>
          </a:p>
          <a:p>
            <a:r>
              <a:rPr lang="en-US" sz="2800" dirty="0"/>
              <a:t>7. No-Risk of Bad Debts</a:t>
            </a:r>
          </a:p>
          <a:p>
            <a:r>
              <a:rPr lang="en-US" sz="2800" dirty="0"/>
              <a:t>Since the multiple or chain shops sell only for cash, there is no risk of bad debts</a:t>
            </a:r>
            <a:r>
              <a:rPr lang="en-US" sz="2800" dirty="0" smtClean="0"/>
              <a:t>.</a:t>
            </a:r>
          </a:p>
          <a:p>
            <a:endParaRPr lang="en-US" sz="2800" dirty="0"/>
          </a:p>
          <a:p>
            <a:r>
              <a:rPr lang="en-US" sz="2800" dirty="0"/>
              <a:t>8. Efficient Management</a:t>
            </a:r>
          </a:p>
          <a:p>
            <a:r>
              <a:rPr lang="en-US" sz="2800" dirty="0"/>
              <a:t>Highly qualified and experienced managers and employees can be appointed for the management of these shops.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533400"/>
            <a:ext cx="8534400" cy="5016758"/>
          </a:xfrm>
          <a:prstGeom prst="rect">
            <a:avLst/>
          </a:prstGeom>
        </p:spPr>
        <p:txBody>
          <a:bodyPr wrap="square">
            <a:spAutoFit/>
          </a:bodyPr>
          <a:lstStyle/>
          <a:p>
            <a:r>
              <a:rPr lang="en-US" sz="3200" dirty="0"/>
              <a:t>It helps these shops to be managed very efficiently and effectively</a:t>
            </a:r>
            <a:r>
              <a:rPr lang="en-US" sz="3200" dirty="0" smtClean="0"/>
              <a:t>.</a:t>
            </a:r>
          </a:p>
          <a:p>
            <a:endParaRPr lang="en-US" sz="3200" dirty="0"/>
          </a:p>
          <a:p>
            <a:r>
              <a:rPr lang="en-US" sz="3200" dirty="0"/>
              <a:t>9. Research and Development</a:t>
            </a:r>
          </a:p>
          <a:p>
            <a:endParaRPr lang="en-US" sz="3200" dirty="0" smtClean="0"/>
          </a:p>
          <a:p>
            <a:r>
              <a:rPr lang="en-US" sz="3200" dirty="0" smtClean="0"/>
              <a:t>Since </a:t>
            </a:r>
            <a:r>
              <a:rPr lang="en-US" sz="3200" dirty="0"/>
              <a:t>multiple or chain stores is a large scale retail organization, It provides an opportunity for undertaking research and development.</a:t>
            </a:r>
          </a:p>
          <a:p>
            <a:endParaRPr lang="en-US" sz="3200" dirty="0" smtClean="0"/>
          </a:p>
          <a:p>
            <a:r>
              <a:rPr lang="en-US" sz="3200" dirty="0" smtClean="0"/>
              <a:t>The </a:t>
            </a:r>
            <a:r>
              <a:rPr lang="en-US" sz="3200" dirty="0"/>
              <a:t>owners can develop new models.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8458200" cy="3416320"/>
          </a:xfrm>
          <a:prstGeom prst="rect">
            <a:avLst/>
          </a:prstGeom>
        </p:spPr>
        <p:txBody>
          <a:bodyPr wrap="square">
            <a:spAutoFit/>
          </a:bodyPr>
          <a:lstStyle/>
          <a:p>
            <a:endParaRPr lang="en-US" sz="5400" dirty="0" smtClean="0"/>
          </a:p>
          <a:p>
            <a:endParaRPr lang="en-US" sz="5400" dirty="0" smtClean="0"/>
          </a:p>
          <a:p>
            <a:endParaRPr lang="en-US" sz="5400" dirty="0" smtClean="0"/>
          </a:p>
          <a:p>
            <a:r>
              <a:rPr lang="en-US" sz="5400" dirty="0" smtClean="0"/>
              <a:t>10</a:t>
            </a:r>
            <a:r>
              <a:rPr lang="en-US" sz="5400" dirty="0"/>
              <a:t>. Elimination of Middlemen</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TotalTime>
  <Words>813</Words>
  <Application>Microsoft Office PowerPoint</Application>
  <PresentationFormat>On-screen Show (4:3)</PresentationFormat>
  <Paragraphs>108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Advantages and Disadvantages of Chain or Multiple Stores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and Disadvantages of Chain or Multiple Stores </dc:title>
  <dc:creator>Ashutosh</dc:creator>
  <cp:lastModifiedBy>Ashutosh</cp:lastModifiedBy>
  <cp:revision>5</cp:revision>
  <dcterms:created xsi:type="dcterms:W3CDTF">2020-04-24T09:08:49Z</dcterms:created>
  <dcterms:modified xsi:type="dcterms:W3CDTF">2020-04-25T12:22:17Z</dcterms:modified>
</cp:coreProperties>
</file>