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61F884A-FF4B-4CA8-885D-AC06C4121DB1}"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D47C9D9-A1E7-4E99-A775-DCEF257E39D1}"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1F884A-FF4B-4CA8-885D-AC06C4121DB1}"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7C9D9-A1E7-4E99-A775-DCEF257E39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1F884A-FF4B-4CA8-885D-AC06C4121DB1}"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7C9D9-A1E7-4E99-A775-DCEF257E39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1F884A-FF4B-4CA8-885D-AC06C4121DB1}"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7C9D9-A1E7-4E99-A775-DCEF257E39D1}"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1F884A-FF4B-4CA8-885D-AC06C4121DB1}"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D47C9D9-A1E7-4E99-A775-DCEF257E39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61F884A-FF4B-4CA8-885D-AC06C4121DB1}"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7C9D9-A1E7-4E99-A775-DCEF257E39D1}"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61F884A-FF4B-4CA8-885D-AC06C4121DB1}"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7C9D9-A1E7-4E99-A775-DCEF257E39D1}"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1F884A-FF4B-4CA8-885D-AC06C4121DB1}"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7C9D9-A1E7-4E99-A775-DCEF257E39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1F884A-FF4B-4CA8-885D-AC06C4121DB1}"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7C9D9-A1E7-4E99-A775-DCEF257E39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1F884A-FF4B-4CA8-885D-AC06C4121DB1}"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7C9D9-A1E7-4E99-A775-DCEF257E39D1}"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1F884A-FF4B-4CA8-885D-AC06C4121DB1}"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D47C9D9-A1E7-4E99-A775-DCEF257E39D1}"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61F884A-FF4B-4CA8-885D-AC06C4121DB1}"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D47C9D9-A1E7-4E99-A775-DCEF257E39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more-for-small-business.com/target-marketing.html" TargetMode="External"/><Relationship Id="rId2" Type="http://schemas.openxmlformats.org/officeDocument/2006/relationships/hyperlink" Target="http://www.more-for-small-business.com/pricing-strategy.html"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more-for-small-business.com/competitive-intelligence.html" TargetMode="External"/><Relationship Id="rId2" Type="http://schemas.openxmlformats.org/officeDocument/2006/relationships/hyperlink" Target="http://www.more-for-small-business.com/marketing-research-plan.html" TargetMode="External"/><Relationship Id="rId1" Type="http://schemas.openxmlformats.org/officeDocument/2006/relationships/slideLayout" Target="../slideLayouts/slideLayout7.xml"/><Relationship Id="rId4" Type="http://schemas.openxmlformats.org/officeDocument/2006/relationships/hyperlink" Target="http://www.more-for-small-business.com/competition-in-business.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smtClean="0"/>
              <a:t>Rural Product </a:t>
            </a:r>
            <a:r>
              <a:rPr lang="en-US" b="1" dirty="0"/>
              <a:t>Life Cycle</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pPr algn="just" fontAlgn="base"/>
            <a:r>
              <a:rPr lang="en-US" sz="4000" dirty="0" smtClean="0"/>
              <a:t>It is to be noted from the above discussion that throughout the product life cycle, changes occur in price-elasticity of demand and promotional elasticity. There are also continuous changes in the production and distribution costs over the product life-cycle. </a:t>
            </a:r>
            <a:endParaRPr lang="en-US" sz="4000" dirty="0" smtClean="0"/>
          </a:p>
          <a:p>
            <a:pPr algn="just" fontAlgn="base"/>
            <a:r>
              <a:rPr lang="en-US" sz="4000" dirty="0" smtClean="0"/>
              <a:t>This </a:t>
            </a:r>
            <a:r>
              <a:rPr lang="en-US" sz="4000" dirty="0" smtClean="0"/>
              <a:t>necessitates continuous adjustments in the pricing policy over the various phases of the product-life- cycle so as to get the best return in each case.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6247864"/>
          </a:xfrm>
          <a:prstGeom prst="rect">
            <a:avLst/>
          </a:prstGeom>
        </p:spPr>
        <p:txBody>
          <a:bodyPr wrap="square">
            <a:spAutoFit/>
          </a:bodyPr>
          <a:lstStyle/>
          <a:p>
            <a:pPr algn="just" fontAlgn="base"/>
            <a:r>
              <a:rPr lang="en-US" sz="4000" dirty="0" smtClean="0"/>
              <a:t>We can analyze from the product life cycle that as the product moves to the next stage of its life-cycle, the sellers control over prices keeps on further reducing. So, in order to save itself from the stage of saturation and decline, the firm makes a fresh innovation just at a time when the existing product is about to enter the saturation stage. In this manner, the firm marks a new product line.</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6555641"/>
          </a:xfrm>
          <a:prstGeom prst="rect">
            <a:avLst/>
          </a:prstGeom>
        </p:spPr>
        <p:txBody>
          <a:bodyPr wrap="square">
            <a:spAutoFit/>
          </a:bodyPr>
          <a:lstStyle/>
          <a:p>
            <a:pPr algn="just"/>
            <a:r>
              <a:rPr lang="en-US" sz="2800" b="1" dirty="0" smtClean="0"/>
              <a:t>Entry or Introduction Stage</a:t>
            </a:r>
            <a:r>
              <a:rPr lang="en-US" sz="2800" b="1" dirty="0" smtClean="0"/>
              <a:t>:</a:t>
            </a:r>
          </a:p>
          <a:p>
            <a:pPr algn="just"/>
            <a:endParaRPr lang="en-US" sz="2800" dirty="0" smtClean="0"/>
          </a:p>
          <a:p>
            <a:pPr lvl="1" algn="just"/>
            <a:r>
              <a:rPr lang="en-US" sz="2800" dirty="0" smtClean="0"/>
              <a:t>Launch new product.</a:t>
            </a:r>
          </a:p>
          <a:p>
            <a:pPr lvl="1" algn="just"/>
            <a:r>
              <a:rPr lang="en-US" sz="2800" dirty="0" smtClean="0"/>
              <a:t>Develop the market for the product.</a:t>
            </a:r>
          </a:p>
          <a:p>
            <a:pPr lvl="1" algn="just"/>
            <a:r>
              <a:rPr lang="en-US" sz="2800" dirty="0" smtClean="0"/>
              <a:t>Build brand awareness. Advertise.</a:t>
            </a:r>
          </a:p>
          <a:p>
            <a:pPr lvl="1" algn="just"/>
            <a:r>
              <a:rPr lang="en-US" sz="2800" dirty="0" smtClean="0"/>
              <a:t>Trademark or patent the new product if necessary.</a:t>
            </a:r>
          </a:p>
          <a:p>
            <a:pPr lvl="1" algn="just"/>
            <a:r>
              <a:rPr lang="en-US" sz="2800" dirty="0" smtClean="0"/>
              <a:t>Consider your </a:t>
            </a:r>
            <a:r>
              <a:rPr lang="en-US" sz="2800" dirty="0" smtClean="0">
                <a:hlinkClick r:id="rId2"/>
              </a:rPr>
              <a:t>pricing strategy:</a:t>
            </a:r>
            <a:r>
              <a:rPr lang="en-US" sz="2800" dirty="0" smtClean="0"/>
              <a:t> should it be a low price to quickly gain market share; or a high price if limited competition and high cost to bring to market:</a:t>
            </a:r>
          </a:p>
          <a:p>
            <a:pPr lvl="1" algn="just"/>
            <a:r>
              <a:rPr lang="en-US" sz="2800" dirty="0" smtClean="0">
                <a:hlinkClick r:id="rId3"/>
              </a:rPr>
              <a:t>Target Marketing</a:t>
            </a:r>
            <a:r>
              <a:rPr lang="en-US" sz="2800" dirty="0" smtClean="0"/>
              <a:t> distribution, place or location based on your market research: target the easiest market to enter first; you want to have early and fast wins.</a:t>
            </a:r>
          </a:p>
          <a:p>
            <a:pPr lvl="1" algn="just"/>
            <a:r>
              <a:rPr lang="en-US" sz="2800" dirty="0" smtClean="0"/>
              <a:t>Promotional materials are developed to inform and gain awareness, understanding and acceptance of the product. Focus on an audience that likes to be an early adopter.</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324535"/>
          </a:xfrm>
          <a:prstGeom prst="rect">
            <a:avLst/>
          </a:prstGeom>
        </p:spPr>
        <p:txBody>
          <a:bodyPr wrap="square">
            <a:spAutoFit/>
          </a:bodyPr>
          <a:lstStyle/>
          <a:p>
            <a:pPr algn="just"/>
            <a:r>
              <a:rPr lang="en-US" sz="2000" b="1" dirty="0" smtClean="0"/>
              <a:t>Growth Stage:</a:t>
            </a:r>
            <a:endParaRPr lang="en-US" sz="2000" dirty="0" smtClean="0"/>
          </a:p>
          <a:p>
            <a:pPr lvl="1" algn="just"/>
            <a:r>
              <a:rPr lang="en-US" sz="2000" dirty="0" smtClean="0"/>
              <a:t>Focus on growing market share</a:t>
            </a:r>
            <a:r>
              <a:rPr lang="en-US" sz="2000" dirty="0" smtClean="0"/>
              <a:t>.</a:t>
            </a:r>
          </a:p>
          <a:p>
            <a:pPr lvl="1" algn="just"/>
            <a:endParaRPr lang="en-US" sz="2000" dirty="0" smtClean="0"/>
          </a:p>
          <a:p>
            <a:pPr lvl="1" algn="just"/>
            <a:r>
              <a:rPr lang="en-US" sz="2000" dirty="0" smtClean="0"/>
              <a:t>Increase brand preference: focus on product features, advantages and benefits</a:t>
            </a:r>
            <a:r>
              <a:rPr lang="en-US" sz="2000" dirty="0" smtClean="0"/>
              <a:t>.</a:t>
            </a:r>
          </a:p>
          <a:p>
            <a:pPr lvl="1" algn="just"/>
            <a:endParaRPr lang="en-US" sz="2000" dirty="0" smtClean="0"/>
          </a:p>
          <a:p>
            <a:pPr lvl="1" algn="just"/>
            <a:r>
              <a:rPr lang="en-US" sz="2000" dirty="0" smtClean="0"/>
              <a:t>Product quality must be good. Awareness of quality focus must be a communication message</a:t>
            </a:r>
            <a:r>
              <a:rPr lang="en-US" sz="2000" dirty="0" smtClean="0"/>
              <a:t>.</a:t>
            </a:r>
          </a:p>
          <a:p>
            <a:pPr lvl="1" algn="just"/>
            <a:endParaRPr lang="en-US" sz="2000" dirty="0" smtClean="0"/>
          </a:p>
          <a:p>
            <a:pPr lvl="1" algn="just"/>
            <a:r>
              <a:rPr lang="en-US" sz="2000" dirty="0" smtClean="0"/>
              <a:t>As product demand grows, stabilize pricing and ensure that the cost/price relationship is valid AND also supported by the market. At this stage (for new products specifically) you will have an advantage over your competition and price will not be as sensitive as in later stages.</a:t>
            </a:r>
          </a:p>
          <a:p>
            <a:pPr lvl="1" algn="just"/>
            <a:r>
              <a:rPr lang="en-US" sz="2000" dirty="0" smtClean="0"/>
              <a:t>Enter additional markets. Your product, and its brand, will be gaining recognition and will receive easier acceptance. Demand will increase</a:t>
            </a:r>
            <a:r>
              <a:rPr lang="en-US" sz="2000" dirty="0" smtClean="0"/>
              <a:t>.</a:t>
            </a:r>
          </a:p>
          <a:p>
            <a:pPr lvl="1" algn="just"/>
            <a:endParaRPr lang="en-US" sz="2000" dirty="0" smtClean="0"/>
          </a:p>
          <a:p>
            <a:pPr lvl="1" algn="just"/>
            <a:r>
              <a:rPr lang="en-US" sz="2000" dirty="0" smtClean="0"/>
              <a:t>Promotional materials are focused on the broader, more expanded market (and audience).</a:t>
            </a:r>
            <a:endParaRPr 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262979"/>
          </a:xfrm>
          <a:prstGeom prst="rect">
            <a:avLst/>
          </a:prstGeom>
        </p:spPr>
        <p:txBody>
          <a:bodyPr wrap="square">
            <a:spAutoFit/>
          </a:bodyPr>
          <a:lstStyle/>
          <a:p>
            <a:pPr algn="just"/>
            <a:r>
              <a:rPr lang="en-US" sz="2800" b="1" dirty="0" smtClean="0"/>
              <a:t>Growth Stage:</a:t>
            </a:r>
            <a:endParaRPr lang="en-US" sz="2800" dirty="0" smtClean="0"/>
          </a:p>
          <a:p>
            <a:pPr lvl="1" algn="just"/>
            <a:r>
              <a:rPr lang="en-US" sz="2800" dirty="0" smtClean="0"/>
              <a:t>Focus on growing market share</a:t>
            </a:r>
            <a:r>
              <a:rPr lang="en-US" sz="2800" dirty="0" smtClean="0"/>
              <a:t>.</a:t>
            </a:r>
          </a:p>
          <a:p>
            <a:pPr lvl="1" algn="just"/>
            <a:endParaRPr lang="en-US" sz="2800" dirty="0" smtClean="0"/>
          </a:p>
          <a:p>
            <a:pPr lvl="1" algn="just"/>
            <a:r>
              <a:rPr lang="en-US" sz="2800" dirty="0" smtClean="0"/>
              <a:t>Increase brand preference: focus on product features, advantages and benefits</a:t>
            </a:r>
            <a:r>
              <a:rPr lang="en-US" sz="2800" dirty="0" smtClean="0"/>
              <a:t>.</a:t>
            </a:r>
          </a:p>
          <a:p>
            <a:pPr lvl="1" algn="just"/>
            <a:endParaRPr lang="en-US" sz="2800" dirty="0" smtClean="0"/>
          </a:p>
          <a:p>
            <a:pPr lvl="1" algn="just"/>
            <a:r>
              <a:rPr lang="en-US" sz="2800" dirty="0" smtClean="0"/>
              <a:t>Product quality must be good. Awareness of quality focus must be a communication message</a:t>
            </a:r>
            <a:r>
              <a:rPr lang="en-US" sz="2800" dirty="0" smtClean="0"/>
              <a:t>.</a:t>
            </a:r>
          </a:p>
          <a:p>
            <a:pPr lvl="1" algn="just"/>
            <a:endParaRPr lang="en-US" sz="2800" dirty="0" smtClean="0"/>
          </a:p>
          <a:p>
            <a:pPr lvl="1" algn="just"/>
            <a:r>
              <a:rPr lang="en-US" sz="2800" dirty="0" smtClean="0"/>
              <a:t>As product demand grows, stabilize pricing and ensure that the cost/price relationship is valid AND also supported by the market. </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lvl="1" algn="just"/>
            <a:r>
              <a:rPr lang="en-US" sz="3200" dirty="0" smtClean="0"/>
              <a:t>At this stage (for new products specifically) you will have an advantage over your competition and price will not be as sensitive as in later stages</a:t>
            </a:r>
            <a:r>
              <a:rPr lang="en-US" sz="3200" dirty="0" smtClean="0"/>
              <a:t>.</a:t>
            </a:r>
          </a:p>
          <a:p>
            <a:pPr lvl="1" algn="just"/>
            <a:endParaRPr lang="en-US" sz="3200" dirty="0" smtClean="0"/>
          </a:p>
          <a:p>
            <a:pPr lvl="1" algn="just"/>
            <a:r>
              <a:rPr lang="en-US" sz="3200" dirty="0" smtClean="0"/>
              <a:t>Enter additional markets. Your product, and its brand, will be gaining recognition and will receive easier acceptance. Demand will increase</a:t>
            </a:r>
            <a:r>
              <a:rPr lang="en-US" sz="3200" dirty="0" smtClean="0"/>
              <a:t>.</a:t>
            </a:r>
          </a:p>
          <a:p>
            <a:pPr lvl="1" algn="just"/>
            <a:endParaRPr lang="en-US" sz="3200" dirty="0" smtClean="0"/>
          </a:p>
          <a:p>
            <a:pPr lvl="1" algn="just"/>
            <a:r>
              <a:rPr lang="en-US" sz="3200" dirty="0" smtClean="0"/>
              <a:t>Promotional materials are focused on the broader, more expanded market (and audience).</a:t>
            </a: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28600"/>
            <a:ext cx="8458200" cy="6001643"/>
          </a:xfrm>
          <a:prstGeom prst="rect">
            <a:avLst/>
          </a:prstGeom>
        </p:spPr>
        <p:txBody>
          <a:bodyPr wrap="square">
            <a:spAutoFit/>
          </a:bodyPr>
          <a:lstStyle/>
          <a:p>
            <a:pPr algn="just"/>
            <a:r>
              <a:rPr lang="en-US" sz="3200" b="1" dirty="0" smtClean="0"/>
              <a:t>Declining Stage:</a:t>
            </a:r>
            <a:endParaRPr lang="en-US" sz="3200" dirty="0" smtClean="0"/>
          </a:p>
          <a:p>
            <a:pPr lvl="1" algn="just"/>
            <a:r>
              <a:rPr lang="en-US" sz="3200" dirty="0" smtClean="0"/>
              <a:t>Your product has become a commodity. Typically at this stage, competition is fierce and you can only continue to win if you are the lowest cost provider</a:t>
            </a:r>
            <a:r>
              <a:rPr lang="en-US" sz="3200" dirty="0" smtClean="0"/>
              <a:t>.</a:t>
            </a:r>
          </a:p>
          <a:p>
            <a:pPr lvl="1" algn="just"/>
            <a:endParaRPr lang="en-US" sz="3200" dirty="0" smtClean="0"/>
          </a:p>
          <a:p>
            <a:pPr lvl="1" algn="just"/>
            <a:r>
              <a:rPr lang="en-US" sz="3200" dirty="0" smtClean="0"/>
              <a:t>Consider carefully if you wish to continue with this product if cannot compete effectively</a:t>
            </a:r>
            <a:r>
              <a:rPr lang="en-US" sz="3200" dirty="0" smtClean="0"/>
              <a:t>.</a:t>
            </a:r>
          </a:p>
          <a:p>
            <a:pPr lvl="1" algn="just"/>
            <a:endParaRPr lang="en-US" sz="3200" dirty="0" smtClean="0"/>
          </a:p>
          <a:p>
            <a:pPr lvl="1" algn="just"/>
            <a:r>
              <a:rPr lang="en-US" sz="3200" dirty="0" smtClean="0"/>
              <a:t>Look at ways to reduce product costs</a:t>
            </a:r>
            <a:r>
              <a:rPr lang="en-US" sz="3200" dirty="0" smtClean="0"/>
              <a:t>.</a:t>
            </a:r>
          </a:p>
          <a:p>
            <a:pPr lvl="1" algn="just"/>
            <a:endParaRPr lang="en-US" sz="3200" dirty="0" smtClean="0"/>
          </a:p>
          <a:p>
            <a:pPr lvl="1" algn="just"/>
            <a:r>
              <a:rPr lang="en-US" sz="3200" dirty="0" smtClean="0"/>
              <a:t>Look at ways to improve or change the product.</a:t>
            </a:r>
          </a:p>
          <a:p>
            <a:pPr lvl="1" algn="just"/>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pPr algn="just"/>
            <a:r>
              <a:rPr lang="en-US" sz="3200" b="1" dirty="0" smtClean="0"/>
              <a:t>Declining Stage:</a:t>
            </a:r>
            <a:endParaRPr lang="en-US" sz="3200" dirty="0" smtClean="0"/>
          </a:p>
          <a:p>
            <a:pPr lvl="1" algn="just"/>
            <a:r>
              <a:rPr lang="en-US" sz="3200" dirty="0" smtClean="0"/>
              <a:t>Your product has become a commodity. Typically at this stage, competition is fierce and you can only continue to win if you are the lowest cost provider</a:t>
            </a:r>
            <a:r>
              <a:rPr lang="en-US" sz="3200" dirty="0" smtClean="0"/>
              <a:t>.</a:t>
            </a:r>
          </a:p>
          <a:p>
            <a:pPr lvl="1" algn="just"/>
            <a:endParaRPr lang="en-US" sz="3200" dirty="0" smtClean="0"/>
          </a:p>
          <a:p>
            <a:pPr lvl="1" algn="just"/>
            <a:r>
              <a:rPr lang="en-US" sz="3200" dirty="0" smtClean="0"/>
              <a:t>Consider carefully if you wish to continue with this product if cannot compete effectively</a:t>
            </a:r>
            <a:r>
              <a:rPr lang="en-US" sz="3200" dirty="0" smtClean="0"/>
              <a:t>.</a:t>
            </a:r>
          </a:p>
          <a:p>
            <a:pPr lvl="1" algn="just"/>
            <a:endParaRPr lang="en-US" sz="3200" dirty="0" smtClean="0"/>
          </a:p>
          <a:p>
            <a:pPr lvl="1" algn="just"/>
            <a:r>
              <a:rPr lang="en-US" sz="3200" dirty="0" smtClean="0"/>
              <a:t>Look at ways to reduce product costs</a:t>
            </a:r>
            <a:r>
              <a:rPr lang="en-US" sz="3200" dirty="0" smtClean="0"/>
              <a:t>.</a:t>
            </a:r>
          </a:p>
          <a:p>
            <a:pPr lvl="1" algn="just"/>
            <a:endParaRPr lang="en-US" sz="3200" dirty="0" smtClean="0"/>
          </a:p>
          <a:p>
            <a:pPr lvl="1" algn="just"/>
            <a:r>
              <a:rPr lang="en-US" sz="3200" dirty="0" smtClean="0"/>
              <a:t>Look at ways to improve or change the product.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lvl="1" algn="just"/>
            <a:r>
              <a:rPr lang="en-US" sz="3600" dirty="0" smtClean="0"/>
              <a:t>Understand your customers and your competition very well during this stage: Develop your </a:t>
            </a:r>
            <a:r>
              <a:rPr lang="en-US" sz="3600" dirty="0" smtClean="0">
                <a:hlinkClick r:id="rId2"/>
              </a:rPr>
              <a:t>marketing research plan.</a:t>
            </a:r>
            <a:r>
              <a:rPr lang="en-US" sz="3600" dirty="0" smtClean="0"/>
              <a:t> Is market demand dying? Do your </a:t>
            </a:r>
            <a:r>
              <a:rPr lang="en-US" sz="3600" dirty="0" smtClean="0">
                <a:hlinkClick r:id="rId3"/>
              </a:rPr>
              <a:t>competitive intelligence</a:t>
            </a:r>
            <a:r>
              <a:rPr lang="en-US" sz="3600" dirty="0" smtClean="0"/>
              <a:t> and analyze your </a:t>
            </a:r>
            <a:r>
              <a:rPr lang="en-US" sz="3600" dirty="0" smtClean="0">
                <a:hlinkClick r:id="rId4"/>
              </a:rPr>
              <a:t>competition in business.</a:t>
            </a:r>
            <a:r>
              <a:rPr lang="en-US" sz="3600" dirty="0" smtClean="0"/>
              <a:t> Can your competitors be more efficient at producing the product than you? Don't hang on to the product for emotional reasons but also don't let go of the product too soon</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1"/>
            <a:ext cx="8458200" cy="5509200"/>
          </a:xfrm>
          <a:prstGeom prst="rect">
            <a:avLst/>
          </a:prstGeom>
        </p:spPr>
        <p:txBody>
          <a:bodyPr wrap="square">
            <a:spAutoFit/>
          </a:bodyPr>
          <a:lstStyle/>
          <a:p>
            <a:pPr fontAlgn="base"/>
            <a:r>
              <a:rPr lang="en-US" sz="3200" dirty="0"/>
              <a:t>Some of the most important stages through which product life cycle passes are as follows</a:t>
            </a:r>
            <a:r>
              <a:rPr lang="en-US" sz="3200" dirty="0" smtClean="0"/>
              <a:t>:</a:t>
            </a:r>
          </a:p>
          <a:p>
            <a:pPr fontAlgn="base"/>
            <a:r>
              <a:rPr lang="en-US" sz="3200" dirty="0" smtClean="0"/>
              <a:t> </a:t>
            </a:r>
            <a:r>
              <a:rPr lang="en-US" sz="3200" dirty="0"/>
              <a:t>(</a:t>
            </a:r>
            <a:r>
              <a:rPr lang="en-US" sz="3200" dirty="0" err="1"/>
              <a:t>i</a:t>
            </a:r>
            <a:r>
              <a:rPr lang="en-US" sz="3200" dirty="0"/>
              <a:t>) Introduction </a:t>
            </a:r>
            <a:endParaRPr lang="en-US" sz="3200" dirty="0" smtClean="0"/>
          </a:p>
          <a:p>
            <a:pPr fontAlgn="base"/>
            <a:endParaRPr lang="en-US" sz="3200" dirty="0" smtClean="0"/>
          </a:p>
          <a:p>
            <a:pPr fontAlgn="base"/>
            <a:r>
              <a:rPr lang="en-US" sz="3200" dirty="0" smtClean="0"/>
              <a:t>(</a:t>
            </a:r>
            <a:r>
              <a:rPr lang="en-US" sz="3200" dirty="0"/>
              <a:t>ii) Growth Stage </a:t>
            </a:r>
            <a:endParaRPr lang="en-US" sz="3200" dirty="0" smtClean="0"/>
          </a:p>
          <a:p>
            <a:pPr fontAlgn="base"/>
            <a:endParaRPr lang="en-US" sz="3200" dirty="0" smtClean="0"/>
          </a:p>
          <a:p>
            <a:pPr fontAlgn="base"/>
            <a:r>
              <a:rPr lang="en-US" sz="3200" dirty="0" smtClean="0"/>
              <a:t>(</a:t>
            </a:r>
            <a:r>
              <a:rPr lang="en-US" sz="3200" dirty="0"/>
              <a:t>iii) Maturity Stage </a:t>
            </a:r>
            <a:endParaRPr lang="en-US" sz="3200" dirty="0" smtClean="0"/>
          </a:p>
          <a:p>
            <a:pPr fontAlgn="base"/>
            <a:endParaRPr lang="en-US" sz="3200" dirty="0" smtClean="0"/>
          </a:p>
          <a:p>
            <a:pPr fontAlgn="base"/>
            <a:r>
              <a:rPr lang="en-US" sz="3200" dirty="0" smtClean="0"/>
              <a:t>(</a:t>
            </a:r>
            <a:r>
              <a:rPr lang="en-US" sz="3200" dirty="0"/>
              <a:t>iv) Saturation Stage </a:t>
            </a:r>
            <a:endParaRPr lang="en-US" sz="3200" dirty="0" smtClean="0"/>
          </a:p>
          <a:p>
            <a:pPr fontAlgn="base"/>
            <a:endParaRPr lang="en-US" sz="3200" dirty="0" smtClean="0"/>
          </a:p>
          <a:p>
            <a:pPr fontAlgn="base"/>
            <a:r>
              <a:rPr lang="en-US" sz="3200" dirty="0" smtClean="0"/>
              <a:t>(</a:t>
            </a:r>
            <a:r>
              <a:rPr lang="en-US" sz="3200" dirty="0"/>
              <a:t>v) Decline Stage</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555641"/>
          </a:xfrm>
          <a:prstGeom prst="rect">
            <a:avLst/>
          </a:prstGeom>
        </p:spPr>
        <p:txBody>
          <a:bodyPr wrap="square">
            <a:spAutoFit/>
          </a:bodyPr>
          <a:lstStyle/>
          <a:p>
            <a:pPr algn="just" fontAlgn="base"/>
            <a:r>
              <a:rPr lang="en-US" sz="6000" b="1" dirty="0" smtClean="0"/>
              <a:t>(</a:t>
            </a:r>
            <a:r>
              <a:rPr lang="en-US" sz="6000" b="1" dirty="0" err="1" smtClean="0"/>
              <a:t>i</a:t>
            </a:r>
            <a:r>
              <a:rPr lang="en-US" sz="6000" b="1" dirty="0" smtClean="0"/>
              <a:t>) Introduction:</a:t>
            </a:r>
          </a:p>
          <a:p>
            <a:pPr algn="just" fontAlgn="base"/>
            <a:r>
              <a:rPr lang="en-US" sz="6000" dirty="0" smtClean="0"/>
              <a:t>The product is developed keeping in view a particular need of a set of consumers, and introduced in the market by initiating its commercial production.</a:t>
            </a:r>
            <a:endParaRPr lang="en-US" sz="6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7478970"/>
          </a:xfrm>
          <a:prstGeom prst="rect">
            <a:avLst/>
          </a:prstGeom>
        </p:spPr>
        <p:txBody>
          <a:bodyPr wrap="square">
            <a:spAutoFit/>
          </a:bodyPr>
          <a:lstStyle/>
          <a:p>
            <a:pPr algn="just" fontAlgn="base"/>
            <a:r>
              <a:rPr lang="en-US" sz="4800" dirty="0"/>
              <a:t>At this stage product is new in the market, consequently its demand is low and requires vigorous sales efforts. </a:t>
            </a:r>
            <a:endParaRPr lang="en-US" sz="4800" dirty="0" smtClean="0"/>
          </a:p>
          <a:p>
            <a:pPr algn="just" fontAlgn="base"/>
            <a:r>
              <a:rPr lang="en-US" sz="4800" dirty="0" smtClean="0"/>
              <a:t>The </a:t>
            </a:r>
            <a:r>
              <a:rPr lang="en-US" sz="4800" dirty="0"/>
              <a:t>promotional costs are, therefore, high at this stage and the production costs are also not fully recovered due to low volume of sales.</a:t>
            </a:r>
          </a:p>
          <a:p>
            <a:pPr algn="just"/>
            <a:r>
              <a:rPr lang="en-US" sz="4800" dirty="0" smtClean="0"/>
              <a:t/>
            </a:r>
            <a:br>
              <a:rPr lang="en-US" sz="4800" dirty="0" smtClean="0"/>
            </a:br>
            <a:endParaRPr lang="en-US"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fontAlgn="base"/>
            <a:r>
              <a:rPr lang="en-US" sz="4000" b="1" dirty="0"/>
              <a:t>(ii) Growth Stage</a:t>
            </a:r>
            <a:r>
              <a:rPr lang="en-US" sz="4000" b="1" dirty="0" smtClean="0"/>
              <a:t>:</a:t>
            </a:r>
          </a:p>
          <a:p>
            <a:pPr fontAlgn="base"/>
            <a:endParaRPr lang="en-US" sz="4000" b="1" dirty="0"/>
          </a:p>
          <a:p>
            <a:pPr fontAlgn="base"/>
            <a:r>
              <a:rPr lang="en-US" sz="4000" dirty="0"/>
              <a:t>There is a rapid expansion in sales as the cumulative impact of the promotional expenditure helps in the market acceptance of the product as well as the reputation of the product gains around. But this rapid expansion can be sustained only by the maintenance of product quality.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81000" y="685800"/>
            <a:ext cx="8382000" cy="54864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186309"/>
          </a:xfrm>
          <a:prstGeom prst="rect">
            <a:avLst/>
          </a:prstGeom>
        </p:spPr>
        <p:txBody>
          <a:bodyPr wrap="square">
            <a:spAutoFit/>
          </a:bodyPr>
          <a:lstStyle/>
          <a:p>
            <a:pPr algn="just" fontAlgn="base"/>
            <a:r>
              <a:rPr lang="en-US" sz="3600" b="1" dirty="0"/>
              <a:t>(iii) Maturity Stage:</a:t>
            </a:r>
          </a:p>
          <a:p>
            <a:pPr algn="just" fontAlgn="base"/>
            <a:r>
              <a:rPr lang="en-US" sz="3600" dirty="0"/>
              <a:t>When the product enters the maturity stage the rate of growth of its sales declines, though the volume of sales keeps on increasing. </a:t>
            </a:r>
            <a:endParaRPr lang="en-US" sz="3600" dirty="0" smtClean="0"/>
          </a:p>
          <a:p>
            <a:pPr algn="just" fontAlgn="base"/>
            <a:r>
              <a:rPr lang="en-US" sz="3600" dirty="0" smtClean="0"/>
              <a:t>This </a:t>
            </a:r>
            <a:r>
              <a:rPr lang="en-US" sz="3600" dirty="0"/>
              <a:t>is so because most of the persons needing the product-had; already adopted it during the growth stage and now when the product enters its maturity stage, it faces a small and declining number of potential buyers. Consequently, the firm has to spend relatively increasing amount of sales promotion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3416320"/>
          </a:xfrm>
          <a:prstGeom prst="rect">
            <a:avLst/>
          </a:prstGeom>
        </p:spPr>
        <p:txBody>
          <a:bodyPr wrap="square">
            <a:spAutoFit/>
          </a:bodyPr>
          <a:lstStyle/>
          <a:p>
            <a:pPr fontAlgn="base"/>
            <a:endParaRPr lang="en-US" sz="7200" b="1" dirty="0" smtClean="0"/>
          </a:p>
          <a:p>
            <a:pPr fontAlgn="base"/>
            <a:endParaRPr lang="en-US" sz="7200" b="1" dirty="0" smtClean="0"/>
          </a:p>
          <a:p>
            <a:pPr fontAlgn="base"/>
            <a:r>
              <a:rPr lang="en-US" sz="7200" b="1" dirty="0" smtClean="0"/>
              <a:t>(</a:t>
            </a:r>
            <a:r>
              <a:rPr lang="en-US" sz="7200" b="1" dirty="0"/>
              <a:t>iv) Saturation Stage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534400" cy="6186309"/>
          </a:xfrm>
          <a:prstGeom prst="rect">
            <a:avLst/>
          </a:prstGeom>
        </p:spPr>
        <p:txBody>
          <a:bodyPr wrap="square">
            <a:spAutoFit/>
          </a:bodyPr>
          <a:lstStyle/>
          <a:p>
            <a:pPr algn="just" fontAlgn="base"/>
            <a:r>
              <a:rPr lang="en-US" sz="3600" dirty="0"/>
              <a:t>At this stage, the sales volume of the product ceases to grow. The only additional demand for the product happens to be its replacement demand</a:t>
            </a:r>
            <a:r>
              <a:rPr lang="en-US" sz="3600" dirty="0" smtClean="0"/>
              <a:t>.</a:t>
            </a:r>
          </a:p>
          <a:p>
            <a:pPr algn="just" fontAlgn="base"/>
            <a:endParaRPr lang="en-US" sz="3600" dirty="0"/>
          </a:p>
          <a:p>
            <a:pPr algn="just" fontAlgn="base"/>
            <a:r>
              <a:rPr lang="en-US" sz="3600" b="1" dirty="0"/>
              <a:t>(v) Decline Stage:</a:t>
            </a:r>
          </a:p>
          <a:p>
            <a:pPr algn="just" fontAlgn="base"/>
            <a:r>
              <a:rPr lang="en-US" sz="3600" dirty="0"/>
              <a:t>Ultimately the product enters a stage of decline where its sale volume starts shifting down. The competitors have by then entered the market with substitutes and imitations and the product distinctiveness starts diminishing. Consequently, the sale of the product also starts declining</a:t>
            </a:r>
            <a:r>
              <a:rPr lang="en-US" sz="3600" dirty="0" smtClean="0"/>
              <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864</Words>
  <Application>Microsoft Office PowerPoint</Application>
  <PresentationFormat>On-screen Show (4:3)</PresentationFormat>
  <Paragraphs>132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Rural Product Life Cycle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Product Life Cycle </dc:title>
  <dc:creator>Ashutosh</dc:creator>
  <cp:lastModifiedBy>Ashutosh</cp:lastModifiedBy>
  <cp:revision>4</cp:revision>
  <dcterms:created xsi:type="dcterms:W3CDTF">2020-05-04T13:38:51Z</dcterms:created>
  <dcterms:modified xsi:type="dcterms:W3CDTF">2020-05-10T05:05:16Z</dcterms:modified>
</cp:coreProperties>
</file>