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B927880-1ADA-45C7-86BB-47D02214D8E6}" type="datetimeFigureOut">
              <a:rPr lang="en-US" smtClean="0"/>
              <a:pPr/>
              <a:t>5/6/2020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DE955A8-3498-4085-8E12-9E0A3860450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927880-1ADA-45C7-86BB-47D02214D8E6}"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955A8-3498-4085-8E12-9E0A386045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927880-1ADA-45C7-86BB-47D02214D8E6}"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955A8-3498-4085-8E12-9E0A386045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B927880-1ADA-45C7-86BB-47D02214D8E6}" type="datetimeFigureOut">
              <a:rPr lang="en-US" smtClean="0"/>
              <a:pPr/>
              <a:t>5/6/2020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955A8-3498-4085-8E12-9E0A3860450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B927880-1ADA-45C7-86BB-47D02214D8E6}" type="datetimeFigureOut">
              <a:rPr lang="en-US" smtClean="0"/>
              <a:pPr/>
              <a:t>5/6/2020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DE955A8-3498-4085-8E12-9E0A3860450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B927880-1ADA-45C7-86BB-47D02214D8E6}"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E955A8-3498-4085-8E12-9E0A3860450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B927880-1ADA-45C7-86BB-47D02214D8E6}" type="datetimeFigureOut">
              <a:rPr lang="en-US" smtClean="0"/>
              <a:pPr/>
              <a:t>5/6/2020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E955A8-3498-4085-8E12-9E0A3860450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B927880-1ADA-45C7-86BB-47D02214D8E6}" type="datetimeFigureOut">
              <a:rPr lang="en-US" smtClean="0"/>
              <a:pPr/>
              <a:t>5/6/2020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E955A8-3498-4085-8E12-9E0A386045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27880-1ADA-45C7-86BB-47D02214D8E6}" type="datetimeFigureOut">
              <a:rPr lang="en-US" smtClean="0"/>
              <a:pPr/>
              <a:t>5/6/2020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E955A8-3498-4085-8E12-9E0A386045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927880-1ADA-45C7-86BB-47D02214D8E6}" type="datetimeFigureOut">
              <a:rPr lang="en-US" smtClean="0"/>
              <a:pPr/>
              <a:t>5/6/2020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E955A8-3498-4085-8E12-9E0A3860450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927880-1ADA-45C7-86BB-47D02214D8E6}" type="datetimeFigureOut">
              <a:rPr lang="en-US" smtClean="0"/>
              <a:pPr/>
              <a:t>5/6/2020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DE955A8-3498-4085-8E12-9E0A3860450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B927880-1ADA-45C7-86BB-47D02214D8E6}" type="datetimeFigureOut">
              <a:rPr lang="en-US" smtClean="0"/>
              <a:pPr/>
              <a:t>5/6/2020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DE955A8-3498-4085-8E12-9E0A386045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smtClean="0"/>
              <a:t>Models of Rural Distribution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016758"/>
          </a:xfrm>
          <a:prstGeom prst="rect">
            <a:avLst/>
          </a:prstGeom>
        </p:spPr>
        <p:txBody>
          <a:bodyPr wrap="square">
            <a:spAutoFit/>
          </a:bodyPr>
          <a:lstStyle/>
          <a:p>
            <a:pPr algn="just"/>
            <a:r>
              <a:rPr lang="en-US" sz="4000" dirty="0" smtClean="0"/>
              <a:t>Either the company builds its own logistics to supply goods or it requires the dealers to collect goods from the depot. This model is more expensive than working through wholesalers as the company has to maintain many depots in towns. However, the company gains full control of its rural marketing and distribution and is not dependent on dealers.</a:t>
            </a:r>
            <a:endParaRPr 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247864"/>
          </a:xfrm>
          <a:prstGeom prst="rect">
            <a:avLst/>
          </a:prstGeom>
        </p:spPr>
        <p:txBody>
          <a:bodyPr wrap="square">
            <a:spAutoFit/>
          </a:bodyPr>
          <a:lstStyle/>
          <a:p>
            <a:pPr algn="just"/>
            <a:r>
              <a:rPr lang="en-US" sz="4000" b="1" dirty="0"/>
              <a:t>Model # 5. Sales through Rural Sales Force (Direct Channel):</a:t>
            </a:r>
            <a:endParaRPr lang="en-US" sz="4000" dirty="0"/>
          </a:p>
          <a:p>
            <a:pPr algn="just"/>
            <a:r>
              <a:rPr lang="en-US" sz="4000" dirty="0"/>
              <a:t>Some companies appoint rural sales force to visit dealers and retailers in villages. Goods are then supplied through the company depot in the town. Small companies follow this route and are able to achieve deep penetra­tion in their areas of operation. Wholesaler commissions are avoided but the company bears the cost of distribution.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509200"/>
          </a:xfrm>
          <a:prstGeom prst="rect">
            <a:avLst/>
          </a:prstGeom>
        </p:spPr>
        <p:txBody>
          <a:bodyPr wrap="square">
            <a:spAutoFit/>
          </a:bodyPr>
          <a:lstStyle/>
          <a:p>
            <a:pPr algn="just"/>
            <a:r>
              <a:rPr lang="en-US" sz="4400" dirty="0" smtClean="0"/>
              <a:t>This is an expensive option since the company has to add a large number of sales people on its payroll. The advantage is that the company can serve the areas it wants to cover and is not dependent on the wholesaler or the sub-dealer. The company is also able to establish direct relationship with the rural customers.</a:t>
            </a:r>
            <a:endParaRPr lang="en-US" sz="4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3600" b="1" dirty="0"/>
              <a:t>Model # 6. Company Outreach Programmes:</a:t>
            </a:r>
            <a:endParaRPr lang="en-US" sz="3600" dirty="0"/>
          </a:p>
          <a:p>
            <a:pPr algn="just"/>
            <a:r>
              <a:rPr lang="en-US" sz="3600" dirty="0"/>
              <a:t>Outreach programmes are an effective way to reach villages, especially when demos or consumer education are required. The company uses BTL techniques to involve communities in their brands. Excitement is built by multimedia devices and direct customer experience. Consumers can experience products directly through this method, and brand loyalty can be achieved</a:t>
            </a:r>
            <a:r>
              <a:rPr lang="en-US" sz="3600" dirty="0" smtClean="0"/>
              <a:t>.</a:t>
            </a:r>
            <a:endParaRPr 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534400" cy="6001643"/>
          </a:xfrm>
          <a:prstGeom prst="rect">
            <a:avLst/>
          </a:prstGeom>
        </p:spPr>
        <p:txBody>
          <a:bodyPr wrap="square">
            <a:spAutoFit/>
          </a:bodyPr>
          <a:lstStyle/>
          <a:p>
            <a:r>
              <a:rPr lang="en-US" sz="3200" b="1" dirty="0" smtClean="0"/>
              <a:t>Model # 7. Village Entrepreneurs (‘Feet on the Ground’):</a:t>
            </a:r>
            <a:endParaRPr lang="en-US" sz="3200" dirty="0" smtClean="0"/>
          </a:p>
          <a:p>
            <a:r>
              <a:rPr lang="en-US" sz="3200" dirty="0" smtClean="0"/>
              <a:t>This approach is called ‘feet on the ground’ approach, in which the company trains and develops entrepreneurs in villages who act as distributors and brand ambassadors</a:t>
            </a:r>
            <a:r>
              <a:rPr lang="en-US" sz="3200" dirty="0" smtClean="0"/>
              <a:t>.</a:t>
            </a:r>
          </a:p>
          <a:p>
            <a:endParaRPr lang="en-US" sz="3200" dirty="0" smtClean="0"/>
          </a:p>
          <a:p>
            <a:r>
              <a:rPr lang="en-US" sz="3200" dirty="0" smtClean="0"/>
              <a:t> </a:t>
            </a:r>
            <a:r>
              <a:rPr lang="en-US" sz="3200" dirty="0" smtClean="0"/>
              <a:t>Case studies of </a:t>
            </a:r>
            <a:r>
              <a:rPr lang="en-US" sz="3200" dirty="0" err="1" smtClean="0"/>
              <a:t>Essilor</a:t>
            </a:r>
            <a:r>
              <a:rPr lang="en-US" sz="3200" dirty="0" smtClean="0"/>
              <a:t> and Project </a:t>
            </a:r>
            <a:r>
              <a:rPr lang="en-US" sz="3200" dirty="0" err="1" smtClean="0"/>
              <a:t>Shakti</a:t>
            </a:r>
            <a:r>
              <a:rPr lang="en-US" sz="3200" dirty="0" smtClean="0"/>
              <a:t>, are examples of this approach. The advantage of this model is that the company can reach the remotest of the villages. The village entrepreneur creates customers for the company and works for mutual benefit.</a:t>
            </a:r>
          </a:p>
          <a:p>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r>
              <a:rPr lang="en-US" sz="3200" b="1" dirty="0"/>
              <a:t>Model # 8. Local Influencers:</a:t>
            </a:r>
            <a:endParaRPr lang="en-US" sz="3200" dirty="0"/>
          </a:p>
          <a:p>
            <a:r>
              <a:rPr lang="en-US" sz="3200" dirty="0"/>
              <a:t>In this case, the company works through people who can influence others. Well-known or respected people in the village arrange community meetings and prod­uct demos to influence consumers and inculcate brand loyalty</a:t>
            </a:r>
            <a:r>
              <a:rPr lang="en-US" sz="3200" dirty="0" smtClean="0"/>
              <a:t>.</a:t>
            </a:r>
          </a:p>
          <a:p>
            <a:endParaRPr lang="en-US" sz="3200" dirty="0"/>
          </a:p>
          <a:p>
            <a:r>
              <a:rPr lang="en-US" sz="3200" b="1" dirty="0"/>
              <a:t>Model # 9. Rural Retail Chains:</a:t>
            </a:r>
            <a:endParaRPr lang="en-US" sz="3200" dirty="0"/>
          </a:p>
          <a:p>
            <a:r>
              <a:rPr lang="en-US" sz="3200" dirty="0"/>
              <a:t>Companies can work with retail chains established to serve rural areas. Chains such as </a:t>
            </a:r>
            <a:r>
              <a:rPr lang="en-US" sz="3200" dirty="0" err="1"/>
              <a:t>Hariyali</a:t>
            </a:r>
            <a:r>
              <a:rPr lang="en-US" sz="3200" dirty="0"/>
              <a:t>, </a:t>
            </a:r>
            <a:r>
              <a:rPr lang="en-US" sz="3200" dirty="0" err="1"/>
              <a:t>Aadhaar</a:t>
            </a:r>
            <a:r>
              <a:rPr lang="en-US" sz="3200" dirty="0"/>
              <a:t> and </a:t>
            </a:r>
            <a:r>
              <a:rPr lang="en-US" sz="3200" dirty="0" err="1"/>
              <a:t>Choupal</a:t>
            </a:r>
            <a:r>
              <a:rPr lang="en-US" sz="3200" dirty="0"/>
              <a:t>, or tying up with petrol pumps, are easy ways to reach villages. However, many of these initiatives have failed.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5509200"/>
          </a:xfrm>
          <a:prstGeom prst="rect">
            <a:avLst/>
          </a:prstGeom>
        </p:spPr>
        <p:txBody>
          <a:bodyPr wrap="square">
            <a:spAutoFit/>
          </a:bodyPr>
          <a:lstStyle/>
          <a:p>
            <a:r>
              <a:rPr lang="en-US" sz="3200" b="1" dirty="0"/>
              <a:t>Model # 10. NGOs and Other Networks:</a:t>
            </a:r>
            <a:endParaRPr lang="en-US" sz="3200" dirty="0"/>
          </a:p>
          <a:p>
            <a:r>
              <a:rPr lang="en-US" sz="3200" dirty="0"/>
              <a:t>Another way of reaching villages is to piggyback on existing networks of NGOs, microcredit groups or SHGs. Companies work with these groups to tap their existing members. </a:t>
            </a:r>
            <a:endParaRPr lang="en-US" sz="3200" dirty="0" smtClean="0"/>
          </a:p>
          <a:p>
            <a:endParaRPr lang="en-US" sz="3200" dirty="0" smtClean="0"/>
          </a:p>
          <a:p>
            <a:r>
              <a:rPr lang="en-US" sz="3200" dirty="0" smtClean="0"/>
              <a:t>This </a:t>
            </a:r>
            <a:r>
              <a:rPr lang="en-US" sz="3200" dirty="0"/>
              <a:t>initiative was used by Tata Tea, which started its ‘</a:t>
            </a:r>
            <a:r>
              <a:rPr lang="en-US" sz="3200" dirty="0" err="1"/>
              <a:t>Gaon</a:t>
            </a:r>
            <a:r>
              <a:rPr lang="en-US" sz="3200" dirty="0"/>
              <a:t> </a:t>
            </a:r>
            <a:r>
              <a:rPr lang="en-US" sz="3200" dirty="0" err="1"/>
              <a:t>Chalo</a:t>
            </a:r>
            <a:r>
              <a:rPr lang="en-US" sz="3200" dirty="0"/>
              <a:t>’ initiative with NGOs and SHGs. This is a beneficial model as the company gets access to a set of people who are connected by a common cause. Building trust becomes much easier.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4832092"/>
          </a:xfrm>
          <a:prstGeom prst="rect">
            <a:avLst/>
          </a:prstGeom>
        </p:spPr>
        <p:txBody>
          <a:bodyPr wrap="square">
            <a:spAutoFit/>
          </a:bodyPr>
          <a:lstStyle/>
          <a:p>
            <a:pPr algn="just"/>
            <a:r>
              <a:rPr lang="en-US" sz="2800" b="1" dirty="0"/>
              <a:t>Model # 11. Rural Value Chains:</a:t>
            </a:r>
            <a:endParaRPr lang="en-US" sz="2800" dirty="0"/>
          </a:p>
          <a:p>
            <a:pPr algn="just"/>
            <a:r>
              <a:rPr lang="en-US" sz="2800" dirty="0"/>
              <a:t>Supply chains are created not only to provide goods to villages but farmers can sell their produce through the same channel. Such chains help solve farmers’ problems and help them increase their income, which, in turn, is used to buy products from the supply chain. The approach, however, calls for huge investments to cover villages</a:t>
            </a:r>
            <a:r>
              <a:rPr lang="en-US" sz="2800" dirty="0" smtClean="0"/>
              <a:t>.</a:t>
            </a:r>
          </a:p>
          <a:p>
            <a:pPr algn="just"/>
            <a:endParaRPr lang="en-US" sz="2800" dirty="0" smtClean="0"/>
          </a:p>
          <a:p>
            <a:pPr algn="just"/>
            <a:r>
              <a:rPr lang="en-US" sz="2800" dirty="0" smtClean="0"/>
              <a:t> </a:t>
            </a:r>
            <a:r>
              <a:rPr lang="en-US" sz="2800" dirty="0"/>
              <a:t>ITC’s e-</a:t>
            </a:r>
            <a:r>
              <a:rPr lang="en-US" sz="2800" dirty="0" err="1"/>
              <a:t>choupal</a:t>
            </a:r>
            <a:r>
              <a:rPr lang="en-US" sz="2800" dirty="0"/>
              <a:t> and Jain Irrigation show that rural distribution is facilitated by helping deliver value to farmers, while at the same time solving a problem for village folk</a:t>
            </a:r>
            <a:r>
              <a:rPr lang="en-US" sz="2800" dirty="0" smtClean="0"/>
              <a:t>.</a:t>
            </a: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458200" cy="6001643"/>
          </a:xfrm>
          <a:prstGeom prst="rect">
            <a:avLst/>
          </a:prstGeom>
        </p:spPr>
        <p:txBody>
          <a:bodyPr wrap="square">
            <a:spAutoFit/>
          </a:bodyPr>
          <a:lstStyle/>
          <a:p>
            <a:pPr algn="just"/>
            <a:r>
              <a:rPr lang="en-US" sz="3200" dirty="0" smtClean="0"/>
              <a:t>The aforementioned ten models of distribution serve rural markets in different ways but, in each case, they have to overcome severe difficulties that arise because rural areas have tra­ditionally been neglected in public policy. </a:t>
            </a:r>
            <a:endParaRPr lang="en-US" sz="3200" dirty="0" smtClean="0"/>
          </a:p>
          <a:p>
            <a:pPr algn="just"/>
            <a:endParaRPr lang="en-US" sz="3200" dirty="0" smtClean="0"/>
          </a:p>
          <a:p>
            <a:pPr algn="just"/>
            <a:r>
              <a:rPr lang="en-US" sz="3200" dirty="0" smtClean="0"/>
              <a:t>Though </a:t>
            </a:r>
            <a:r>
              <a:rPr lang="en-US" sz="3200" dirty="0" smtClean="0"/>
              <a:t>the government has many rural develop­ment schemes, its approach has been to throw money at villages. But, it is estimated that only 10% of government spending reaches the beneficiaries. The development route followed in India since Independence has been city-centric.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5262979"/>
          </a:xfrm>
          <a:prstGeom prst="rect">
            <a:avLst/>
          </a:prstGeom>
        </p:spPr>
        <p:txBody>
          <a:bodyPr wrap="square">
            <a:spAutoFit/>
          </a:bodyPr>
          <a:lstStyle/>
          <a:p>
            <a:pPr algn="just"/>
            <a:r>
              <a:rPr lang="en-US" sz="4800" dirty="0" smtClean="0"/>
              <a:t>The problems in rural distribution can be described as lack of infrastructure and logistical challenges. Villages lack basic infrastructure like roads, access to education, dependable elec­tricity, Internet and public health investments.</a:t>
            </a:r>
            <a:endParaRPr 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r>
              <a:rPr lang="en-US" sz="3600" dirty="0"/>
              <a:t>The following points highlight the top eleven models of rural distribution. The models are:- </a:t>
            </a:r>
            <a:endParaRPr lang="en-US" sz="3600" dirty="0" smtClean="0"/>
          </a:p>
          <a:p>
            <a:r>
              <a:rPr lang="en-US" sz="3600" dirty="0" smtClean="0"/>
              <a:t>1</a:t>
            </a:r>
            <a:r>
              <a:rPr lang="en-US" sz="3600" dirty="0"/>
              <a:t>. Public Distribution System 2. Distribution through Wholesalers 3. Distribution through Sub-Dealers 4. Distribution through Local Dealers 5. Sales through Rural Sales Force 6. Company Outreach Programmes 7. Village Entrepreneurs 8. Local Influencers 9. Rural Retail Chain 10. NGOs and Other Networks 11. Rural Value Chains.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001643"/>
          </a:xfrm>
          <a:prstGeom prst="rect">
            <a:avLst/>
          </a:prstGeom>
        </p:spPr>
        <p:txBody>
          <a:bodyPr wrap="square">
            <a:spAutoFit/>
          </a:bodyPr>
          <a:lstStyle/>
          <a:p>
            <a:pPr algn="just"/>
            <a:r>
              <a:rPr lang="en-US" sz="3200" b="1" dirty="0" smtClean="0"/>
              <a:t>Model # 1. Public Distribution System:</a:t>
            </a:r>
            <a:endParaRPr lang="en-US" sz="3200" dirty="0" smtClean="0"/>
          </a:p>
          <a:p>
            <a:pPr algn="just"/>
            <a:r>
              <a:rPr lang="en-US" sz="3200" dirty="0" smtClean="0"/>
              <a:t>The PDS was started in India before independence with the objective of providing food security to the poor. Under the system, food-grains were sold from fair price shops at lower prices than the market rate. It was the first structured public distribution of cereals in India through the rationing of rice or wheat to ration card holder families. This was fol­lowed by successive governments over the years. In 1997, it was changed to Targeted Public Distribution System (TPDS) so that cheap rations could be delivered to BPL people, identified through a BPL survey.</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458200" cy="5632311"/>
          </a:xfrm>
          <a:prstGeom prst="rect">
            <a:avLst/>
          </a:prstGeom>
        </p:spPr>
        <p:txBody>
          <a:bodyPr wrap="square">
            <a:spAutoFit/>
          </a:bodyPr>
          <a:lstStyle/>
          <a:p>
            <a:r>
              <a:rPr lang="en-US" sz="3600" dirty="0"/>
              <a:t>The PDS, thus, is in need of an overhaul. A case has been made for direct cash transfers through Jan </a:t>
            </a:r>
            <a:r>
              <a:rPr lang="en-US" sz="3600" dirty="0" err="1"/>
              <a:t>Dhan</a:t>
            </a:r>
            <a:r>
              <a:rPr lang="en-US" sz="3600" dirty="0"/>
              <a:t> </a:t>
            </a:r>
            <a:r>
              <a:rPr lang="en-US" sz="3600" dirty="0" err="1"/>
              <a:t>Yojana</a:t>
            </a:r>
            <a:r>
              <a:rPr lang="en-US" sz="3600" dirty="0"/>
              <a:t> and the UID generated by the </a:t>
            </a:r>
            <a:r>
              <a:rPr lang="en-US" sz="3600" dirty="0" err="1"/>
              <a:t>Aadhaar</a:t>
            </a:r>
            <a:r>
              <a:rPr lang="en-US" sz="3600" dirty="0"/>
              <a:t> scheme instead of providing subsidized food-grains, which is easily diverted. </a:t>
            </a:r>
            <a:endParaRPr lang="en-US" sz="3600" dirty="0" smtClean="0"/>
          </a:p>
          <a:p>
            <a:endParaRPr lang="en-US" sz="3600" dirty="0" smtClean="0"/>
          </a:p>
          <a:p>
            <a:r>
              <a:rPr lang="en-US" sz="3600" dirty="0" smtClean="0"/>
              <a:t>PDS </a:t>
            </a:r>
            <a:r>
              <a:rPr lang="en-US" sz="3600" dirty="0"/>
              <a:t>is also not cost effective as its operations are too costly and the ratio between procurement and transportation is too high. Storage losses are also very high.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r>
              <a:rPr lang="en-US" sz="4000" dirty="0"/>
              <a:t>Clearly, the PDS is not enough to serve the growing population of India. Private individu­als and companies step in and build distribution channels to reach markets across India. </a:t>
            </a:r>
            <a:endParaRPr lang="en-US" sz="4000" dirty="0" smtClean="0"/>
          </a:p>
          <a:p>
            <a:endParaRPr lang="en-US" sz="4000" dirty="0" smtClean="0"/>
          </a:p>
          <a:p>
            <a:r>
              <a:rPr lang="en-US" sz="4000" dirty="0" smtClean="0"/>
              <a:t>They </a:t>
            </a:r>
            <a:r>
              <a:rPr lang="en-US" sz="4000" dirty="0"/>
              <a:t>do this in various ways, working through their dealers or creating new models.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001643"/>
          </a:xfrm>
          <a:prstGeom prst="rect">
            <a:avLst/>
          </a:prstGeom>
        </p:spPr>
        <p:txBody>
          <a:bodyPr wrap="square">
            <a:spAutoFit/>
          </a:bodyPr>
          <a:lstStyle/>
          <a:p>
            <a:pPr algn="just"/>
            <a:r>
              <a:rPr lang="en-US" sz="3200" b="1" dirty="0"/>
              <a:t>Model # 2. Distribution through Wholesalers</a:t>
            </a:r>
            <a:r>
              <a:rPr lang="en-US" sz="3200" b="1" dirty="0" smtClean="0"/>
              <a:t>:</a:t>
            </a:r>
          </a:p>
          <a:p>
            <a:pPr algn="just"/>
            <a:endParaRPr lang="en-US" sz="3200" dirty="0"/>
          </a:p>
          <a:p>
            <a:pPr algn="just"/>
            <a:r>
              <a:rPr lang="en-US" sz="3200" dirty="0"/>
              <a:t>This is the most common method of reaching rural areas. It entails no extra cost for the company since existing channels are used. Wholesalers load the goods in a small vehicle and send them to nearby villages. The driver delivers goods to village retailers and collects payments. Alternately, village dealers make weekly trips to the town and collect goods from different wholesalers, piling them up in their pick-ups, and collect goods from various sources for selling back home.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534400" cy="5632311"/>
          </a:xfrm>
          <a:prstGeom prst="rect">
            <a:avLst/>
          </a:prstGeom>
        </p:spPr>
        <p:txBody>
          <a:bodyPr wrap="square">
            <a:spAutoFit/>
          </a:bodyPr>
          <a:lstStyle/>
          <a:p>
            <a:pPr algn="just"/>
            <a:r>
              <a:rPr lang="en-US" sz="3600" dirty="0"/>
              <a:t>The village dealers add a mark-up and cost of transportation to their cost of purchase to arrive at the selling price. There are some disadvantages in the model. First, all villages cannot be covered through this method. Second, goods become quite expensive by the time they reach the customer. Village retailers thus have to charge more than the printed MRP to cover their costs and customers are not very happy about this. A third disadvantage is that sales are dependent on the wholesaler.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lgn="just"/>
            <a:r>
              <a:rPr lang="en-US" sz="3600" b="1" dirty="0"/>
              <a:t>Model # 3. Distribution through Sub-Dealers</a:t>
            </a:r>
            <a:r>
              <a:rPr lang="en-US" sz="3600" b="1" dirty="0" smtClean="0"/>
              <a:t>:</a:t>
            </a:r>
          </a:p>
          <a:p>
            <a:pPr algn="just"/>
            <a:endParaRPr lang="en-US" sz="3600" dirty="0"/>
          </a:p>
          <a:p>
            <a:pPr algn="just"/>
            <a:r>
              <a:rPr lang="en-US" sz="3600" dirty="0"/>
              <a:t>In this model, the wholesaler or the company appoints sub-dealers in villages. Wholesaler commission is shared with these sub-dealers, who take up the task of supplying to rural retailers through their own salesmen. Sub-dealers are convenient because the wholesaler is assured of regular business and payment collections.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1"/>
            <a:ext cx="8610600" cy="6247864"/>
          </a:xfrm>
          <a:prstGeom prst="rect">
            <a:avLst/>
          </a:prstGeom>
        </p:spPr>
        <p:txBody>
          <a:bodyPr wrap="square">
            <a:spAutoFit/>
          </a:bodyPr>
          <a:lstStyle/>
          <a:p>
            <a:pPr algn="just"/>
            <a:r>
              <a:rPr lang="en-US" sz="4000" b="1" dirty="0"/>
              <a:t>Model # 4. Distribution through Local Dealers/Partners (Hub-and-Spoke Model):</a:t>
            </a:r>
            <a:endParaRPr lang="en-US" sz="4000" dirty="0"/>
          </a:p>
          <a:p>
            <a:pPr algn="just"/>
            <a:r>
              <a:rPr lang="en-US" sz="4000" dirty="0"/>
              <a:t>In this case, the company bypasses the town wholesaler and directly appoints local dealers or partners who are served through company depots in a nearby town. This resembles the hub-and-spoke model, where the company depot serves as a hub serving surrounding villages</a:t>
            </a:r>
            <a:r>
              <a:rPr lang="en-US" sz="4000" dirty="0" smtClean="0"/>
              <a:t>.</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TotalTime>
  <Words>672</Words>
  <Application>Microsoft Office PowerPoint</Application>
  <PresentationFormat>On-screen Show (4:3)</PresentationFormat>
  <Paragraphs>100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Equity</vt:lpstr>
      <vt:lpstr>Models of Rural Distribution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Models of Rural Distribution</dc:title>
  <dc:creator>Ashutosh</dc:creator>
  <cp:lastModifiedBy>Ashutosh</cp:lastModifiedBy>
  <cp:revision>4</cp:revision>
  <dcterms:created xsi:type="dcterms:W3CDTF">2020-05-05T13:04:24Z</dcterms:created>
  <dcterms:modified xsi:type="dcterms:W3CDTF">2020-05-06T06:05:06Z</dcterms:modified>
</cp:coreProperties>
</file>