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6AFF550-D45C-479D-987D-7B7BAE57A4D5}"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CCF8274-5E07-44D9-8D78-702DF5E063E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AFF550-D45C-479D-987D-7B7BAE57A4D5}"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F8274-5E07-44D9-8D78-702DF5E063E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AFF550-D45C-479D-987D-7B7BAE57A4D5}"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F8274-5E07-44D9-8D78-702DF5E063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6AFF550-D45C-479D-987D-7B7BAE57A4D5}"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F8274-5E07-44D9-8D78-702DF5E063E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AFF550-D45C-479D-987D-7B7BAE57A4D5}"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CCF8274-5E07-44D9-8D78-702DF5E063E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6AFF550-D45C-479D-987D-7B7BAE57A4D5}"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F8274-5E07-44D9-8D78-702DF5E063E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6AFF550-D45C-479D-987D-7B7BAE57A4D5}"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CF8274-5E07-44D9-8D78-702DF5E063E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AFF550-D45C-479D-987D-7B7BAE57A4D5}"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CF8274-5E07-44D9-8D78-702DF5E063E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AFF550-D45C-479D-987D-7B7BAE57A4D5}"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CF8274-5E07-44D9-8D78-702DF5E063E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AFF550-D45C-479D-987D-7B7BAE57A4D5}"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F8274-5E07-44D9-8D78-702DF5E063E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AFF550-D45C-479D-987D-7B7BAE57A4D5}"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CCF8274-5E07-44D9-8D78-702DF5E063E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6AFF550-D45C-479D-987D-7B7BAE57A4D5}"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CCF8274-5E07-44D9-8D78-702DF5E063E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86200"/>
            <a:ext cx="73914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a:t>Important Features of Marketing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09600"/>
            <a:ext cx="8458200" cy="3785652"/>
          </a:xfrm>
          <a:prstGeom prst="rect">
            <a:avLst/>
          </a:prstGeom>
        </p:spPr>
        <p:txBody>
          <a:bodyPr wrap="square">
            <a:spAutoFit/>
          </a:bodyPr>
          <a:lstStyle/>
          <a:p>
            <a:pPr algn="ctr" fontAlgn="base"/>
            <a:endParaRPr lang="en-US" sz="6000" b="1" dirty="0" smtClean="0"/>
          </a:p>
          <a:p>
            <a:pPr algn="ctr" fontAlgn="base"/>
            <a:endParaRPr lang="en-US" sz="6000" b="1" dirty="0" smtClean="0"/>
          </a:p>
          <a:p>
            <a:pPr algn="ctr" fontAlgn="base"/>
            <a:r>
              <a:rPr lang="en-US" sz="6000" b="1" dirty="0" smtClean="0"/>
              <a:t>7</a:t>
            </a:r>
            <a:r>
              <a:rPr lang="en-US" sz="6000" b="1" dirty="0"/>
              <a:t>. Marketing environment: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6494085"/>
          </a:xfrm>
          <a:prstGeom prst="rect">
            <a:avLst/>
          </a:prstGeom>
        </p:spPr>
        <p:txBody>
          <a:bodyPr wrap="square">
            <a:spAutoFit/>
          </a:bodyPr>
          <a:lstStyle/>
          <a:p>
            <a:pPr algn="just" fontAlgn="base"/>
            <a:r>
              <a:rPr lang="en-US" sz="3200" dirty="0"/>
              <a:t>Economic policies, market conditions, and environmental factors, such as political, technological, demographic and international, influence marketing activities. </a:t>
            </a:r>
            <a:endParaRPr lang="en-US" sz="3200" dirty="0" smtClean="0"/>
          </a:p>
          <a:p>
            <a:pPr algn="just" fontAlgn="base"/>
            <a:endParaRPr lang="en-US" sz="3200" dirty="0" smtClean="0"/>
          </a:p>
          <a:p>
            <a:pPr algn="just" fontAlgn="base"/>
            <a:r>
              <a:rPr lang="en-US" sz="3200" dirty="0" smtClean="0"/>
              <a:t>Marketing </a:t>
            </a:r>
            <a:r>
              <a:rPr lang="en-US" sz="3200" dirty="0"/>
              <a:t>activities are inseparable from such environmental factors. </a:t>
            </a:r>
            <a:endParaRPr lang="en-US" sz="3200" dirty="0" smtClean="0"/>
          </a:p>
          <a:p>
            <a:pPr algn="just" fontAlgn="base"/>
            <a:endParaRPr lang="en-US" sz="3200" dirty="0" smtClean="0"/>
          </a:p>
          <a:p>
            <a:pPr algn="just" fontAlgn="base"/>
            <a:r>
              <a:rPr lang="en-US" sz="3200" dirty="0" smtClean="0"/>
              <a:t>A </a:t>
            </a:r>
            <a:r>
              <a:rPr lang="en-US" sz="3200" dirty="0"/>
              <a:t>successful marketer needs to adapt to these changing factors and adjust marketing strategies to suit new market developments.</a:t>
            </a:r>
          </a:p>
          <a:p>
            <a:pPr algn="just"/>
            <a:r>
              <a:rPr lang="en-US" sz="3200" dirty="0" smtClean="0"/>
              <a:t/>
            </a:r>
            <a:br>
              <a:rPr lang="en-US" sz="3200" dirty="0" smtClean="0"/>
            </a:b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95313" y="685800"/>
            <a:ext cx="7953375" cy="5486399"/>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04800" y="381000"/>
            <a:ext cx="8534400" cy="62484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153400" cy="5693866"/>
          </a:xfrm>
          <a:prstGeom prst="rect">
            <a:avLst/>
          </a:prstGeom>
        </p:spPr>
        <p:txBody>
          <a:bodyPr wrap="square">
            <a:spAutoFit/>
          </a:bodyPr>
          <a:lstStyle/>
          <a:p>
            <a:r>
              <a:rPr lang="en-US" sz="2800" dirty="0"/>
              <a:t>Some of the most important features of marketing are as follows: </a:t>
            </a:r>
            <a:endParaRPr lang="en-US" sz="2800" dirty="0" smtClean="0"/>
          </a:p>
          <a:p>
            <a:pPr marL="342900" indent="-342900">
              <a:buAutoNum type="arabicPeriod"/>
            </a:pPr>
            <a:r>
              <a:rPr lang="en-US" sz="2800" dirty="0" smtClean="0"/>
              <a:t>Customer </a:t>
            </a:r>
            <a:r>
              <a:rPr lang="en-US" sz="2800" dirty="0"/>
              <a:t>focus </a:t>
            </a:r>
            <a:endParaRPr lang="en-US" sz="2800" dirty="0" smtClean="0"/>
          </a:p>
          <a:p>
            <a:pPr marL="342900" indent="-342900"/>
            <a:r>
              <a:rPr lang="en-US" sz="2800" dirty="0" smtClean="0"/>
              <a:t>2</a:t>
            </a:r>
            <a:r>
              <a:rPr lang="en-US" sz="2800" dirty="0"/>
              <a:t>. Customer satisfaction </a:t>
            </a:r>
            <a:endParaRPr lang="en-US" sz="2800" dirty="0" smtClean="0"/>
          </a:p>
          <a:p>
            <a:pPr marL="342900" indent="-342900"/>
            <a:r>
              <a:rPr lang="en-US" sz="2800" dirty="0" smtClean="0"/>
              <a:t>3</a:t>
            </a:r>
            <a:r>
              <a:rPr lang="en-US" sz="2800" dirty="0"/>
              <a:t>. Objective-oriented </a:t>
            </a:r>
            <a:endParaRPr lang="en-US" sz="2800" dirty="0" smtClean="0"/>
          </a:p>
          <a:p>
            <a:pPr marL="342900" indent="-342900"/>
            <a:r>
              <a:rPr lang="en-US" sz="2800" dirty="0" smtClean="0"/>
              <a:t>4</a:t>
            </a:r>
            <a:r>
              <a:rPr lang="en-US" sz="2800" dirty="0"/>
              <a:t>. Marketing is both art and science </a:t>
            </a:r>
            <a:endParaRPr lang="en-US" sz="2800" dirty="0" smtClean="0"/>
          </a:p>
          <a:p>
            <a:pPr marL="342900" indent="-342900"/>
            <a:r>
              <a:rPr lang="en-US" sz="2800" dirty="0" smtClean="0"/>
              <a:t>5</a:t>
            </a:r>
            <a:r>
              <a:rPr lang="en-US" sz="2800" dirty="0"/>
              <a:t>. Continuous and regular activity </a:t>
            </a:r>
            <a:endParaRPr lang="en-US" sz="2800" dirty="0" smtClean="0"/>
          </a:p>
          <a:p>
            <a:pPr marL="342900" indent="-342900"/>
            <a:r>
              <a:rPr lang="en-US" sz="2800" dirty="0" smtClean="0"/>
              <a:t>6</a:t>
            </a:r>
            <a:r>
              <a:rPr lang="en-US" sz="2800" dirty="0"/>
              <a:t>. Exchange process </a:t>
            </a:r>
            <a:endParaRPr lang="en-US" sz="2800" dirty="0" smtClean="0"/>
          </a:p>
          <a:p>
            <a:pPr marL="342900" indent="-342900"/>
            <a:r>
              <a:rPr lang="en-US" sz="2800" dirty="0" smtClean="0"/>
              <a:t>7</a:t>
            </a:r>
            <a:r>
              <a:rPr lang="en-US" sz="2800" dirty="0"/>
              <a:t>. Marketing environment </a:t>
            </a:r>
            <a:endParaRPr lang="en-US" sz="2800" dirty="0" smtClean="0"/>
          </a:p>
          <a:p>
            <a:pPr marL="342900" indent="-342900"/>
            <a:r>
              <a:rPr lang="en-US" sz="2800" dirty="0" smtClean="0"/>
              <a:t>8</a:t>
            </a:r>
            <a:r>
              <a:rPr lang="en-US" sz="2800" dirty="0"/>
              <a:t>. Marketing mix </a:t>
            </a:r>
            <a:endParaRPr lang="en-US" sz="2800" dirty="0" smtClean="0"/>
          </a:p>
          <a:p>
            <a:pPr marL="342900" indent="-342900"/>
            <a:r>
              <a:rPr lang="en-US" sz="2800" dirty="0" smtClean="0"/>
              <a:t>9</a:t>
            </a:r>
            <a:r>
              <a:rPr lang="en-US" sz="2800" dirty="0"/>
              <a:t>. Integrated approach </a:t>
            </a:r>
            <a:endParaRPr lang="en-US" sz="2800" dirty="0" smtClean="0"/>
          </a:p>
          <a:p>
            <a:pPr marL="342900" indent="-342900"/>
            <a:r>
              <a:rPr lang="en-US" sz="2800" dirty="0" smtClean="0"/>
              <a:t>10</a:t>
            </a:r>
            <a:r>
              <a:rPr lang="en-US" sz="2800" dirty="0"/>
              <a:t>. Commercial and non-commercial organizations </a:t>
            </a:r>
            <a:endParaRPr lang="en-US" sz="2800" dirty="0" smtClean="0"/>
          </a:p>
          <a:p>
            <a:pPr marL="342900" indent="-342900"/>
            <a:r>
              <a:rPr lang="en-US" sz="2800" dirty="0" smtClean="0"/>
              <a:t>11</a:t>
            </a:r>
            <a:r>
              <a:rPr lang="en-US" sz="2800" dirty="0"/>
              <a:t>. Precedes and follows production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078313"/>
          </a:xfrm>
          <a:prstGeom prst="rect">
            <a:avLst/>
          </a:prstGeom>
        </p:spPr>
        <p:txBody>
          <a:bodyPr wrap="square">
            <a:spAutoFit/>
          </a:bodyPr>
          <a:lstStyle/>
          <a:p>
            <a:pPr algn="just" fontAlgn="base"/>
            <a:r>
              <a:rPr lang="en-US" sz="3600" b="1" dirty="0"/>
              <a:t>1. Customer focus:</a:t>
            </a:r>
          </a:p>
          <a:p>
            <a:pPr algn="just" fontAlgn="base"/>
            <a:r>
              <a:rPr lang="en-US" sz="3600" dirty="0"/>
              <a:t>The marketing function of a business is customer-</a:t>
            </a:r>
            <a:r>
              <a:rPr lang="en-US" sz="3600" dirty="0" err="1"/>
              <a:t>centred</a:t>
            </a:r>
            <a:r>
              <a:rPr lang="en-US" sz="3600" dirty="0"/>
              <a:t>. It makes an attempt to study the customer needs, and goods are produced accordingly. The business existence depends on human needs. In a competitive market, the goods that are best suited to the customer are the ones that are well-accepted. Hence, every activity of a business is customer-oriented.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186309"/>
          </a:xfrm>
          <a:prstGeom prst="rect">
            <a:avLst/>
          </a:prstGeom>
        </p:spPr>
        <p:txBody>
          <a:bodyPr wrap="square">
            <a:spAutoFit/>
          </a:bodyPr>
          <a:lstStyle/>
          <a:p>
            <a:pPr algn="just" fontAlgn="base"/>
            <a:r>
              <a:rPr lang="en-US" sz="3600" b="1" dirty="0"/>
              <a:t>2. Customer satisfaction:</a:t>
            </a:r>
          </a:p>
          <a:p>
            <a:pPr algn="just" fontAlgn="base"/>
            <a:r>
              <a:rPr lang="en-US" sz="3600" dirty="0"/>
              <a:t>A customer expects some services or benefits from the product for which payment is made. If this benefit is more than the amount paid, then the customer is satisfied. In the long run, customer satisfaction helps to retain market demand. It helps achieve organizational objectives. Customer satisfaction can be enhanced by providing value-added services, which includes providing additional facilities at little or no extra cost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3139321"/>
          </a:xfrm>
          <a:prstGeom prst="rect">
            <a:avLst/>
          </a:prstGeom>
        </p:spPr>
        <p:txBody>
          <a:bodyPr wrap="square">
            <a:spAutoFit/>
          </a:bodyPr>
          <a:lstStyle/>
          <a:p>
            <a:pPr fontAlgn="base"/>
            <a:endParaRPr lang="en-US" sz="6600" b="1" dirty="0" smtClean="0"/>
          </a:p>
          <a:p>
            <a:pPr fontAlgn="base"/>
            <a:endParaRPr lang="en-US" sz="6600" b="1" dirty="0" smtClean="0"/>
          </a:p>
          <a:p>
            <a:pPr fontAlgn="base"/>
            <a:r>
              <a:rPr lang="en-US" sz="6600" b="1" dirty="0" smtClean="0"/>
              <a:t>3</a:t>
            </a:r>
            <a:r>
              <a:rPr lang="en-US" sz="6600" b="1" dirty="0"/>
              <a:t>. Objective-oriented: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229600" cy="6186309"/>
          </a:xfrm>
          <a:prstGeom prst="rect">
            <a:avLst/>
          </a:prstGeom>
        </p:spPr>
        <p:txBody>
          <a:bodyPr wrap="square">
            <a:spAutoFit/>
          </a:bodyPr>
          <a:lstStyle/>
          <a:p>
            <a:r>
              <a:rPr lang="en-US" sz="3600" dirty="0"/>
              <a:t>All marketing activities are objective-oriented. Different objectives are fixed at different levels, but the main objective is to earn profit from business along with the satisfac­tion of human wants</a:t>
            </a:r>
            <a:r>
              <a:rPr lang="en-US" sz="3600" dirty="0" smtClean="0"/>
              <a:t>.</a:t>
            </a:r>
          </a:p>
          <a:p>
            <a:endParaRPr lang="en-US" sz="3600" dirty="0" smtClean="0"/>
          </a:p>
          <a:p>
            <a:r>
              <a:rPr lang="en-US" sz="3600" dirty="0" smtClean="0"/>
              <a:t> </a:t>
            </a:r>
            <a:r>
              <a:rPr lang="en-US" sz="3600" dirty="0"/>
              <a:t>Marketing activities undertaken by sellers make an attempt to find out the weaknesses in the existing system, and measures are taken to improve the shortfalls so that the objectives are achieved.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fontAlgn="base"/>
            <a:r>
              <a:rPr lang="en-US" sz="3600" b="1" dirty="0"/>
              <a:t>4. Marketing is both art and science:</a:t>
            </a:r>
          </a:p>
          <a:p>
            <a:pPr algn="just" fontAlgn="base"/>
            <a:r>
              <a:rPr lang="en-US" sz="3600" dirty="0"/>
              <a:t>Art refers to a specific skill that is required in marketing activities of any type of business. Science refers to a systematic body of knowledge, based on facts and principles. The concept of marketing includes a bunch of social sciences such as economics, sociology, psychology and law. It indicates market operations based on some principles. Hence, marketing is an art as well as a science.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fontAlgn="base"/>
            <a:r>
              <a:rPr lang="en-US" sz="4000" b="1" dirty="0"/>
              <a:t>5. Continuous and regular activity</a:t>
            </a:r>
            <a:r>
              <a:rPr lang="en-US" sz="4000" b="1" dirty="0" smtClean="0"/>
              <a:t>:</a:t>
            </a:r>
          </a:p>
          <a:p>
            <a:pPr algn="just" fontAlgn="base"/>
            <a:endParaRPr lang="en-US" sz="4000" b="1" dirty="0"/>
          </a:p>
          <a:p>
            <a:pPr algn="just" fontAlgn="base"/>
            <a:r>
              <a:rPr lang="en-US" sz="4000" dirty="0"/>
              <a:t>Marketing is an activity designed to plan, price, promote and distribute products. At the same time, it also addresses both the current and future consumers. Thus, it is a continuous process. A marketer has to consistently monitor environment. This helps in coming up with new products</a:t>
            </a:r>
            <a:r>
              <a:rPr lang="en-US" sz="4000" dirty="0" smtClean="0"/>
              <a:t>.</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016758"/>
          </a:xfrm>
          <a:prstGeom prst="rect">
            <a:avLst/>
          </a:prstGeom>
        </p:spPr>
        <p:txBody>
          <a:bodyPr wrap="square">
            <a:spAutoFit/>
          </a:bodyPr>
          <a:lstStyle/>
          <a:p>
            <a:pPr algn="just" fontAlgn="base"/>
            <a:r>
              <a:rPr lang="en-US" sz="3200" b="1" dirty="0" smtClean="0"/>
              <a:t>6. Exchange process:</a:t>
            </a:r>
          </a:p>
          <a:p>
            <a:pPr algn="just" fontAlgn="base"/>
            <a:r>
              <a:rPr lang="en-US" sz="3200" dirty="0" smtClean="0"/>
              <a:t>Marketing involves exchange of goods, services and ideas with the medium of money. Exchange takes place between sellers and buyers. Most of marketing activities are concerned with the exchange of goods. </a:t>
            </a:r>
            <a:endParaRPr lang="en-US" sz="3200" dirty="0" smtClean="0"/>
          </a:p>
          <a:p>
            <a:pPr algn="just" fontAlgn="base"/>
            <a:endParaRPr lang="en-US" sz="3200" dirty="0" smtClean="0"/>
          </a:p>
          <a:p>
            <a:pPr algn="just" fontAlgn="base"/>
            <a:r>
              <a:rPr lang="en-US" sz="3200" dirty="0" smtClean="0"/>
              <a:t>Functions </a:t>
            </a:r>
            <a:r>
              <a:rPr lang="en-US" sz="3200" dirty="0" smtClean="0"/>
              <a:t>such as distribution, after-sale services and packaging help in the exchange process. Channels of distribution and physical distribution play an important role in the exchange process by creating place utility.</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571</Words>
  <Application>Microsoft Office PowerPoint</Application>
  <PresentationFormat>On-screen Show (4:3)</PresentationFormat>
  <Paragraphs>47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Important Features of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Important Features of Marketing  </dc:title>
  <dc:creator>Ashutosh</dc:creator>
  <cp:lastModifiedBy>Ashutosh</cp:lastModifiedBy>
  <cp:revision>3</cp:revision>
  <dcterms:created xsi:type="dcterms:W3CDTF">2020-04-23T05:46:57Z</dcterms:created>
  <dcterms:modified xsi:type="dcterms:W3CDTF">2020-04-24T15:04:56Z</dcterms:modified>
</cp:coreProperties>
</file>