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0767A16D-BFF0-487D-95CE-F6994645F7EC}"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67D3DC4E-BE99-4DDC-9D1F-C83F104DD98B}"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767A16D-BFF0-487D-95CE-F6994645F7EC}"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D3DC4E-BE99-4DDC-9D1F-C83F104DD98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767A16D-BFF0-487D-95CE-F6994645F7EC}"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D3DC4E-BE99-4DDC-9D1F-C83F104DD98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0767A16D-BFF0-487D-95CE-F6994645F7EC}"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D3DC4E-BE99-4DDC-9D1F-C83F104DD98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767A16D-BFF0-487D-95CE-F6994645F7EC}"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67D3DC4E-BE99-4DDC-9D1F-C83F104DD98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67A16D-BFF0-487D-95CE-F6994645F7EC}"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D3DC4E-BE99-4DDC-9D1F-C83F104DD98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0767A16D-BFF0-487D-95CE-F6994645F7EC}"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D3DC4E-BE99-4DDC-9D1F-C83F104DD98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767A16D-BFF0-487D-95CE-F6994645F7EC}"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D3DC4E-BE99-4DDC-9D1F-C83F104DD98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67A16D-BFF0-487D-95CE-F6994645F7EC}"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D3DC4E-BE99-4DDC-9D1F-C83F104DD98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767A16D-BFF0-487D-95CE-F6994645F7EC}"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D3DC4E-BE99-4DDC-9D1F-C83F104DD98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767A16D-BFF0-487D-95CE-F6994645F7EC}"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67D3DC4E-BE99-4DDC-9D1F-C83F104DD98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0767A16D-BFF0-487D-95CE-F6994645F7EC}"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67D3DC4E-BE99-4DDC-9D1F-C83F104DD98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marketing91.com/marketing-mix-reebok/" TargetMode="External"/><Relationship Id="rId2" Type="http://schemas.openxmlformats.org/officeDocument/2006/relationships/hyperlink" Target="https://www.marketing91.com/marketing-strategy-of-adidas/" TargetMode="External"/><Relationship Id="rId1" Type="http://schemas.openxmlformats.org/officeDocument/2006/relationships/slideLayout" Target="../slideLayouts/slideLayout7.xml"/><Relationship Id="rId4" Type="http://schemas.openxmlformats.org/officeDocument/2006/relationships/hyperlink" Target="https://www.marketing91.com/swot-nike/"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www.marketing91.com/swot-analysis-dairy-milk/" TargetMode="External"/><Relationship Id="rId2" Type="http://schemas.openxmlformats.org/officeDocument/2006/relationships/hyperlink" Target="https://www.marketing91.com/marketing-strategy-of-cadbury-cadbury-marketing-strategy/"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s://www.marketing91.com/swot-analysis-hewlett-packard/"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s://www.marketing91.com/what-is-a-brand/" TargetMode="External"/><Relationship Id="rId2" Type="http://schemas.openxmlformats.org/officeDocument/2006/relationships/hyperlink" Target="https://www.marketing91.com/marketing-strategy-dell/"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www.marketing91.com/marketing-strategy-baidu/" TargetMode="External"/><Relationship Id="rId2" Type="http://schemas.openxmlformats.org/officeDocument/2006/relationships/hyperlink" Target="https://www.marketing91.com/segment-brand-loyal-customers/" TargetMode="External"/><Relationship Id="rId1" Type="http://schemas.openxmlformats.org/officeDocument/2006/relationships/slideLayout" Target="../slideLayouts/slideLayout7.xml"/><Relationship Id="rId4" Type="http://schemas.openxmlformats.org/officeDocument/2006/relationships/hyperlink" Target="https://www.marketing91.com/china-fastest-growing-economy/" TargetMode="External"/></Relationships>
</file>

<file path=ppt/slides/_rels/slide17.xml.rels><?xml version="1.0" encoding="UTF-8" standalone="yes"?>
<Relationships xmlns="http://schemas.openxmlformats.org/package/2006/relationships"><Relationship Id="rId2" Type="http://schemas.openxmlformats.org/officeDocument/2006/relationships/hyperlink" Target="https://www.marketing91.com/steps-in-consumer-decision-making/"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marketing91.com/types-of-products/" TargetMode="External"/><Relationship Id="rId2" Type="http://schemas.openxmlformats.org/officeDocument/2006/relationships/hyperlink" Target="https://www.marketing91.com/individual-marketing/" TargetMode="External"/><Relationship Id="rId1" Type="http://schemas.openxmlformats.org/officeDocument/2006/relationships/slideLayout" Target="../slideLayouts/slideLayout7.xml"/><Relationship Id="rId4" Type="http://schemas.openxmlformats.org/officeDocument/2006/relationships/hyperlink" Target="https://www.marketing91.com/purchasing-process/"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marketing91.com/people-marketing-mix/" TargetMode="External"/><Relationship Id="rId2" Type="http://schemas.openxmlformats.org/officeDocument/2006/relationships/hyperlink" Target="https://www.marketing91.com/marketing-mix-of-rolex/"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www.marketing91.com/marketing-mix-toyota/" TargetMode="External"/><Relationship Id="rId2" Type="http://schemas.openxmlformats.org/officeDocument/2006/relationships/hyperlink" Target="https://www.marketing91.com/what-is-a-product/"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www.marketing91.com/how-to-manage-and-motivate-channel-dealers/" TargetMode="External"/><Relationship Id="rId2" Type="http://schemas.openxmlformats.org/officeDocument/2006/relationships/hyperlink" Target="https://www.marketing91.com/geographic-segmentation-segmenting-geography/"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www.marketing91.com/4-types-market-segmentation-segment/"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4572000"/>
            <a:ext cx="7543800" cy="1905000"/>
          </a:xfrm>
        </p:spPr>
        <p:txBody>
          <a:bodyPr>
            <a:normAutofit/>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457200" y="1295400"/>
            <a:ext cx="8229600" cy="2133600"/>
          </a:xfrm>
        </p:spPr>
        <p:txBody>
          <a:bodyPr>
            <a:normAutofit/>
          </a:bodyPr>
          <a:lstStyle/>
          <a:p>
            <a:r>
              <a:rPr/>
              <a:t>T</a:t>
            </a:r>
            <a:r>
              <a:rPr lang="en-US" dirty="0" err="1" smtClean="0"/>
              <a:t>ypes</a:t>
            </a:r>
            <a:r>
              <a:rPr lang="en-US" dirty="0" smtClean="0"/>
              <a:t> </a:t>
            </a:r>
            <a:r>
              <a:rPr lang="en-US" dirty="0"/>
              <a:t>of target markets based on segmentation</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82000" cy="5693866"/>
          </a:xfrm>
          <a:prstGeom prst="rect">
            <a:avLst/>
          </a:prstGeom>
        </p:spPr>
        <p:txBody>
          <a:bodyPr wrap="square">
            <a:spAutoFit/>
          </a:bodyPr>
          <a:lstStyle/>
          <a:p>
            <a:r>
              <a:rPr lang="en-US" sz="2800" b="1" dirty="0"/>
              <a:t>Consumer activities –</a:t>
            </a:r>
            <a:r>
              <a:rPr lang="en-US" sz="2800" dirty="0"/>
              <a:t> </a:t>
            </a:r>
            <a:r>
              <a:rPr lang="en-US" sz="2800" dirty="0">
                <a:hlinkClick r:id="rId2"/>
              </a:rPr>
              <a:t>Adidas</a:t>
            </a:r>
            <a:r>
              <a:rPr lang="en-US" sz="2800" dirty="0"/>
              <a:t>, </a:t>
            </a:r>
            <a:r>
              <a:rPr lang="en-US" sz="2800" dirty="0">
                <a:hlinkClick r:id="rId3"/>
              </a:rPr>
              <a:t>Reebok</a:t>
            </a:r>
            <a:r>
              <a:rPr lang="en-US" sz="2800" dirty="0"/>
              <a:t> and </a:t>
            </a:r>
            <a:r>
              <a:rPr lang="en-US" sz="2800" dirty="0">
                <a:hlinkClick r:id="rId4"/>
              </a:rPr>
              <a:t>Nike</a:t>
            </a:r>
            <a:r>
              <a:rPr lang="en-US" sz="2800" dirty="0"/>
              <a:t> all market based on one consumer activity – Staying physically fit. With this ideology, Nike and Reebok have penetrated the market strongly for their sports shoes. These 3 are the top brands for this activity</a:t>
            </a:r>
            <a:r>
              <a:rPr lang="en-US" sz="2800" dirty="0" smtClean="0"/>
              <a:t>.</a:t>
            </a:r>
          </a:p>
          <a:p>
            <a:endParaRPr lang="en-US" sz="2800" dirty="0" smtClean="0"/>
          </a:p>
          <a:p>
            <a:endParaRPr lang="en-US" sz="2800" dirty="0"/>
          </a:p>
          <a:p>
            <a:r>
              <a:rPr lang="en-US" sz="2800" b="1" dirty="0"/>
              <a:t>Interests –</a:t>
            </a:r>
            <a:r>
              <a:rPr lang="en-US" sz="2800" dirty="0"/>
              <a:t> If we continue with the shoes examples, then anyone who buys Jimmy </a:t>
            </a:r>
            <a:r>
              <a:rPr lang="en-US" sz="2800" dirty="0" err="1"/>
              <a:t>Choo</a:t>
            </a:r>
            <a:r>
              <a:rPr lang="en-US" sz="2800" dirty="0"/>
              <a:t> has the earnings to buy such premium brands and he is interested in collecting shoes as a commodity. Similarly, many people are interested in collecting antiques or stamps. In fact, If you target based on consumer interests, it can be a very profitable venture</a:t>
            </a:r>
            <a:r>
              <a:rPr lang="en-US" sz="2800" dirty="0" smtClean="0"/>
              <a:t>.</a:t>
            </a:r>
            <a:endParaRPr 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458200" cy="5632311"/>
          </a:xfrm>
          <a:prstGeom prst="rect">
            <a:avLst/>
          </a:prstGeom>
        </p:spPr>
        <p:txBody>
          <a:bodyPr wrap="square">
            <a:spAutoFit/>
          </a:bodyPr>
          <a:lstStyle/>
          <a:p>
            <a:r>
              <a:rPr lang="en-US" sz="3600" b="1" dirty="0" smtClean="0"/>
              <a:t>Opinions –</a:t>
            </a:r>
            <a:r>
              <a:rPr lang="en-US" sz="3600" dirty="0" smtClean="0"/>
              <a:t> Which magazine do you read or blog you follow? If you ask this to every person out there, each one will answer different. This is because people follow things which in their opinion are good and people opinion varies at all time. </a:t>
            </a:r>
            <a:endParaRPr lang="en-US" sz="3600" dirty="0" smtClean="0"/>
          </a:p>
          <a:p>
            <a:endParaRPr lang="en-US" sz="3600" dirty="0" smtClean="0"/>
          </a:p>
          <a:p>
            <a:r>
              <a:rPr lang="en-US" sz="3600" dirty="0" smtClean="0"/>
              <a:t>Some </a:t>
            </a:r>
            <a:r>
              <a:rPr lang="en-US" sz="3600" dirty="0" smtClean="0"/>
              <a:t>people might thing Hollywood based magazines are crap whereas others might thing science and tech based blogs are useless</a:t>
            </a:r>
            <a:endParaRPr lang="en-US" sz="3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458200" cy="1754326"/>
          </a:xfrm>
          <a:prstGeom prst="rect">
            <a:avLst/>
          </a:prstGeom>
        </p:spPr>
        <p:txBody>
          <a:bodyPr wrap="square">
            <a:spAutoFit/>
          </a:bodyPr>
          <a:lstStyle/>
          <a:p>
            <a:pPr algn="ctr"/>
            <a:r>
              <a:rPr lang="en-US" sz="5400" dirty="0"/>
              <a:t>Target markets based on product usage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82000" cy="5262979"/>
          </a:xfrm>
          <a:prstGeom prst="rect">
            <a:avLst/>
          </a:prstGeom>
        </p:spPr>
        <p:txBody>
          <a:bodyPr wrap="square">
            <a:spAutoFit/>
          </a:bodyPr>
          <a:lstStyle/>
          <a:p>
            <a:r>
              <a:rPr lang="en-US" sz="2800" b="1" dirty="0"/>
              <a:t>Use on Occasions –</a:t>
            </a:r>
            <a:r>
              <a:rPr lang="en-US" sz="2800" dirty="0"/>
              <a:t> One of the best brands which markets on the basis of Occasions is </a:t>
            </a:r>
            <a:r>
              <a:rPr lang="en-US" sz="2800" dirty="0">
                <a:hlinkClick r:id="rId2"/>
              </a:rPr>
              <a:t>Cadbury</a:t>
            </a:r>
            <a:r>
              <a:rPr lang="en-US" sz="2800" dirty="0"/>
              <a:t> </a:t>
            </a:r>
            <a:r>
              <a:rPr lang="en-US" sz="2800" dirty="0">
                <a:hlinkClick r:id="rId3"/>
              </a:rPr>
              <a:t>Dairy milk</a:t>
            </a:r>
            <a:r>
              <a:rPr lang="en-US" sz="2800" dirty="0"/>
              <a:t>. Think of a celebration and you will remember </a:t>
            </a:r>
            <a:r>
              <a:rPr lang="en-US" sz="2800" dirty="0" err="1"/>
              <a:t>cadbury’s</a:t>
            </a:r>
            <a:r>
              <a:rPr lang="en-US" sz="2800" dirty="0"/>
              <a:t> celebration chocolates. Cadbury has covered the gifting niche perfectly. Similarly, you can think of </a:t>
            </a:r>
            <a:r>
              <a:rPr lang="en-US" sz="2800" dirty="0" err="1"/>
              <a:t>Archies</a:t>
            </a:r>
            <a:r>
              <a:rPr lang="en-US" sz="2800" dirty="0"/>
              <a:t> and Hallmark cards which are used on Occasions and this is their target market</a:t>
            </a:r>
            <a:r>
              <a:rPr lang="en-US" sz="2800" dirty="0" smtClean="0"/>
              <a:t>.</a:t>
            </a:r>
          </a:p>
          <a:p>
            <a:endParaRPr lang="en-US" sz="2800" dirty="0"/>
          </a:p>
          <a:p>
            <a:r>
              <a:rPr lang="en-US" sz="2800" b="1" dirty="0"/>
              <a:t>Use on situations –</a:t>
            </a:r>
            <a:r>
              <a:rPr lang="en-US" sz="2800" dirty="0"/>
              <a:t> When do you use an Umbrella? Or when do you use a Sun screen? Both of them are used based on situations. You use an Umbrella when it is raining outside, and you use a sun screen when it is hot or too much sunny outside. So these are target markets based on situational usage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5078313"/>
          </a:xfrm>
          <a:prstGeom prst="rect">
            <a:avLst/>
          </a:prstGeom>
        </p:spPr>
        <p:txBody>
          <a:bodyPr wrap="square">
            <a:spAutoFit/>
          </a:bodyPr>
          <a:lstStyle/>
          <a:p>
            <a:r>
              <a:rPr lang="en-US" sz="3600" b="1" dirty="0"/>
              <a:t>Usage type –</a:t>
            </a:r>
            <a:r>
              <a:rPr lang="en-US" sz="3600" dirty="0"/>
              <a:t> Many customers use certain products lightly whereas others use it heavily. </a:t>
            </a:r>
            <a:endParaRPr lang="en-US" sz="3600" dirty="0" smtClean="0"/>
          </a:p>
          <a:p>
            <a:endParaRPr lang="en-US" sz="3600" dirty="0" smtClean="0"/>
          </a:p>
          <a:p>
            <a:r>
              <a:rPr lang="en-US" sz="3600" dirty="0" smtClean="0"/>
              <a:t>A </a:t>
            </a:r>
            <a:r>
              <a:rPr lang="en-US" sz="3600" dirty="0"/>
              <a:t>residential printer of </a:t>
            </a:r>
            <a:r>
              <a:rPr lang="en-US" sz="3600" dirty="0">
                <a:hlinkClick r:id="rId2"/>
              </a:rPr>
              <a:t>Hewlett </a:t>
            </a:r>
            <a:r>
              <a:rPr lang="en-US" sz="3600" dirty="0" err="1">
                <a:hlinkClick r:id="rId2"/>
              </a:rPr>
              <a:t>packard</a:t>
            </a:r>
            <a:r>
              <a:rPr lang="en-US" sz="3600" dirty="0"/>
              <a:t> will be much different and will have a different refilling mechanism then a printer being used by </a:t>
            </a:r>
            <a:r>
              <a:rPr lang="en-US" sz="3600" dirty="0" err="1"/>
              <a:t>corporates</a:t>
            </a:r>
            <a:r>
              <a:rPr lang="en-US" sz="3600" dirty="0"/>
              <a:t> (which has a drum cartridge mechanism) So based on different usage types, the target market can vary.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457201"/>
            <a:ext cx="8458200" cy="4832092"/>
          </a:xfrm>
          <a:prstGeom prst="rect">
            <a:avLst/>
          </a:prstGeom>
        </p:spPr>
        <p:txBody>
          <a:bodyPr wrap="square">
            <a:spAutoFit/>
          </a:bodyPr>
          <a:lstStyle/>
          <a:p>
            <a:r>
              <a:rPr lang="en-US" sz="2800" dirty="0"/>
              <a:t>Target market based on Brand </a:t>
            </a:r>
            <a:r>
              <a:rPr lang="en-US" sz="2800" dirty="0" smtClean="0"/>
              <a:t>preference</a:t>
            </a:r>
          </a:p>
          <a:p>
            <a:endParaRPr lang="en-US" sz="2800" dirty="0"/>
          </a:p>
          <a:p>
            <a:r>
              <a:rPr lang="en-US" sz="2800" dirty="0"/>
              <a:t>I prefer only </a:t>
            </a:r>
            <a:r>
              <a:rPr lang="en-US" sz="2800" dirty="0">
                <a:hlinkClick r:id="rId2"/>
              </a:rPr>
              <a:t>Dell</a:t>
            </a:r>
            <a:r>
              <a:rPr lang="en-US" sz="2800" dirty="0"/>
              <a:t> Laptops. I have purchased 4 laptops till date and all have been from Dell. </a:t>
            </a:r>
            <a:endParaRPr lang="en-US" sz="2800" dirty="0" smtClean="0"/>
          </a:p>
          <a:p>
            <a:endParaRPr lang="en-US" sz="2800" dirty="0" smtClean="0"/>
          </a:p>
          <a:p>
            <a:r>
              <a:rPr lang="en-US" sz="2800" dirty="0" smtClean="0"/>
              <a:t>I </a:t>
            </a:r>
            <a:r>
              <a:rPr lang="en-US" sz="2800" dirty="0"/>
              <a:t>have used different laptops which were owned by my friends, but I always liked the speed and usefulness of Dell. </a:t>
            </a:r>
            <a:endParaRPr lang="en-US" sz="2800" dirty="0" smtClean="0"/>
          </a:p>
          <a:p>
            <a:endParaRPr lang="en-US" sz="2800" dirty="0" smtClean="0"/>
          </a:p>
          <a:p>
            <a:r>
              <a:rPr lang="en-US" sz="2800" dirty="0" smtClean="0"/>
              <a:t>Now </a:t>
            </a:r>
            <a:r>
              <a:rPr lang="en-US" sz="2800" dirty="0"/>
              <a:t>this is excellent </a:t>
            </a:r>
            <a:r>
              <a:rPr lang="en-US" sz="2800" dirty="0">
                <a:hlinkClick r:id="rId3"/>
              </a:rPr>
              <a:t>brand</a:t>
            </a:r>
            <a:r>
              <a:rPr lang="en-US" sz="2800" dirty="0"/>
              <a:t> loyalty from my part. So based on the brand preference, there are 3 types of customers you can market to</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509200"/>
          </a:xfrm>
          <a:prstGeom prst="rect">
            <a:avLst/>
          </a:prstGeom>
        </p:spPr>
        <p:txBody>
          <a:bodyPr wrap="square">
            <a:spAutoFit/>
          </a:bodyPr>
          <a:lstStyle/>
          <a:p>
            <a:r>
              <a:rPr lang="en-US" sz="3200" b="1" dirty="0">
                <a:hlinkClick r:id="rId2"/>
              </a:rPr>
              <a:t>Brand loyal</a:t>
            </a:r>
            <a:r>
              <a:rPr lang="en-US" sz="3200" b="1" dirty="0"/>
              <a:t> customers –</a:t>
            </a:r>
            <a:r>
              <a:rPr lang="en-US" sz="3200" dirty="0"/>
              <a:t> Customers like me, who stick to a brand which is good and don’t keep changing</a:t>
            </a:r>
            <a:r>
              <a:rPr lang="en-US" sz="3200" dirty="0" smtClean="0"/>
              <a:t>.</a:t>
            </a:r>
          </a:p>
          <a:p>
            <a:endParaRPr lang="en-US" sz="3200" dirty="0"/>
          </a:p>
          <a:p>
            <a:r>
              <a:rPr lang="en-US" sz="3200" b="1" dirty="0"/>
              <a:t>Brand aware customers –</a:t>
            </a:r>
            <a:r>
              <a:rPr lang="en-US" sz="3200" dirty="0"/>
              <a:t> There are some customers who just keep changing at all times, and you need to target these customers to bring them back</a:t>
            </a:r>
            <a:r>
              <a:rPr lang="en-US" sz="3200" dirty="0" smtClean="0"/>
              <a:t>.</a:t>
            </a:r>
          </a:p>
          <a:p>
            <a:endParaRPr lang="en-US" sz="3200" dirty="0"/>
          </a:p>
          <a:p>
            <a:r>
              <a:rPr lang="en-US" sz="3200" b="1" dirty="0"/>
              <a:t>Unaware customers –</a:t>
            </a:r>
            <a:r>
              <a:rPr lang="en-US" sz="3200" dirty="0"/>
              <a:t> When you are yet to established yourself as a brand, this is your target market. </a:t>
            </a:r>
            <a:r>
              <a:rPr lang="en-US" sz="3200" dirty="0" err="1">
                <a:hlinkClick r:id="rId3"/>
              </a:rPr>
              <a:t>Baidu</a:t>
            </a:r>
            <a:r>
              <a:rPr lang="en-US" sz="3200" dirty="0"/>
              <a:t> is known in </a:t>
            </a:r>
            <a:r>
              <a:rPr lang="en-US" sz="3200" dirty="0">
                <a:hlinkClick r:id="rId4"/>
              </a:rPr>
              <a:t>China</a:t>
            </a:r>
            <a:r>
              <a:rPr lang="en-US" sz="3200" dirty="0"/>
              <a:t>, but it is unknown in many other countries.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534400" cy="6494085"/>
          </a:xfrm>
          <a:prstGeom prst="rect">
            <a:avLst/>
          </a:prstGeom>
        </p:spPr>
        <p:txBody>
          <a:bodyPr wrap="square">
            <a:spAutoFit/>
          </a:bodyPr>
          <a:lstStyle/>
          <a:p>
            <a:r>
              <a:rPr lang="en-US" sz="3200" dirty="0"/>
              <a:t>Target market based on Decision process</a:t>
            </a:r>
          </a:p>
          <a:p>
            <a:r>
              <a:rPr lang="en-US" sz="3200" dirty="0"/>
              <a:t>The target market also varies on the type of decision. For example – the water purifiers which are marketed to businesses as well as to individuals. In case of individuals, they are consumer products and in case of individuals, the target market is Usage based</a:t>
            </a:r>
            <a:r>
              <a:rPr lang="en-US" sz="3200" dirty="0" smtClean="0"/>
              <a:t>.</a:t>
            </a:r>
          </a:p>
          <a:p>
            <a:endParaRPr lang="en-US" sz="3200" dirty="0"/>
          </a:p>
          <a:p>
            <a:r>
              <a:rPr lang="en-US" sz="3200" dirty="0"/>
              <a:t>In case of organization however, the decision process is completely different and might take some time. Marketing to OEM’s and Government is a type of target market which is based on </a:t>
            </a:r>
            <a:r>
              <a:rPr lang="en-US" sz="3200" dirty="0">
                <a:hlinkClick r:id="rId2"/>
              </a:rPr>
              <a:t>decision making</a:t>
            </a:r>
            <a:r>
              <a:rPr lang="en-US" sz="3200" dirty="0"/>
              <a:t>. Here the decisions are big and the order value is large. But the decision making is slow and tedious also.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153400" cy="5632311"/>
          </a:xfrm>
          <a:prstGeom prst="rect">
            <a:avLst/>
          </a:prstGeom>
        </p:spPr>
        <p:txBody>
          <a:bodyPr wrap="square">
            <a:spAutoFit/>
          </a:bodyPr>
          <a:lstStyle/>
          <a:p>
            <a:pPr algn="ctr"/>
            <a:r>
              <a:rPr lang="en-US" sz="7200" dirty="0"/>
              <a:t>Here are 22 different types of target markets based on segmentation.</a:t>
            </a:r>
          </a:p>
          <a:p>
            <a:pPr algn="ctr"/>
            <a:r>
              <a:rPr lang="en-US" sz="7200" dirty="0" smtClean="0"/>
              <a:t/>
            </a:r>
            <a:br>
              <a:rPr lang="en-US" sz="7200" dirty="0" smtClean="0"/>
            </a:br>
            <a:endParaRPr lang="en-US" sz="7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382000" cy="4524315"/>
          </a:xfrm>
          <a:prstGeom prst="rect">
            <a:avLst/>
          </a:prstGeom>
        </p:spPr>
        <p:txBody>
          <a:bodyPr wrap="square">
            <a:spAutoFit/>
          </a:bodyPr>
          <a:lstStyle/>
          <a:p>
            <a:pPr algn="just"/>
            <a:r>
              <a:rPr lang="en-US" sz="7200" dirty="0"/>
              <a:t>When the segmentation is by Demography, there are 9 types of target markets possible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82000" cy="6124754"/>
          </a:xfrm>
          <a:prstGeom prst="rect">
            <a:avLst/>
          </a:prstGeom>
        </p:spPr>
        <p:txBody>
          <a:bodyPr wrap="square">
            <a:spAutoFit/>
          </a:bodyPr>
          <a:lstStyle/>
          <a:p>
            <a:r>
              <a:rPr lang="en-US" sz="2800" b="1" dirty="0"/>
              <a:t>Age –</a:t>
            </a:r>
            <a:r>
              <a:rPr lang="en-US" sz="2800" dirty="0"/>
              <a:t> The target market can be on the basis of age. Best example is clothes which are different based on the age of the </a:t>
            </a:r>
            <a:r>
              <a:rPr lang="en-US" sz="2800" dirty="0">
                <a:hlinkClick r:id="rId2"/>
              </a:rPr>
              <a:t>individual</a:t>
            </a:r>
            <a:r>
              <a:rPr lang="en-US" sz="2800" dirty="0" smtClean="0"/>
              <a:t>.</a:t>
            </a:r>
          </a:p>
          <a:p>
            <a:endParaRPr lang="en-US" sz="2800" dirty="0"/>
          </a:p>
          <a:p>
            <a:r>
              <a:rPr lang="en-US" sz="2800" b="1" dirty="0"/>
              <a:t>Gender –</a:t>
            </a:r>
            <a:r>
              <a:rPr lang="en-US" sz="2800" dirty="0"/>
              <a:t> Taking the same clothes example, if you have decided that you want to market to only one gender, then your target market will differ based on the 2 genders out there. Naturally, your </a:t>
            </a:r>
            <a:r>
              <a:rPr lang="en-US" sz="2800" dirty="0">
                <a:hlinkClick r:id="rId3"/>
              </a:rPr>
              <a:t>products</a:t>
            </a:r>
            <a:r>
              <a:rPr lang="en-US" sz="2800" dirty="0"/>
              <a:t> will differ accordingly</a:t>
            </a:r>
            <a:r>
              <a:rPr lang="en-US" sz="2800" dirty="0" smtClean="0"/>
              <a:t>.</a:t>
            </a:r>
          </a:p>
          <a:p>
            <a:endParaRPr lang="en-US" sz="2800" dirty="0" smtClean="0"/>
          </a:p>
          <a:p>
            <a:endParaRPr lang="en-US" sz="2800" dirty="0"/>
          </a:p>
          <a:p>
            <a:r>
              <a:rPr lang="en-US" sz="2800" b="1" dirty="0"/>
              <a:t>Race –</a:t>
            </a:r>
            <a:r>
              <a:rPr lang="en-US" sz="2800" dirty="0"/>
              <a:t> A lot of decisions are made by an individual based on where he originates from. Race makes a lot of influence on </a:t>
            </a:r>
            <a:r>
              <a:rPr lang="en-US" sz="2800" dirty="0">
                <a:hlinkClick r:id="rId4"/>
              </a:rPr>
              <a:t>purchasing</a:t>
            </a:r>
            <a:r>
              <a:rPr lang="en-US" sz="2800" dirty="0"/>
              <a:t> decisions. So an Asian customer will have a different purchasing behavior then an American.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5262979"/>
          </a:xfrm>
          <a:prstGeom prst="rect">
            <a:avLst/>
          </a:prstGeom>
        </p:spPr>
        <p:txBody>
          <a:bodyPr wrap="square">
            <a:spAutoFit/>
          </a:bodyPr>
          <a:lstStyle/>
          <a:p>
            <a:r>
              <a:rPr lang="en-US" sz="2800" b="1" dirty="0"/>
              <a:t>Income –</a:t>
            </a:r>
            <a:r>
              <a:rPr lang="en-US" sz="2800" dirty="0"/>
              <a:t> </a:t>
            </a:r>
            <a:r>
              <a:rPr lang="en-US" sz="2800" dirty="0">
                <a:hlinkClick r:id="rId2"/>
              </a:rPr>
              <a:t>Rolex</a:t>
            </a:r>
            <a:r>
              <a:rPr lang="en-US" sz="2800" dirty="0"/>
              <a:t> is a good example of making generic products but keeping the target market based on income. Off course, income can be a psychographic factor too</a:t>
            </a:r>
            <a:r>
              <a:rPr lang="en-US" sz="2800" dirty="0" smtClean="0"/>
              <a:t>.</a:t>
            </a:r>
          </a:p>
          <a:p>
            <a:endParaRPr lang="en-US" sz="2800" dirty="0" smtClean="0"/>
          </a:p>
          <a:p>
            <a:endParaRPr lang="en-US" sz="2800" dirty="0"/>
          </a:p>
          <a:p>
            <a:r>
              <a:rPr lang="en-US" sz="2800" b="1" dirty="0"/>
              <a:t>Religion –</a:t>
            </a:r>
            <a:r>
              <a:rPr lang="en-US" sz="2800" dirty="0"/>
              <a:t> Many </a:t>
            </a:r>
            <a:r>
              <a:rPr lang="en-US" sz="2800" dirty="0">
                <a:hlinkClick r:id="rId3"/>
              </a:rPr>
              <a:t>people</a:t>
            </a:r>
            <a:r>
              <a:rPr lang="en-US" sz="2800" dirty="0"/>
              <a:t> get confused between race and religion and you should not confuse the same. Taking the above example, Asians have diverse religions and each country you go to will have different religions. Similarly, thinking that Christians are one religion is also wrong. You will find many sub religions of Christianity. So if your target market is based on religion, you have to take decisions accordingly.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458200" cy="6001643"/>
          </a:xfrm>
          <a:prstGeom prst="rect">
            <a:avLst/>
          </a:prstGeom>
        </p:spPr>
        <p:txBody>
          <a:bodyPr wrap="square">
            <a:spAutoFit/>
          </a:bodyPr>
          <a:lstStyle/>
          <a:p>
            <a:r>
              <a:rPr lang="en-US" sz="3200" b="1" dirty="0"/>
              <a:t>Occupation –</a:t>
            </a:r>
            <a:r>
              <a:rPr lang="en-US" sz="3200" dirty="0"/>
              <a:t> A medicine for allergy is not marketed to an engineer and similarly, a </a:t>
            </a:r>
            <a:r>
              <a:rPr lang="en-US" sz="3200" dirty="0">
                <a:hlinkClick r:id="rId2"/>
              </a:rPr>
              <a:t>product</a:t>
            </a:r>
            <a:r>
              <a:rPr lang="en-US" sz="3200" dirty="0"/>
              <a:t> which is targeted towards one occupation should not be targeted towards the other. This is where you should adhere to your target market</a:t>
            </a:r>
            <a:r>
              <a:rPr lang="en-US" sz="3200" dirty="0" smtClean="0"/>
              <a:t>.</a:t>
            </a:r>
          </a:p>
          <a:p>
            <a:endParaRPr lang="en-US" sz="3200" dirty="0"/>
          </a:p>
          <a:p>
            <a:r>
              <a:rPr lang="en-US" sz="3200" b="1" dirty="0"/>
              <a:t>Family size –</a:t>
            </a:r>
            <a:r>
              <a:rPr lang="en-US" sz="3200" dirty="0"/>
              <a:t> The Scorpio, Renault Duster or </a:t>
            </a:r>
            <a:r>
              <a:rPr lang="en-US" sz="3200" dirty="0">
                <a:hlinkClick r:id="rId3"/>
              </a:rPr>
              <a:t>Toyota</a:t>
            </a:r>
            <a:r>
              <a:rPr lang="en-US" sz="3200" dirty="0"/>
              <a:t> </a:t>
            </a:r>
            <a:r>
              <a:rPr lang="en-US" sz="3200" dirty="0" err="1"/>
              <a:t>innova</a:t>
            </a:r>
            <a:r>
              <a:rPr lang="en-US" sz="3200" dirty="0"/>
              <a:t> is mostly marketed to families which are large in size. Or where you have to travel in groups. Family size is another target market group.</a:t>
            </a:r>
          </a:p>
          <a:p>
            <a:r>
              <a:rPr lang="en-US" sz="3200" dirty="0" smtClean="0"/>
              <a:t/>
            </a:r>
            <a:br>
              <a:rPr lang="en-US" sz="3200" dirty="0" smtClean="0"/>
            </a:b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509200"/>
          </a:xfrm>
          <a:prstGeom prst="rect">
            <a:avLst/>
          </a:prstGeom>
        </p:spPr>
        <p:txBody>
          <a:bodyPr wrap="square">
            <a:spAutoFit/>
          </a:bodyPr>
          <a:lstStyle/>
          <a:p>
            <a:r>
              <a:rPr lang="en-US" sz="3200" b="1" dirty="0" smtClean="0">
                <a:hlinkClick r:id="rId2"/>
              </a:rPr>
              <a:t>Geographic</a:t>
            </a:r>
            <a:r>
              <a:rPr lang="en-US" sz="3200" b="1" dirty="0" smtClean="0"/>
              <a:t> location –</a:t>
            </a:r>
            <a:r>
              <a:rPr lang="en-US" sz="3200" dirty="0" smtClean="0"/>
              <a:t> If a restaurant from which is close to your home, is marketing to people who are far away from you, then the restaurant will fail in its business. It has to reach to the people who are closer because traveling time is important when considering which restaurant to have dinner in</a:t>
            </a:r>
            <a:r>
              <a:rPr lang="en-US" sz="3200" dirty="0" smtClean="0"/>
              <a:t>.</a:t>
            </a:r>
          </a:p>
          <a:p>
            <a:endParaRPr lang="en-US" sz="3200" dirty="0" smtClean="0"/>
          </a:p>
          <a:p>
            <a:r>
              <a:rPr lang="en-US" sz="3200" b="1" dirty="0" smtClean="0"/>
              <a:t>Zip code –</a:t>
            </a:r>
            <a:r>
              <a:rPr lang="en-US" sz="3200" dirty="0" smtClean="0"/>
              <a:t> Many FMCG companies or small retailers and </a:t>
            </a:r>
            <a:r>
              <a:rPr lang="en-US" sz="3200" dirty="0" smtClean="0">
                <a:hlinkClick r:id="rId3"/>
              </a:rPr>
              <a:t>dealers</a:t>
            </a:r>
            <a:r>
              <a:rPr lang="en-US" sz="3200" dirty="0" smtClean="0"/>
              <a:t> target their customers based on zip code. Beyond that zip code is the territory of the competitor and they do not target that area.</a:t>
            </a:r>
            <a:endParaRPr lang="en-US"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5509200"/>
          </a:xfrm>
          <a:prstGeom prst="rect">
            <a:avLst/>
          </a:prstGeom>
        </p:spPr>
        <p:txBody>
          <a:bodyPr wrap="square">
            <a:spAutoFit/>
          </a:bodyPr>
          <a:lstStyle/>
          <a:p>
            <a:pPr algn="just"/>
            <a:r>
              <a:rPr lang="en-US" sz="4400" dirty="0"/>
              <a:t>Above were all the types of Target markets which are based on demography. But with rise in competition, there are other </a:t>
            </a:r>
            <a:r>
              <a:rPr lang="en-US" sz="4400" dirty="0">
                <a:hlinkClick r:id="rId2"/>
              </a:rPr>
              <a:t>types of Segmentation</a:t>
            </a:r>
            <a:r>
              <a:rPr lang="en-US" sz="4400" dirty="0"/>
              <a:t> which have gained prominence. Based on these types of segmentation, the target market varies too.</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534400" cy="5016758"/>
          </a:xfrm>
          <a:prstGeom prst="rect">
            <a:avLst/>
          </a:prstGeom>
        </p:spPr>
        <p:txBody>
          <a:bodyPr wrap="square">
            <a:spAutoFit/>
          </a:bodyPr>
          <a:lstStyle/>
          <a:p>
            <a:pPr algn="ctr"/>
            <a:endParaRPr lang="en-US" sz="8000" dirty="0" smtClean="0"/>
          </a:p>
          <a:p>
            <a:pPr algn="ctr"/>
            <a:r>
              <a:rPr lang="en-US" sz="8000" dirty="0" smtClean="0"/>
              <a:t>Target </a:t>
            </a:r>
            <a:r>
              <a:rPr lang="en-US" sz="8000" dirty="0"/>
              <a:t>markets based on Psychographic segmentation</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18</TotalTime>
  <Words>200</Words>
  <Application>Microsoft Office PowerPoint</Application>
  <PresentationFormat>On-screen Show (4:3)</PresentationFormat>
  <Paragraphs>71</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Equity</vt:lpstr>
      <vt:lpstr>Types of target markets based on segmentation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types of target markets based on segmentation </dc:title>
  <dc:creator>Ashutosh</dc:creator>
  <cp:lastModifiedBy>Ashutosh</cp:lastModifiedBy>
  <cp:revision>3</cp:revision>
  <dcterms:created xsi:type="dcterms:W3CDTF">2020-04-24T06:32:40Z</dcterms:created>
  <dcterms:modified xsi:type="dcterms:W3CDTF">2020-04-25T06:55:22Z</dcterms:modified>
</cp:coreProperties>
</file>