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C70013D-67A7-4027-BBD7-05ABEDC4AF2C}" type="datetimeFigureOut">
              <a:rPr lang="en-US" smtClean="0"/>
              <a:pPr/>
              <a:t>5/12/2020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D79ADA3A-C4FA-4C1C-8F76-88402D03B818}"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C70013D-67A7-4027-BBD7-05ABEDC4AF2C}"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9ADA3A-C4FA-4C1C-8F76-88402D03B81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C70013D-67A7-4027-BBD7-05ABEDC4AF2C}"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9ADA3A-C4FA-4C1C-8F76-88402D03B81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C70013D-67A7-4027-BBD7-05ABEDC4AF2C}"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9ADA3A-C4FA-4C1C-8F76-88402D03B818}"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C70013D-67A7-4027-BBD7-05ABEDC4AF2C}" type="datetimeFigureOut">
              <a:rPr lang="en-US" smtClean="0"/>
              <a:pPr/>
              <a:t>5/12/2020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D79ADA3A-C4FA-4C1C-8F76-88402D03B81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C70013D-67A7-4027-BBD7-05ABEDC4AF2C}"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9ADA3A-C4FA-4C1C-8F76-88402D03B818}"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C70013D-67A7-4027-BBD7-05ABEDC4AF2C}" type="datetimeFigureOut">
              <a:rPr lang="en-US" smtClean="0"/>
              <a:pPr/>
              <a:t>5/12/2020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9ADA3A-C4FA-4C1C-8F76-88402D03B818}"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C70013D-67A7-4027-BBD7-05ABEDC4AF2C}" type="datetimeFigureOut">
              <a:rPr lang="en-US" smtClean="0"/>
              <a:pPr/>
              <a:t>5/12/2020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9ADA3A-C4FA-4C1C-8F76-88402D03B81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70013D-67A7-4027-BBD7-05ABEDC4AF2C}" type="datetimeFigureOut">
              <a:rPr lang="en-US" smtClean="0"/>
              <a:pPr/>
              <a:t>5/12/2020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9ADA3A-C4FA-4C1C-8F76-88402D03B81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C70013D-67A7-4027-BBD7-05ABEDC4AF2C}"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9ADA3A-C4FA-4C1C-8F76-88402D03B818}"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C70013D-67A7-4027-BBD7-05ABEDC4AF2C}" type="datetimeFigureOut">
              <a:rPr lang="en-US" smtClean="0"/>
              <a:pPr/>
              <a:t>5/12/2020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D79ADA3A-C4FA-4C1C-8F76-88402D03B818}"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C70013D-67A7-4027-BBD7-05ABEDC4AF2C}" type="datetimeFigureOut">
              <a:rPr lang="en-US" smtClean="0"/>
              <a:pPr/>
              <a:t>5/12/2020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D79ADA3A-C4FA-4C1C-8F76-88402D03B81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googlesir.com/services-of-wholesaler/" TargetMode="External"/><Relationship Id="rId2" Type="http://schemas.openxmlformats.org/officeDocument/2006/relationships/hyperlink" Target="https://www.googlesir.com/factors-affecting-the-choice-of-distribution-channels/" TargetMode="External"/><Relationship Id="rId1" Type="http://schemas.openxmlformats.org/officeDocument/2006/relationships/slideLayout" Target="../slideLayouts/slideLayout7.xml"/><Relationship Id="rId4" Type="http://schemas.openxmlformats.org/officeDocument/2006/relationships/hyperlink" Target="https://www.googlesir.com/functions-and-services-of-retailers-with-example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googlesir.com/consumer-sales-promotion-techniques/" TargetMode="External"/><Relationship Id="rId2" Type="http://schemas.openxmlformats.org/officeDocument/2006/relationships/hyperlink" Target="https://www.googlesir.com/aims-and-objectives-of-advertising/" TargetMode="External"/><Relationship Id="rId1" Type="http://schemas.openxmlformats.org/officeDocument/2006/relationships/slideLayout" Target="../slideLayouts/slideLayout7.xml"/><Relationship Id="rId4" Type="http://schemas.openxmlformats.org/officeDocument/2006/relationships/hyperlink" Target="https://www.googlesir.com/characteristics-of-public-relations/"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www.googlesir.com/qualities-of-successful-entrepreneur/"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www.googlesir.com/qualities-of-successful-salesman/" TargetMode="External"/><Relationship Id="rId2" Type="http://schemas.openxmlformats.org/officeDocument/2006/relationships/hyperlink" Target="http://customerthink.com/what-is-a-great-customer-service-department/"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www.googlesir.com/sales-management-challenges-in-the-21st-century/" TargetMode="External"/><Relationship Id="rId2" Type="http://schemas.openxmlformats.org/officeDocument/2006/relationships/hyperlink" Target="https://www.googlesir.com/personal-selling-characteristics-functions-roles/"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https://www.googlesir.com/functions-of-marketing/"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googlesir.com/qualities-of-successful-salesman/"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6670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447801"/>
            <a:ext cx="7772400" cy="2152650"/>
          </a:xfrm>
        </p:spPr>
        <p:txBody>
          <a:bodyPr>
            <a:normAutofit/>
          </a:bodyPr>
          <a:lstStyle/>
          <a:p>
            <a:r>
              <a:rPr lang="en-US" dirty="0"/>
              <a:t>Importance of Salesmanship to Producers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555641"/>
          </a:xfrm>
          <a:prstGeom prst="rect">
            <a:avLst/>
          </a:prstGeom>
        </p:spPr>
        <p:txBody>
          <a:bodyPr wrap="square">
            <a:spAutoFit/>
          </a:bodyPr>
          <a:lstStyle/>
          <a:p>
            <a:pPr algn="just"/>
            <a:r>
              <a:rPr lang="en-US" sz="2800" dirty="0"/>
              <a:t>By creating demand and Markets, salesmanship helps keep up production and distribution thereby creating wealth and employment.</a:t>
            </a:r>
          </a:p>
          <a:p>
            <a:pPr algn="just"/>
            <a:r>
              <a:rPr lang="en-US" sz="2800" dirty="0"/>
              <a:t>He introduces his goods in the market and convinces his customers how they meet a need, the purposes they serve and where they can be obtained.</a:t>
            </a:r>
          </a:p>
          <a:p>
            <a:pPr algn="just"/>
            <a:r>
              <a:rPr lang="en-US" sz="2800" b="1" dirty="0"/>
              <a:t>In this way</a:t>
            </a:r>
            <a:r>
              <a:rPr lang="en-US" sz="2800" dirty="0"/>
              <a:t>, he lays the foundation of a steady market for his goods and keeps production and distribution going</a:t>
            </a:r>
            <a:r>
              <a:rPr lang="en-US" sz="2800" dirty="0" smtClean="0"/>
              <a:t>.</a:t>
            </a:r>
          </a:p>
          <a:p>
            <a:pPr algn="just"/>
            <a:endParaRPr lang="en-US" sz="2800" dirty="0"/>
          </a:p>
          <a:p>
            <a:pPr algn="just"/>
            <a:r>
              <a:rPr lang="en-US" sz="2800" dirty="0"/>
              <a:t>9. Promotes Mass Scale Production</a:t>
            </a:r>
          </a:p>
          <a:p>
            <a:pPr algn="just"/>
            <a:r>
              <a:rPr lang="en-US" sz="2800" dirty="0"/>
              <a:t>Salesmanship occupies a prominent position in the modern economic setup involving large scale production under a highly technical base.</a:t>
            </a:r>
          </a:p>
          <a:p>
            <a:pPr algn="just"/>
            <a:r>
              <a:rPr lang="en-US" sz="2800" dirty="0"/>
              <a:t>This mass-scale production sells for mass selling also which practicable only when selling is very well planned and organized.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a:r>
              <a:rPr lang="en-US" sz="2400" b="1" dirty="0"/>
              <a:t>Further</a:t>
            </a:r>
            <a:r>
              <a:rPr lang="en-US" sz="2400" dirty="0"/>
              <a:t>, even the consumer now realizes its importance because without the help of a good salesman he finds himself cofounded in the midst of the vast number of varieties of goods glutting the market to satisfy only one of his needs</a:t>
            </a:r>
            <a:r>
              <a:rPr lang="en-US" sz="2400" dirty="0" smtClean="0"/>
              <a:t>.</a:t>
            </a:r>
          </a:p>
          <a:p>
            <a:pPr algn="just"/>
            <a:endParaRPr lang="en-US" sz="2400" dirty="0"/>
          </a:p>
          <a:p>
            <a:pPr algn="just"/>
            <a:r>
              <a:rPr lang="en-US" sz="2400" dirty="0"/>
              <a:t>10. Wins Over </a:t>
            </a:r>
            <a:r>
              <a:rPr lang="en-US" sz="2400" dirty="0" smtClean="0"/>
              <a:t>Competition</a:t>
            </a:r>
          </a:p>
          <a:p>
            <a:pPr algn="just"/>
            <a:endParaRPr lang="en-US" sz="2400" dirty="0"/>
          </a:p>
          <a:p>
            <a:pPr algn="just"/>
            <a:r>
              <a:rPr lang="en-US" sz="2400" dirty="0"/>
              <a:t>When competition becomes severe, salesmanship also becomes aggressive by pressuring the customers or by playing on their nerves</a:t>
            </a:r>
            <a:r>
              <a:rPr lang="en-US" sz="2400" dirty="0" smtClean="0"/>
              <a:t>.</a:t>
            </a:r>
          </a:p>
          <a:p>
            <a:pPr algn="just"/>
            <a:endParaRPr lang="en-US" sz="2400" dirty="0"/>
          </a:p>
          <a:p>
            <a:pPr algn="just"/>
            <a:r>
              <a:rPr lang="en-US" sz="2400" dirty="0"/>
              <a:t>By providing service and by fulfilling the </a:t>
            </a:r>
            <a:r>
              <a:rPr lang="en-US" sz="2400" b="1" dirty="0"/>
              <a:t>needs of customers salesmanship</a:t>
            </a:r>
            <a:r>
              <a:rPr lang="en-US" sz="2400" dirty="0"/>
              <a:t> become the tool to win the competition</a:t>
            </a:r>
            <a:r>
              <a:rPr lang="en-US" sz="2400" dirty="0" smtClean="0"/>
              <a:t>.</a:t>
            </a:r>
          </a:p>
          <a:p>
            <a:pPr algn="just"/>
            <a:endParaRPr lang="en-US" sz="2400" dirty="0"/>
          </a:p>
          <a:p>
            <a:pPr algn="just"/>
            <a:r>
              <a:rPr lang="en-US" sz="2400" dirty="0"/>
              <a:t>It helps keep up the competition in the market, based on product customization as per customers’ preferences.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a:r>
              <a:rPr lang="en-US" sz="3600" dirty="0"/>
              <a:t>11. Solving Problems of </a:t>
            </a:r>
            <a:r>
              <a:rPr lang="en-US" sz="3600" dirty="0" smtClean="0"/>
              <a:t>Distributors</a:t>
            </a:r>
          </a:p>
          <a:p>
            <a:pPr algn="just"/>
            <a:endParaRPr lang="en-US" sz="3600" dirty="0"/>
          </a:p>
          <a:p>
            <a:pPr algn="just"/>
            <a:r>
              <a:rPr lang="en-US" sz="3600" dirty="0"/>
              <a:t>Salespeople perform </a:t>
            </a:r>
            <a:r>
              <a:rPr lang="en-US" sz="3600" b="1" dirty="0"/>
              <a:t>selling function</a:t>
            </a:r>
            <a:r>
              <a:rPr lang="en-US" sz="3600" dirty="0"/>
              <a:t> at various points in the </a:t>
            </a:r>
            <a:r>
              <a:rPr lang="en-US" sz="3600" dirty="0">
                <a:hlinkClick r:id="rId2"/>
              </a:rPr>
              <a:t>channels of distribution</a:t>
            </a:r>
            <a:r>
              <a:rPr lang="en-US" sz="3600" dirty="0"/>
              <a:t>.</a:t>
            </a:r>
            <a:endParaRPr lang="en-US" sz="3600" dirty="0" smtClean="0"/>
          </a:p>
          <a:p>
            <a:pPr algn="just"/>
            <a:r>
              <a:rPr lang="en-US" sz="3600" dirty="0"/>
              <a:t>They call on the </a:t>
            </a:r>
            <a:r>
              <a:rPr lang="en-US" sz="3600" dirty="0">
                <a:hlinkClick r:id="rId3"/>
              </a:rPr>
              <a:t>wholesalers</a:t>
            </a:r>
            <a:r>
              <a:rPr lang="en-US" sz="3600" dirty="0"/>
              <a:t> and </a:t>
            </a:r>
            <a:r>
              <a:rPr lang="en-US" sz="3600" dirty="0">
                <a:hlinkClick r:id="rId4"/>
              </a:rPr>
              <a:t>retailers</a:t>
            </a:r>
            <a:r>
              <a:rPr lang="en-US" sz="3600" dirty="0"/>
              <a:t>. They solicit orders, they train distributors’ salesman, they offer managerial advice to distributor management, they keep channel members informed of the firm’s strategy, and they </a:t>
            </a:r>
            <a:r>
              <a:rPr lang="en-US" sz="3600" b="1" dirty="0"/>
              <a:t>solved problems of distributors</a:t>
            </a:r>
            <a:r>
              <a:rPr lang="en-US" sz="3600" dirty="0"/>
              <a:t>.</a:t>
            </a:r>
            <a:br>
              <a:rPr lang="en-US" sz="3600" dirty="0"/>
            </a:b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001643"/>
          </a:xfrm>
          <a:prstGeom prst="rect">
            <a:avLst/>
          </a:prstGeom>
        </p:spPr>
        <p:txBody>
          <a:bodyPr wrap="square">
            <a:spAutoFit/>
          </a:bodyPr>
          <a:lstStyle/>
          <a:p>
            <a:pPr algn="just"/>
            <a:r>
              <a:rPr lang="en-US" sz="3200" dirty="0" smtClean="0"/>
              <a:t>In </a:t>
            </a:r>
            <a:r>
              <a:rPr lang="en-US" sz="3200" dirty="0"/>
              <a:t>the field of distribution of goods and services. Salesmanship occupies and supporter and aid of the producer.</a:t>
            </a:r>
          </a:p>
          <a:p>
            <a:pPr algn="just"/>
            <a:r>
              <a:rPr lang="en-US" sz="3200" dirty="0"/>
              <a:t>He helps the consumer by informing him about the new products introduced in the market, by suggesting to him the use of a product that will best ‘</a:t>
            </a:r>
            <a:r>
              <a:rPr lang="en-US" sz="3200" b="1" dirty="0"/>
              <a:t>satisfy his wants</a:t>
            </a:r>
            <a:r>
              <a:rPr lang="en-US" sz="3200" dirty="0"/>
              <a:t>‘.</a:t>
            </a:r>
          </a:p>
          <a:p>
            <a:pPr algn="just"/>
            <a:endParaRPr lang="en-US" sz="3200" dirty="0" smtClean="0"/>
          </a:p>
          <a:p>
            <a:pPr algn="just"/>
            <a:endParaRPr lang="en-US" sz="3200" dirty="0"/>
          </a:p>
          <a:p>
            <a:pPr algn="just"/>
            <a:r>
              <a:rPr lang="en-US" sz="3200" dirty="0"/>
              <a:t>12. Long-Term Business Relations</a:t>
            </a:r>
          </a:p>
          <a:p>
            <a:pPr algn="just"/>
            <a:r>
              <a:rPr lang="en-US" sz="3200" dirty="0"/>
              <a:t>Salesmanship promotes </a:t>
            </a:r>
            <a:r>
              <a:rPr lang="en-US" sz="3200" b="1" dirty="0"/>
              <a:t>long-term business relations</a:t>
            </a:r>
            <a:r>
              <a:rPr lang="en-US" sz="3200" dirty="0"/>
              <a:t> through personal intimacy.</a:t>
            </a:r>
          </a:p>
          <a:p>
            <a:pPr algn="just"/>
            <a:r>
              <a:rPr lang="en-US" sz="3200" dirty="0"/>
              <a:t>It provides a human touch to business transactions.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632311"/>
          </a:xfrm>
          <a:prstGeom prst="rect">
            <a:avLst/>
          </a:prstGeom>
        </p:spPr>
        <p:txBody>
          <a:bodyPr wrap="square">
            <a:spAutoFit/>
          </a:bodyPr>
          <a:lstStyle/>
          <a:p>
            <a:r>
              <a:rPr lang="en-US" sz="2400" dirty="0"/>
              <a:t>It followed by personal service helps build a long term relationship between the business and the customers</a:t>
            </a:r>
            <a:r>
              <a:rPr lang="en-US" sz="2400" dirty="0" smtClean="0"/>
              <a:t>.</a:t>
            </a:r>
          </a:p>
          <a:p>
            <a:endParaRPr lang="en-US" sz="2400" dirty="0"/>
          </a:p>
          <a:p>
            <a:r>
              <a:rPr lang="en-US" sz="2400" dirty="0"/>
              <a:t>13. Performs Difficult Roles</a:t>
            </a:r>
          </a:p>
          <a:p>
            <a:r>
              <a:rPr lang="en-US" sz="2400" dirty="0"/>
              <a:t>Salesmen can accomplish many difficult things than can </a:t>
            </a:r>
            <a:r>
              <a:rPr lang="en-US" sz="2400" dirty="0">
                <a:hlinkClick r:id="rId2"/>
              </a:rPr>
              <a:t>advertising</a:t>
            </a:r>
            <a:r>
              <a:rPr lang="en-US" sz="2400" dirty="0"/>
              <a:t>, </a:t>
            </a:r>
            <a:r>
              <a:rPr lang="en-US" sz="2400" dirty="0">
                <a:hlinkClick r:id="rId3"/>
              </a:rPr>
              <a:t>sales promotion</a:t>
            </a:r>
            <a:r>
              <a:rPr lang="en-US" sz="2400" dirty="0"/>
              <a:t> publicity, and </a:t>
            </a:r>
            <a:r>
              <a:rPr lang="en-US" sz="2400" dirty="0">
                <a:hlinkClick r:id="rId4"/>
              </a:rPr>
              <a:t>Public Relations</a:t>
            </a:r>
            <a:r>
              <a:rPr lang="en-US" sz="2400" dirty="0" smtClean="0"/>
              <a:t>.</a:t>
            </a:r>
          </a:p>
          <a:p>
            <a:endParaRPr lang="en-US" sz="2400" dirty="0"/>
          </a:p>
          <a:p>
            <a:r>
              <a:rPr lang="en-US" sz="2400" dirty="0"/>
              <a:t>They can tailor their messages to the characteristics and desires of particular prospects, modify ongoing presentations in accordance with the feedback from prospects, they are in a position to ask for an order at a strategic time and if turned down</a:t>
            </a:r>
            <a:r>
              <a:rPr lang="en-US" sz="2400" dirty="0" smtClean="0"/>
              <a:t>.</a:t>
            </a:r>
          </a:p>
          <a:p>
            <a:endParaRPr lang="en-US" sz="2400" dirty="0"/>
          </a:p>
          <a:p>
            <a:r>
              <a:rPr lang="en-US" sz="2400" dirty="0"/>
              <a:t>They can communicate further, in an effort to recoup and obtain an order.</a:t>
            </a:r>
          </a:p>
          <a:p>
            <a:r>
              <a:rPr lang="en-US" sz="2400" dirty="0"/>
              <a:t>It is much easier to ignore or say not to an advertisement or a display than to a salesman.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pPr algn="just"/>
            <a:r>
              <a:rPr lang="en-US" sz="2400" dirty="0"/>
              <a:t>14. Finding Prospects</a:t>
            </a:r>
          </a:p>
          <a:p>
            <a:pPr algn="just"/>
            <a:r>
              <a:rPr lang="en-US" sz="2400" dirty="0"/>
              <a:t>Sells personal possess a thorough understanding of the People’s needs for the product so that prospects could be located at identified who are interested in the company’s products</a:t>
            </a:r>
            <a:r>
              <a:rPr lang="en-US" sz="2400" dirty="0" smtClean="0"/>
              <a:t>.</a:t>
            </a:r>
          </a:p>
          <a:p>
            <a:pPr algn="just"/>
            <a:endParaRPr lang="en-US" sz="2400" dirty="0"/>
          </a:p>
          <a:p>
            <a:pPr algn="just"/>
            <a:r>
              <a:rPr lang="en-US" sz="2400" dirty="0"/>
              <a:t>15. Creates Goodwill</a:t>
            </a:r>
          </a:p>
          <a:p>
            <a:pPr algn="just"/>
            <a:r>
              <a:rPr lang="en-US" sz="2400" dirty="0"/>
              <a:t>A good salesman will not merely try to sell anything at any cost.</a:t>
            </a:r>
          </a:p>
          <a:p>
            <a:pPr algn="just"/>
            <a:r>
              <a:rPr lang="en-US" sz="2400" dirty="0"/>
              <a:t>He is more concerned with creating a Goodwill for the goods he sells, the house he represents, and most important of all for himself</a:t>
            </a:r>
            <a:r>
              <a:rPr lang="en-US" sz="2400" dirty="0" smtClean="0"/>
              <a:t>.</a:t>
            </a:r>
          </a:p>
          <a:p>
            <a:pPr algn="just"/>
            <a:endParaRPr lang="en-US" sz="2400" dirty="0"/>
          </a:p>
          <a:p>
            <a:pPr algn="just"/>
            <a:r>
              <a:rPr lang="en-US" sz="2400" dirty="0"/>
              <a:t>16. Defines the Business</a:t>
            </a:r>
          </a:p>
          <a:p>
            <a:pPr algn="just"/>
            <a:r>
              <a:rPr lang="en-US" sz="2400" dirty="0"/>
              <a:t>Customer satisfaction is a </a:t>
            </a:r>
            <a:r>
              <a:rPr lang="en-US" sz="2400" b="1" dirty="0"/>
              <a:t>primary importance to salesmanship</a:t>
            </a:r>
            <a:r>
              <a:rPr lang="en-US" sz="2400" dirty="0"/>
              <a:t>.</a:t>
            </a:r>
          </a:p>
          <a:p>
            <a:pPr algn="just"/>
            <a:r>
              <a:rPr lang="en-US" sz="2400" dirty="0"/>
              <a:t>Salesmen direct all their energies towards satisfying the customer and customer is the foundation of the business.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r>
              <a:rPr lang="en-US" sz="2800" dirty="0"/>
              <a:t>The customers define the business, </a:t>
            </a:r>
            <a:r>
              <a:rPr lang="en-US" sz="2800" dirty="0">
                <a:hlinkClick r:id="rId2"/>
              </a:rPr>
              <a:t>Successful entrepreneurs</a:t>
            </a:r>
            <a:r>
              <a:rPr lang="en-US" sz="2800" dirty="0"/>
              <a:t> have one thing in common – the ability to sells.</a:t>
            </a:r>
          </a:p>
          <a:p>
            <a:endParaRPr lang="en-US" sz="2800" dirty="0"/>
          </a:p>
          <a:p>
            <a:r>
              <a:rPr lang="en-US" sz="2800" dirty="0"/>
              <a:t>17. Provides </a:t>
            </a:r>
            <a:r>
              <a:rPr lang="en-US" sz="2800" dirty="0" smtClean="0"/>
              <a:t>Leaders</a:t>
            </a:r>
          </a:p>
          <a:p>
            <a:endParaRPr lang="en-US" sz="2800" dirty="0"/>
          </a:p>
          <a:p>
            <a:r>
              <a:rPr lang="en-US" sz="2800" dirty="0"/>
              <a:t>Salespeople are leaders. They truly make things happen. </a:t>
            </a:r>
            <a:r>
              <a:rPr lang="en-US" sz="2800" b="1" dirty="0"/>
              <a:t>In the minds of customers</a:t>
            </a:r>
            <a:r>
              <a:rPr lang="en-US" sz="2800" dirty="0"/>
              <a:t>, they are the face of the company</a:t>
            </a:r>
            <a:r>
              <a:rPr lang="en-US" sz="2800" dirty="0" smtClean="0"/>
              <a:t>.</a:t>
            </a:r>
          </a:p>
          <a:p>
            <a:endParaRPr lang="en-US" sz="2800" dirty="0"/>
          </a:p>
          <a:p>
            <a:r>
              <a:rPr lang="en-US" sz="2800" i="1" dirty="0"/>
              <a:t>They build strong business relationships</a:t>
            </a:r>
            <a:r>
              <a:rPr lang="en-US" sz="2800" i="1" dirty="0" smtClean="0"/>
              <a:t>.</a:t>
            </a:r>
          </a:p>
          <a:p>
            <a:endParaRPr lang="en-US" sz="2800" dirty="0"/>
          </a:p>
          <a:p>
            <a:r>
              <a:rPr lang="en-US" sz="2800" dirty="0"/>
              <a:t>They imagine imagining new products and new designs which bring profits to the company.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1"/>
            <a:ext cx="8610600" cy="5632311"/>
          </a:xfrm>
          <a:prstGeom prst="rect">
            <a:avLst/>
          </a:prstGeom>
        </p:spPr>
        <p:txBody>
          <a:bodyPr wrap="square">
            <a:spAutoFit/>
          </a:bodyPr>
          <a:lstStyle/>
          <a:p>
            <a:r>
              <a:rPr lang="en-US" sz="2400" dirty="0"/>
              <a:t>18. Basis of Monetary Exchange</a:t>
            </a:r>
          </a:p>
          <a:p>
            <a:r>
              <a:rPr lang="en-US" sz="2400" dirty="0"/>
              <a:t>Every single person on earth who is not in the business of selling is completely in debt to those who do.</a:t>
            </a:r>
          </a:p>
          <a:p>
            <a:r>
              <a:rPr lang="en-US" sz="2400" dirty="0"/>
              <a:t>There is no </a:t>
            </a:r>
            <a:r>
              <a:rPr lang="en-US" sz="2400" dirty="0">
                <a:hlinkClick r:id="rId2"/>
              </a:rPr>
              <a:t>Customer Service Department</a:t>
            </a:r>
            <a:r>
              <a:rPr lang="en-US" sz="2400" dirty="0"/>
              <a:t> without the salesperson. There is no government without salespeople. There is no military founding without </a:t>
            </a:r>
            <a:r>
              <a:rPr lang="en-US" sz="2400" dirty="0">
                <a:hlinkClick r:id="rId3"/>
              </a:rPr>
              <a:t>salespeople</a:t>
            </a:r>
            <a:r>
              <a:rPr lang="en-US" sz="2400" dirty="0"/>
              <a:t>.</a:t>
            </a:r>
          </a:p>
          <a:p>
            <a:r>
              <a:rPr lang="en-US" sz="2400" dirty="0"/>
              <a:t>Every single monetary exchange between begins and ends with a salesperson.</a:t>
            </a:r>
          </a:p>
          <a:p>
            <a:endParaRPr lang="en-US" sz="2400" dirty="0" smtClean="0"/>
          </a:p>
          <a:p>
            <a:endParaRPr lang="en-US" sz="2400" dirty="0"/>
          </a:p>
          <a:p>
            <a:r>
              <a:rPr lang="en-US" sz="2400" dirty="0"/>
              <a:t>19. Makes the World Go Round</a:t>
            </a:r>
          </a:p>
          <a:p>
            <a:r>
              <a:rPr lang="en-US" sz="2400" dirty="0"/>
              <a:t>Salespeople are more than special, they make the world go round.</a:t>
            </a:r>
          </a:p>
          <a:p>
            <a:r>
              <a:rPr lang="en-US" sz="2400" dirty="0"/>
              <a:t>The profession of selling is literally the most important profession on earth. </a:t>
            </a:r>
            <a:r>
              <a:rPr lang="en-US" sz="2400" b="1" dirty="0"/>
              <a:t>Without salespeople</a:t>
            </a:r>
            <a:r>
              <a:rPr lang="en-US" sz="2400" dirty="0"/>
              <a:t> there is no government, no economy, no retirement, no </a:t>
            </a:r>
            <a:r>
              <a:rPr lang="en-US" sz="2400" dirty="0" err="1"/>
              <a:t>medicare</a:t>
            </a:r>
            <a:r>
              <a:rPr lang="en-US" sz="2400" dirty="0"/>
              <a:t>, no military, etc, there is nothing.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632311"/>
          </a:xfrm>
          <a:prstGeom prst="rect">
            <a:avLst/>
          </a:prstGeom>
        </p:spPr>
        <p:txBody>
          <a:bodyPr wrap="square">
            <a:spAutoFit/>
          </a:bodyPr>
          <a:lstStyle/>
          <a:p>
            <a:pPr algn="just"/>
            <a:r>
              <a:rPr lang="en-US" sz="2400" dirty="0"/>
              <a:t>Salesmanship is making the world go round</a:t>
            </a:r>
            <a:r>
              <a:rPr lang="en-US" sz="2400" dirty="0" smtClean="0"/>
              <a:t>.</a:t>
            </a:r>
          </a:p>
          <a:p>
            <a:pPr algn="just"/>
            <a:endParaRPr lang="en-US" sz="2400" dirty="0"/>
          </a:p>
          <a:p>
            <a:pPr algn="just"/>
            <a:r>
              <a:rPr lang="en-US" sz="2400" dirty="0"/>
              <a:t>20. Face Business </a:t>
            </a:r>
            <a:r>
              <a:rPr lang="en-US" sz="2400" dirty="0" smtClean="0"/>
              <a:t>Challenges</a:t>
            </a:r>
          </a:p>
          <a:p>
            <a:pPr algn="just"/>
            <a:endParaRPr lang="en-US" sz="2400" dirty="0"/>
          </a:p>
          <a:p>
            <a:pPr algn="just"/>
            <a:r>
              <a:rPr lang="en-US" sz="2400" dirty="0"/>
              <a:t>Salespeople face greater challenges today then they did a decade ago</a:t>
            </a:r>
            <a:r>
              <a:rPr lang="en-US" sz="2400" dirty="0" smtClean="0"/>
              <a:t>.</a:t>
            </a:r>
          </a:p>
          <a:p>
            <a:pPr algn="just"/>
            <a:endParaRPr lang="en-US" sz="2400" dirty="0"/>
          </a:p>
          <a:p>
            <a:pPr algn="just"/>
            <a:r>
              <a:rPr lang="en-US" sz="2400" dirty="0"/>
              <a:t>An ever involving Marketplace has changed the basic nature of what it means to sell</a:t>
            </a:r>
            <a:r>
              <a:rPr lang="en-US" sz="2400" dirty="0" smtClean="0"/>
              <a:t>.</a:t>
            </a:r>
          </a:p>
          <a:p>
            <a:pPr algn="just"/>
            <a:endParaRPr lang="en-US" sz="2400" dirty="0"/>
          </a:p>
          <a:p>
            <a:pPr algn="just"/>
            <a:r>
              <a:rPr lang="en-US" sz="2400" dirty="0"/>
              <a:t>The last 20 years have brought unrelenting economic changes – a dizzying array of new products, mergers and acquisitions, downsizing and re-engineering, and a high tech revolution.</a:t>
            </a:r>
          </a:p>
          <a:p>
            <a:pPr algn="just"/>
            <a:endParaRPr lang="en-US" sz="2400" dirty="0"/>
          </a:p>
          <a:p>
            <a:pPr algn="just"/>
            <a:r>
              <a:rPr lang="en-US" sz="2400" dirty="0"/>
              <a:t>These changes present dramatic challenges that mandate salespeople to forever alter their mindset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262979"/>
          </a:xfrm>
          <a:prstGeom prst="rect">
            <a:avLst/>
          </a:prstGeom>
        </p:spPr>
        <p:txBody>
          <a:bodyPr wrap="square">
            <a:spAutoFit/>
          </a:bodyPr>
          <a:lstStyle/>
          <a:p>
            <a:r>
              <a:rPr lang="en-US" sz="2800" dirty="0"/>
              <a:t>21. Selling in Response to Major Trends and </a:t>
            </a:r>
            <a:r>
              <a:rPr lang="en-US" sz="2800" dirty="0" smtClean="0"/>
              <a:t>Era</a:t>
            </a:r>
          </a:p>
          <a:p>
            <a:endParaRPr lang="en-US" sz="2800" dirty="0"/>
          </a:p>
          <a:p>
            <a:r>
              <a:rPr lang="en-US" sz="2800" dirty="0"/>
              <a:t>Firms make large investments in </a:t>
            </a:r>
            <a:r>
              <a:rPr lang="en-US" sz="2800" dirty="0">
                <a:hlinkClick r:id="rId2"/>
              </a:rPr>
              <a:t>personal selling</a:t>
            </a:r>
            <a:r>
              <a:rPr lang="en-US" sz="2800" dirty="0"/>
              <a:t> in response to several major Trends; products and services are becoming increasingly sophisticated and complex, competition has greatly increased in most product areas, and demand for quality value and service by customers has risen sharply.</a:t>
            </a:r>
          </a:p>
          <a:p>
            <a:r>
              <a:rPr lang="en-US" sz="2800" dirty="0"/>
              <a:t>In response to these trends, personal selling has </a:t>
            </a:r>
            <a:r>
              <a:rPr lang="en-US" sz="2800" dirty="0" err="1"/>
              <a:t>envolved</a:t>
            </a:r>
            <a:r>
              <a:rPr lang="en-US" sz="2800" dirty="0"/>
              <a:t> to a </a:t>
            </a:r>
            <a:r>
              <a:rPr lang="en-US" sz="2800" b="1" dirty="0"/>
              <a:t>new level of professionalism</a:t>
            </a:r>
            <a:r>
              <a:rPr lang="en-US" sz="2800" dirty="0"/>
              <a:t>.</a:t>
            </a:r>
          </a:p>
          <a:p>
            <a:r>
              <a:rPr lang="en-US" sz="2800" dirty="0"/>
              <a:t>Since the beginning of the personal selling has evolved through three distinct developmental periods, the consultative selling era, the </a:t>
            </a:r>
            <a:r>
              <a:rPr lang="en-US" sz="2800" dirty="0">
                <a:hlinkClick r:id="rId3"/>
              </a:rPr>
              <a:t>strategic selling era</a:t>
            </a:r>
            <a:r>
              <a:rPr lang="en-US" sz="2800" dirty="0"/>
              <a:t>, and partnering era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740307"/>
          </a:xfrm>
          <a:prstGeom prst="rect">
            <a:avLst/>
          </a:prstGeom>
        </p:spPr>
        <p:txBody>
          <a:bodyPr wrap="square">
            <a:spAutoFit/>
          </a:bodyPr>
          <a:lstStyle/>
          <a:p>
            <a:pPr algn="just"/>
            <a:r>
              <a:rPr lang="en-US" sz="4800" dirty="0"/>
              <a:t>A good </a:t>
            </a:r>
            <a:r>
              <a:rPr lang="en-US" sz="4800" dirty="0" err="1"/>
              <a:t>Salesforce</a:t>
            </a:r>
            <a:r>
              <a:rPr lang="en-US" sz="4800" dirty="0"/>
              <a:t> enables the manufacturers to push their products in a competitive market</a:t>
            </a:r>
            <a:r>
              <a:rPr lang="en-US" sz="4800" dirty="0" smtClean="0"/>
              <a:t>.</a:t>
            </a:r>
          </a:p>
          <a:p>
            <a:pPr algn="just"/>
            <a:endParaRPr lang="en-US" sz="4800" dirty="0" smtClean="0"/>
          </a:p>
          <a:p>
            <a:pPr algn="just"/>
            <a:r>
              <a:rPr lang="en-US" sz="4800" dirty="0" smtClean="0"/>
              <a:t> </a:t>
            </a:r>
            <a:r>
              <a:rPr lang="en-US" sz="4800" dirty="0"/>
              <a:t>Salesman helps the producers to increase production and thereby earn more profit.</a:t>
            </a:r>
          </a:p>
          <a:p>
            <a:pPr algn="just"/>
            <a:r>
              <a:rPr lang="en-US" sz="4800" dirty="0" smtClean="0"/>
              <a:t/>
            </a:r>
            <a:br>
              <a:rPr lang="en-US" sz="4800" dirty="0" smtClean="0"/>
            </a:br>
            <a:endParaRPr lang="en-US" sz="4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693866"/>
          </a:xfrm>
          <a:prstGeom prst="rect">
            <a:avLst/>
          </a:prstGeom>
        </p:spPr>
        <p:txBody>
          <a:bodyPr wrap="square">
            <a:spAutoFit/>
          </a:bodyPr>
          <a:lstStyle/>
          <a:p>
            <a:r>
              <a:rPr lang="en-US" sz="2400" dirty="0"/>
              <a:t>22. Useful to All Phases of Business </a:t>
            </a:r>
            <a:r>
              <a:rPr lang="en-US" sz="2400" dirty="0" smtClean="0"/>
              <a:t>World</a:t>
            </a:r>
          </a:p>
          <a:p>
            <a:endParaRPr lang="en-US" sz="2400" dirty="0"/>
          </a:p>
          <a:p>
            <a:r>
              <a:rPr lang="en-US" sz="2400" dirty="0"/>
              <a:t>Salesmanship is directly or indirectly useful to all phases of the business world</a:t>
            </a:r>
            <a:r>
              <a:rPr lang="en-US" sz="2400" dirty="0" smtClean="0"/>
              <a:t>.</a:t>
            </a:r>
          </a:p>
          <a:p>
            <a:endParaRPr lang="en-US" sz="2400" dirty="0"/>
          </a:p>
          <a:p>
            <a:r>
              <a:rPr lang="en-US" sz="2400" dirty="0"/>
              <a:t>Advertising policy may be excellent, and the </a:t>
            </a:r>
            <a:r>
              <a:rPr lang="en-US" sz="2800" dirty="0"/>
              <a:t>price</a:t>
            </a:r>
            <a:r>
              <a:rPr lang="en-US" sz="2400" dirty="0"/>
              <a:t> and quality of the Merchandise beyond criticism but if the manner of effecting the direct contact between the store and consumer is poor, the store will never attain the measure to success to which other factors may entitle it</a:t>
            </a:r>
            <a:r>
              <a:rPr lang="en-US" sz="2400" dirty="0" smtClean="0"/>
              <a:t>.</a:t>
            </a:r>
          </a:p>
          <a:p>
            <a:endParaRPr lang="en-US" sz="2400" dirty="0"/>
          </a:p>
          <a:p>
            <a:r>
              <a:rPr lang="en-US" sz="2400" dirty="0"/>
              <a:t>The </a:t>
            </a:r>
            <a:r>
              <a:rPr lang="en-US" sz="2400" b="1" dirty="0"/>
              <a:t>act of salesmanship</a:t>
            </a:r>
            <a:r>
              <a:rPr lang="en-US" sz="2400" dirty="0"/>
              <a:t> is necessary for the smooth working of industries. Without is mass production cannot take place in anticipation of the sale</a:t>
            </a:r>
            <a:r>
              <a:rPr lang="en-US" sz="2400" dirty="0" smtClean="0"/>
              <a:t>.</a:t>
            </a:r>
          </a:p>
          <a:p>
            <a:endParaRPr lang="en-US" sz="2400" dirty="0"/>
          </a:p>
          <a:p>
            <a:r>
              <a:rPr lang="en-US" sz="2400" i="1" dirty="0"/>
              <a:t>In its absence Manufacturing activities would be adversely affected.</a:t>
            </a:r>
            <a:endParaRPr 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016758"/>
          </a:xfrm>
          <a:prstGeom prst="rect">
            <a:avLst/>
          </a:prstGeom>
        </p:spPr>
        <p:txBody>
          <a:bodyPr wrap="square">
            <a:spAutoFit/>
          </a:bodyPr>
          <a:lstStyle/>
          <a:p>
            <a:pPr algn="just"/>
            <a:r>
              <a:rPr lang="en-US" sz="3200" dirty="0" smtClean="0"/>
              <a:t>Factory production may be hindered and many of the requirements of modern families may not be satisfied.</a:t>
            </a:r>
          </a:p>
          <a:p>
            <a:pPr algn="just"/>
            <a:r>
              <a:rPr lang="en-US" sz="3200" dirty="0" smtClean="0"/>
              <a:t>It is essential for the accomplishment of the selling function which is at once the most difficult and the most important of the </a:t>
            </a:r>
            <a:r>
              <a:rPr lang="en-US" sz="3200" dirty="0" smtClean="0">
                <a:hlinkClick r:id="rId2"/>
              </a:rPr>
              <a:t>marketing functions</a:t>
            </a:r>
            <a:r>
              <a:rPr lang="en-US" sz="3200" dirty="0" smtClean="0"/>
              <a:t> and the smooth working of the economic order depends upon a continuous flow of commodities from </a:t>
            </a:r>
            <a:r>
              <a:rPr lang="en-US" sz="3200" b="1" dirty="0" smtClean="0"/>
              <a:t>producer to consumer</a:t>
            </a:r>
            <a:r>
              <a:rPr lang="en-US" sz="3200" dirty="0" smtClean="0"/>
              <a:t>, a flow which could not and would not be maintained under modern industrial conditions without the exercise of selling efforts.</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078313"/>
          </a:xfrm>
          <a:prstGeom prst="rect">
            <a:avLst/>
          </a:prstGeom>
        </p:spPr>
        <p:txBody>
          <a:bodyPr wrap="square">
            <a:spAutoFit/>
          </a:bodyPr>
          <a:lstStyle/>
          <a:p>
            <a:pPr algn="just"/>
            <a:r>
              <a:rPr lang="en-US" sz="3600" dirty="0"/>
              <a:t>So salesmanship is able to increase the capacity of the industry. If the personal selling effort in an organization falters, then the economic fortunes of the organization will likely decline</a:t>
            </a:r>
            <a:r>
              <a:rPr lang="en-US" sz="3600" dirty="0" smtClean="0"/>
              <a:t>.</a:t>
            </a:r>
          </a:p>
          <a:p>
            <a:pPr algn="just"/>
            <a:endParaRPr lang="en-US" sz="3600" dirty="0"/>
          </a:p>
          <a:p>
            <a:pPr algn="just"/>
            <a:r>
              <a:rPr lang="en-US" sz="3600" dirty="0"/>
              <a:t>Importance of Salesmanship to </a:t>
            </a:r>
            <a:r>
              <a:rPr lang="en-US" sz="3600" dirty="0" smtClean="0"/>
              <a:t>Producers</a:t>
            </a:r>
          </a:p>
          <a:p>
            <a:pPr algn="just"/>
            <a:endParaRPr lang="en-US" sz="3600" dirty="0"/>
          </a:p>
          <a:p>
            <a:pPr algn="just"/>
            <a:r>
              <a:rPr lang="en-US" sz="3600" u="sng" dirty="0"/>
              <a:t>The importance of salesmanship to producers it explained under the following points</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186309"/>
          </a:xfrm>
          <a:prstGeom prst="rect">
            <a:avLst/>
          </a:prstGeom>
        </p:spPr>
        <p:txBody>
          <a:bodyPr wrap="square">
            <a:spAutoFit/>
          </a:bodyPr>
          <a:lstStyle/>
          <a:p>
            <a:pPr algn="just"/>
            <a:r>
              <a:rPr lang="en-US" sz="3600" dirty="0"/>
              <a:t>1. Basis of All Commerce</a:t>
            </a:r>
          </a:p>
          <a:p>
            <a:pPr algn="just"/>
            <a:r>
              <a:rPr lang="en-US" sz="3600" dirty="0"/>
              <a:t>It is the salesman who keeps the business system in healthful good shape.</a:t>
            </a:r>
          </a:p>
          <a:p>
            <a:pPr algn="just"/>
            <a:r>
              <a:rPr lang="en-US" sz="3600" dirty="0"/>
              <a:t>The Wheels of the industry are made to hum, income is generated and Standards are raised</a:t>
            </a:r>
            <a:r>
              <a:rPr lang="en-US" sz="3600" dirty="0" smtClean="0"/>
              <a:t>.</a:t>
            </a:r>
          </a:p>
          <a:p>
            <a:pPr algn="just"/>
            <a:endParaRPr lang="en-US" sz="3600" dirty="0"/>
          </a:p>
          <a:p>
            <a:pPr algn="just"/>
            <a:r>
              <a:rPr lang="en-US" sz="3600" dirty="0"/>
              <a:t>2. Dynamic Force</a:t>
            </a:r>
          </a:p>
          <a:p>
            <a:pPr algn="just"/>
            <a:r>
              <a:rPr lang="en-US" sz="3600" dirty="0"/>
              <a:t>Salesmanship must become the dynamic force in your commercial and industrial economy if we are to thrive and to develop as a trading Nation in any way comparable with our tradition and potential.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555641"/>
          </a:xfrm>
          <a:prstGeom prst="rect">
            <a:avLst/>
          </a:prstGeom>
        </p:spPr>
        <p:txBody>
          <a:bodyPr wrap="square">
            <a:spAutoFit/>
          </a:bodyPr>
          <a:lstStyle/>
          <a:p>
            <a:pPr algn="just"/>
            <a:r>
              <a:rPr lang="en-US" sz="2800" dirty="0"/>
              <a:t>3. Basis of </a:t>
            </a:r>
            <a:r>
              <a:rPr lang="en-US" sz="2800" dirty="0" smtClean="0"/>
              <a:t>Production</a:t>
            </a:r>
          </a:p>
          <a:p>
            <a:pPr algn="just"/>
            <a:endParaRPr lang="en-US" sz="2800" dirty="0"/>
          </a:p>
          <a:p>
            <a:pPr algn="just"/>
            <a:r>
              <a:rPr lang="en-US" sz="2800" dirty="0"/>
              <a:t>Much of the goods sold by salesmanship would never be sold at all through other means.</a:t>
            </a:r>
          </a:p>
          <a:p>
            <a:pPr algn="just"/>
            <a:r>
              <a:rPr lang="en-US" sz="2800" dirty="0"/>
              <a:t>And this continuous sale becomes the basis of further production</a:t>
            </a:r>
            <a:r>
              <a:rPr lang="en-US" sz="2800" dirty="0" smtClean="0"/>
              <a:t>.</a:t>
            </a:r>
          </a:p>
          <a:p>
            <a:pPr algn="just"/>
            <a:endParaRPr lang="en-US" sz="2800" dirty="0"/>
          </a:p>
          <a:p>
            <a:pPr algn="just"/>
            <a:r>
              <a:rPr lang="en-US" sz="2800" dirty="0"/>
              <a:t>4. Creates </a:t>
            </a:r>
            <a:r>
              <a:rPr lang="en-US" sz="2800" dirty="0" smtClean="0"/>
              <a:t>Markets</a:t>
            </a:r>
          </a:p>
          <a:p>
            <a:pPr algn="just"/>
            <a:endParaRPr lang="en-US" sz="2800" dirty="0"/>
          </a:p>
          <a:p>
            <a:pPr algn="just"/>
            <a:r>
              <a:rPr lang="en-US" sz="2800" dirty="0"/>
              <a:t>It can be said that </a:t>
            </a:r>
            <a:r>
              <a:rPr lang="en-US" sz="2800" dirty="0">
                <a:hlinkClick r:id="rId2"/>
              </a:rPr>
              <a:t>successful salesmanship</a:t>
            </a:r>
            <a:r>
              <a:rPr lang="en-US" sz="2800" dirty="0"/>
              <a:t> by creating, cultivating and expanding the market for existing goods as well as for future goods in the process of making, has made large scale production feasible and thereby helped the producer to reduce his cost of production and made the goods available to the consumers at a much lower price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509200"/>
          </a:xfrm>
          <a:prstGeom prst="rect">
            <a:avLst/>
          </a:prstGeom>
        </p:spPr>
        <p:txBody>
          <a:bodyPr wrap="square">
            <a:spAutoFit/>
          </a:bodyPr>
          <a:lstStyle/>
          <a:p>
            <a:r>
              <a:rPr lang="en-US" sz="4400" dirty="0"/>
              <a:t>5. Generates Income</a:t>
            </a:r>
          </a:p>
          <a:p>
            <a:r>
              <a:rPr lang="en-US" sz="4400" dirty="0"/>
              <a:t>Unless the satisfactory sale is the long-range point of view of everyone in the organization, that organization can not last long</a:t>
            </a:r>
            <a:r>
              <a:rPr lang="en-US" sz="4400" dirty="0" smtClean="0"/>
              <a:t>.</a:t>
            </a:r>
          </a:p>
          <a:p>
            <a:endParaRPr lang="en-US" sz="4400" dirty="0"/>
          </a:p>
          <a:p>
            <a:r>
              <a:rPr lang="en-US" sz="4400" dirty="0"/>
              <a:t>Salesmanship generates income by </a:t>
            </a:r>
            <a:r>
              <a:rPr lang="en-US" sz="4400" b="1" dirty="0"/>
              <a:t>making sales</a:t>
            </a:r>
            <a:r>
              <a:rPr lang="en-US" sz="4400" dirty="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509200"/>
          </a:xfrm>
          <a:prstGeom prst="rect">
            <a:avLst/>
          </a:prstGeom>
        </p:spPr>
        <p:txBody>
          <a:bodyPr wrap="square">
            <a:spAutoFit/>
          </a:bodyPr>
          <a:lstStyle/>
          <a:p>
            <a:pPr algn="just"/>
            <a:r>
              <a:rPr lang="en-US" sz="4400" dirty="0"/>
              <a:t>The salesman is the person who generates revenues in business.</a:t>
            </a:r>
          </a:p>
          <a:p>
            <a:pPr algn="just"/>
            <a:r>
              <a:rPr lang="en-US" sz="4400" b="1" dirty="0"/>
              <a:t>Without him</a:t>
            </a:r>
            <a:r>
              <a:rPr lang="en-US" sz="4400" dirty="0"/>
              <a:t>, the government goes broke. Without him, the stock market collapses. Without him, every Corporation in the world is bankrupt</a:t>
            </a:r>
            <a:r>
              <a:rPr lang="en-US" sz="4400" dirty="0" smtClean="0"/>
              <a:t>.</a:t>
            </a:r>
          </a:p>
          <a:p>
            <a:pPr algn="just"/>
            <a:endParaRPr lang="en-US" sz="4400" dirty="0"/>
          </a:p>
          <a:p>
            <a:pPr algn="just"/>
            <a:r>
              <a:rPr lang="en-US" sz="4400" dirty="0"/>
              <a:t>6. Creates Demand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740307"/>
          </a:xfrm>
          <a:prstGeom prst="rect">
            <a:avLst/>
          </a:prstGeom>
        </p:spPr>
        <p:txBody>
          <a:bodyPr wrap="square">
            <a:spAutoFit/>
          </a:bodyPr>
          <a:lstStyle/>
          <a:p>
            <a:pPr algn="just"/>
            <a:r>
              <a:rPr lang="en-US" sz="3600" dirty="0" smtClean="0"/>
              <a:t>Salesmanship </a:t>
            </a:r>
            <a:r>
              <a:rPr lang="en-US" sz="3600" dirty="0"/>
              <a:t>is an effective means of creating demand. It clutches up our dormant needs. It makes your needs active</a:t>
            </a:r>
            <a:r>
              <a:rPr lang="en-US" sz="3600" dirty="0" smtClean="0"/>
              <a:t>.</a:t>
            </a:r>
          </a:p>
          <a:p>
            <a:pPr algn="just"/>
            <a:endParaRPr lang="en-US" sz="3600" dirty="0"/>
          </a:p>
          <a:p>
            <a:pPr algn="just"/>
            <a:r>
              <a:rPr lang="en-US" sz="3600" dirty="0"/>
              <a:t>It is the salesman who creates, extends and maintains the demand pattern for the products.</a:t>
            </a:r>
          </a:p>
          <a:p>
            <a:pPr algn="just"/>
            <a:r>
              <a:rPr lang="en-US" sz="3600" i="1" dirty="0"/>
              <a:t>Salesmanship is nothing, if not the creation of the business</a:t>
            </a:r>
            <a:r>
              <a:rPr lang="en-US" sz="3600" i="1" dirty="0" smtClean="0"/>
              <a:t>.</a:t>
            </a:r>
          </a:p>
          <a:p>
            <a:pPr algn="just"/>
            <a:endParaRPr lang="en-US" sz="3600" dirty="0"/>
          </a:p>
          <a:p>
            <a:pPr algn="just"/>
            <a:r>
              <a:rPr lang="en-US" sz="3600" dirty="0"/>
              <a:t>The task of the salesman does not begin with the demand for goods, but with the creation of that demand.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6494085"/>
          </a:xfrm>
          <a:prstGeom prst="rect">
            <a:avLst/>
          </a:prstGeom>
        </p:spPr>
        <p:txBody>
          <a:bodyPr wrap="square">
            <a:spAutoFit/>
          </a:bodyPr>
          <a:lstStyle/>
          <a:p>
            <a:r>
              <a:rPr lang="en-US" sz="3200" dirty="0"/>
              <a:t>Nor does it end with the sale of goods, which really ends in keeping a constant flow of demand.</a:t>
            </a:r>
          </a:p>
          <a:p>
            <a:endParaRPr lang="en-US" sz="3200" dirty="0"/>
          </a:p>
          <a:p>
            <a:r>
              <a:rPr lang="en-US" sz="3200" dirty="0"/>
              <a:t>7. Promotes Innovation</a:t>
            </a:r>
          </a:p>
          <a:p>
            <a:r>
              <a:rPr lang="en-US" sz="3200" dirty="0"/>
              <a:t>Salesmanship helps in the sale of new products. It gives information about new products, new designs and </a:t>
            </a:r>
            <a:r>
              <a:rPr lang="en-US" sz="3200" b="1" dirty="0"/>
              <a:t>new uses of the product</a:t>
            </a:r>
            <a:r>
              <a:rPr lang="en-US" sz="3200" dirty="0" smtClean="0"/>
              <a:t>.</a:t>
            </a:r>
          </a:p>
          <a:p>
            <a:endParaRPr lang="en-US" sz="3200" dirty="0"/>
          </a:p>
          <a:p>
            <a:r>
              <a:rPr lang="en-US" sz="3200" dirty="0"/>
              <a:t>New products have no meaning until they are sold to consumers or brought to market from warehouses and Laboratories</a:t>
            </a:r>
            <a:r>
              <a:rPr lang="en-US" sz="3200" dirty="0" smtClean="0"/>
              <a:t>.</a:t>
            </a:r>
          </a:p>
          <a:p>
            <a:endParaRPr lang="en-US" sz="3200" dirty="0"/>
          </a:p>
          <a:p>
            <a:r>
              <a:rPr lang="en-US" sz="3200" dirty="0"/>
              <a:t>8. Performs Economic Function</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18</TotalTime>
  <Words>1031</Words>
  <Application>Microsoft Office PowerPoint</Application>
  <PresentationFormat>On-screen Show (4:3)</PresentationFormat>
  <Paragraphs>229</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Equity</vt:lpstr>
      <vt:lpstr>Importance of Salesmanship to Producers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Salesmanship to Producers  </dc:title>
  <dc:creator>Ashutosh</dc:creator>
  <cp:lastModifiedBy>Ashutosh</cp:lastModifiedBy>
  <cp:revision>7</cp:revision>
  <dcterms:created xsi:type="dcterms:W3CDTF">2020-05-10T14:03:40Z</dcterms:created>
  <dcterms:modified xsi:type="dcterms:W3CDTF">2020-05-12T05:59:18Z</dcterms:modified>
</cp:coreProperties>
</file>