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72" r:id="rId7"/>
    <p:sldId id="261" r:id="rId8"/>
    <p:sldId id="262" r:id="rId9"/>
    <p:sldId id="263" r:id="rId10"/>
    <p:sldId id="264" r:id="rId11"/>
    <p:sldId id="265" r:id="rId12"/>
    <p:sldId id="266" r:id="rId13"/>
    <p:sldId id="267" r:id="rId14"/>
    <p:sldId id="268" r:id="rId15"/>
    <p:sldId id="269" r:id="rId16"/>
    <p:sldId id="270" r:id="rId17"/>
    <p:sldId id="273" r:id="rId18"/>
    <p:sldId id="274" r:id="rId19"/>
    <p:sldId id="271"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5409A803-0880-48F6-A4C2-081B49DE679E}" type="datetimeFigureOut">
              <a:rPr lang="en-US" smtClean="0"/>
              <a:pPr/>
              <a:t>4/15/2020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CAECBAC-62C4-4C07-AB3A-37AB2531CB7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09A803-0880-48F6-A4C2-081B49DE679E}"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CAECBAC-62C4-4C07-AB3A-37AB2531CB7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09A803-0880-48F6-A4C2-081B49DE679E}"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CAECBAC-62C4-4C07-AB3A-37AB2531CB7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09A803-0880-48F6-A4C2-081B49DE679E}"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CAECBAC-62C4-4C07-AB3A-37AB2531CB7F}"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409A803-0880-48F6-A4C2-081B49DE679E}"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CAECBAC-62C4-4C07-AB3A-37AB2531CB7F}"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409A803-0880-48F6-A4C2-081B49DE679E}" type="datetimeFigureOut">
              <a:rPr lang="en-US" smtClean="0"/>
              <a:pPr/>
              <a:t>4/15/2020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CAECBAC-62C4-4C07-AB3A-37AB2531CB7F}"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409A803-0880-48F6-A4C2-081B49DE679E}" type="datetimeFigureOut">
              <a:rPr lang="en-US" smtClean="0"/>
              <a:pPr/>
              <a:t>4/15/2020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CAECBAC-62C4-4C07-AB3A-37AB2531CB7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5409A803-0880-48F6-A4C2-081B49DE679E}" type="datetimeFigureOut">
              <a:rPr lang="en-US" smtClean="0"/>
              <a:pPr/>
              <a:t>4/15/2020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CAECBAC-62C4-4C07-AB3A-37AB2531CB7F}"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409A803-0880-48F6-A4C2-081B49DE679E}" type="datetimeFigureOut">
              <a:rPr lang="en-US" smtClean="0"/>
              <a:pPr/>
              <a:t>4/15/2020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CAECBAC-62C4-4C07-AB3A-37AB2531CB7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5409A803-0880-48F6-A4C2-081B49DE679E}" type="datetimeFigureOut">
              <a:rPr lang="en-US" smtClean="0"/>
              <a:pPr/>
              <a:t>4/15/2020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CAECBAC-62C4-4C07-AB3A-37AB2531CB7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5409A803-0880-48F6-A4C2-081B49DE679E}" type="datetimeFigureOut">
              <a:rPr lang="en-US" smtClean="0"/>
              <a:pPr/>
              <a:t>4/15/2020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CAECBAC-62C4-4C07-AB3A-37AB2531CB7F}"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409A803-0880-48F6-A4C2-081B49DE679E}" type="datetimeFigureOut">
              <a:rPr lang="en-US" smtClean="0"/>
              <a:pPr/>
              <a:t>4/15/2020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CAECBAC-62C4-4C07-AB3A-37AB2531CB7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kalyan-city.blogspot.com/2011/07/what-is-marketing-research-meaning.html"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3448051"/>
          </a:xfrm>
        </p:spPr>
        <p:txBody>
          <a:bodyPr>
            <a:normAutofit fontScale="90000"/>
          </a:bodyPr>
          <a:lstStyle/>
          <a:p>
            <a:pPr algn="ctr"/>
            <a:r>
              <a:rPr lang="en-US" dirty="0" smtClean="0"/>
              <a:t/>
            </a:r>
            <a:br>
              <a:rPr lang="en-US" dirty="0" smtClean="0"/>
            </a:br>
            <a:r>
              <a:rPr lang="en-US" dirty="0" smtClean="0"/>
              <a:t/>
            </a:r>
            <a:br>
              <a:rPr lang="en-US" dirty="0" smtClean="0"/>
            </a:br>
            <a:r>
              <a:rPr lang="en-US" dirty="0" smtClean="0"/>
              <a:t>Marketing </a:t>
            </a:r>
            <a:r>
              <a:rPr lang="en-US" dirty="0"/>
              <a:t>Information </a:t>
            </a:r>
            <a:r>
              <a:rPr lang="en-US" dirty="0" smtClean="0"/>
              <a:t>System- Definition and its Components</a:t>
            </a:r>
            <a:r>
              <a:rPr lang="en-US" dirty="0"/>
              <a:t/>
            </a:r>
            <a:br>
              <a:rPr lang="en-US" dirty="0"/>
            </a:br>
            <a:r>
              <a:rPr lang="en-US" dirty="0" smtClean="0"/>
              <a:t/>
            </a:r>
            <a:br>
              <a:rPr lang="en-US" dirty="0" smtClean="0"/>
            </a:br>
            <a:endParaRPr lang="en-US" dirty="0"/>
          </a:p>
        </p:txBody>
      </p:sp>
      <p:sp>
        <p:nvSpPr>
          <p:cNvPr id="3" name="Subtitle 2"/>
          <p:cNvSpPr>
            <a:spLocks noGrp="1"/>
          </p:cNvSpPr>
          <p:nvPr>
            <p:ph type="subTitle" idx="1"/>
          </p:nvPr>
        </p:nvSpPr>
        <p:spPr/>
        <p:txBody>
          <a:bodyPr>
            <a:normAutofit fontScale="70000" lnSpcReduction="20000"/>
          </a:bodyPr>
          <a:lstStyle/>
          <a:p>
            <a:pPr algn="l"/>
            <a:r>
              <a:rPr lang="en-US" dirty="0" smtClean="0"/>
              <a:t>Prof (Dr) </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 UDAIPUR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228600"/>
            <a:ext cx="7848600" cy="5632311"/>
          </a:xfrm>
          <a:prstGeom prst="rect">
            <a:avLst/>
          </a:prstGeom>
        </p:spPr>
        <p:txBody>
          <a:bodyPr wrap="square">
            <a:spAutoFit/>
          </a:bodyPr>
          <a:lstStyle/>
          <a:p>
            <a:pPr algn="just"/>
            <a:r>
              <a:rPr lang="en-US" sz="3600" dirty="0"/>
              <a:t>The companies store their data in the data warehouse from where the data can be retrieved anytime the need arises. Once the data is stored, the statistical experts mine it by applying several computer software and techniques to convert it into meaningful information that gives facts and figures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5632311"/>
          </a:xfrm>
          <a:prstGeom prst="rect">
            <a:avLst/>
          </a:prstGeom>
        </p:spPr>
        <p:txBody>
          <a:bodyPr wrap="square">
            <a:spAutoFit/>
          </a:bodyPr>
          <a:lstStyle/>
          <a:p>
            <a:endParaRPr lang="en-US" sz="2400" b="1" dirty="0" smtClean="0"/>
          </a:p>
          <a:p>
            <a:r>
              <a:rPr lang="en-US" sz="2400" b="1" dirty="0" smtClean="0"/>
              <a:t>Marketing </a:t>
            </a:r>
            <a:r>
              <a:rPr lang="en-US" sz="2400" b="1" dirty="0"/>
              <a:t>Intelligence System: </a:t>
            </a:r>
            <a:r>
              <a:rPr lang="en-US" sz="2400" dirty="0"/>
              <a:t>The marketing intelligence system provides the data about the happenings in the market, i.e. data related to the marketing environment which is external to the organization. </a:t>
            </a:r>
            <a:endParaRPr lang="en-US" sz="2400" dirty="0" smtClean="0"/>
          </a:p>
          <a:p>
            <a:r>
              <a:rPr lang="en-US" sz="2400" dirty="0" smtClean="0"/>
              <a:t>It </a:t>
            </a:r>
            <a:r>
              <a:rPr lang="en-US" sz="2400" dirty="0"/>
              <a:t>includes the information about the changing market trends, competitor’s pricing strategy, change in the customer’s tastes and preferences, new products launched in the market, promotion strategy of the competitor, etc</a:t>
            </a:r>
            <a:r>
              <a:rPr lang="en-US" sz="2400" dirty="0" smtClean="0"/>
              <a:t>.</a:t>
            </a:r>
          </a:p>
          <a:p>
            <a:r>
              <a:rPr lang="en-US" sz="2400" dirty="0" smtClean="0"/>
              <a:t>In </a:t>
            </a:r>
            <a:r>
              <a:rPr lang="en-US" sz="2400" dirty="0"/>
              <a:t>order to have an efficient marketing Information System, the companies should work aggressively to improve the marketing intelligence system by taking the following steps: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7543800" cy="5262979"/>
          </a:xfrm>
          <a:prstGeom prst="rect">
            <a:avLst/>
          </a:prstGeom>
        </p:spPr>
        <p:txBody>
          <a:bodyPr wrap="square">
            <a:spAutoFit/>
          </a:bodyPr>
          <a:lstStyle/>
          <a:p>
            <a:r>
              <a:rPr lang="en-US" sz="2800" dirty="0"/>
              <a:t>Providing the proper training and motivating the sales force to keep a check on the market trends, i.e. the change in the tastes and preferences of customers and give suggestions on the improvements, if any</a:t>
            </a:r>
            <a:r>
              <a:rPr lang="en-US" sz="2800" dirty="0" smtClean="0"/>
              <a:t>.</a:t>
            </a:r>
          </a:p>
          <a:p>
            <a:endParaRPr lang="en-US" sz="2800" dirty="0"/>
          </a:p>
          <a:p>
            <a:r>
              <a:rPr lang="en-US" sz="2800" dirty="0"/>
              <a:t>Motivating the channel partners viz. Dealer, distributors, retailers who are in the actual market to provide the relevant and necessary information about the customers and the competitors.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458200" cy="5693866"/>
          </a:xfrm>
          <a:prstGeom prst="rect">
            <a:avLst/>
          </a:prstGeom>
        </p:spPr>
        <p:txBody>
          <a:bodyPr wrap="square">
            <a:spAutoFit/>
          </a:bodyPr>
          <a:lstStyle/>
          <a:p>
            <a:pPr algn="just"/>
            <a:r>
              <a:rPr lang="en-US" sz="2800" dirty="0"/>
              <a:t>The companies can also improve their marketing intelligence system by getting more and more information about the competitors. This can be done either by purchasing the competitor’s product, attending the trade shows, reading the competitor’s published articles in magazines, journals, financial reports.</a:t>
            </a:r>
          </a:p>
          <a:p>
            <a:pPr algn="just"/>
            <a:r>
              <a:rPr lang="en-US" sz="2800" dirty="0"/>
              <a:t>The companies can have an efficient marketing information system by involving the loyal customers in the customer advisory panel who can share their experiences and give advice to the new potential customers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458200" cy="5262979"/>
          </a:xfrm>
          <a:prstGeom prst="rect">
            <a:avLst/>
          </a:prstGeom>
        </p:spPr>
        <p:txBody>
          <a:bodyPr wrap="square">
            <a:spAutoFit/>
          </a:bodyPr>
          <a:lstStyle/>
          <a:p>
            <a:pPr algn="just"/>
            <a:endParaRPr lang="en-US" sz="2800" dirty="0" smtClean="0"/>
          </a:p>
          <a:p>
            <a:pPr algn="just"/>
            <a:r>
              <a:rPr lang="en-US" sz="2800" dirty="0" smtClean="0"/>
              <a:t>The </a:t>
            </a:r>
            <a:r>
              <a:rPr lang="en-US" sz="2800" dirty="0"/>
              <a:t>companies can make use of the government data to improve its marketing Information system. The data can be related to the population trends, demographic characteristics, agricultural production, etc. that help an organization to plan its marketing operations accordingly.</a:t>
            </a:r>
          </a:p>
          <a:p>
            <a:pPr algn="just"/>
            <a:r>
              <a:rPr lang="en-US" sz="2800" dirty="0"/>
              <a:t>Also, the companies can purchase the information about the marketing environment from the research companies who carry out the researches on all the players in the market.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05800" cy="5324535"/>
          </a:xfrm>
          <a:prstGeom prst="rect">
            <a:avLst/>
          </a:prstGeom>
        </p:spPr>
        <p:txBody>
          <a:bodyPr wrap="square">
            <a:spAutoFit/>
          </a:bodyPr>
          <a:lstStyle/>
          <a:p>
            <a:r>
              <a:rPr lang="en-US" sz="2000" b="1" dirty="0"/>
              <a:t>Marketing Research</a:t>
            </a:r>
            <a:r>
              <a:rPr lang="en-US" sz="2000" dirty="0"/>
              <a:t>: </a:t>
            </a:r>
            <a:endParaRPr lang="en-US" sz="2000" dirty="0" smtClean="0"/>
          </a:p>
          <a:p>
            <a:endParaRPr lang="en-US" sz="2000" dirty="0" smtClean="0"/>
          </a:p>
          <a:p>
            <a:r>
              <a:rPr lang="en-US" sz="2000" dirty="0" smtClean="0"/>
              <a:t>The </a:t>
            </a:r>
            <a:r>
              <a:rPr lang="en-US" sz="2000" dirty="0"/>
              <a:t>Marketing Research is the systematic collection, organization, analysis and interpretation of the primary or the secondary data to find out the solutions to the marketing problems</a:t>
            </a:r>
            <a:r>
              <a:rPr lang="en-US" sz="2000" dirty="0" smtClean="0"/>
              <a:t>.</a:t>
            </a:r>
          </a:p>
          <a:p>
            <a:endParaRPr lang="en-US" sz="2000" dirty="0" smtClean="0"/>
          </a:p>
          <a:p>
            <a:r>
              <a:rPr lang="en-US" sz="2000" dirty="0" smtClean="0"/>
              <a:t>Several </a:t>
            </a:r>
            <a:r>
              <a:rPr lang="en-US" sz="2000" dirty="0"/>
              <a:t>Companies conduct marketing research to analyze the marketing environment comprising of changes in the customer’s tastes and preferences, competitor’s strategies, the scope of new product launch, etc. by applying several statistical tools. </a:t>
            </a:r>
            <a:endParaRPr lang="en-US" sz="2000" dirty="0" smtClean="0"/>
          </a:p>
          <a:p>
            <a:endParaRPr lang="en-US" sz="2000" dirty="0" smtClean="0"/>
          </a:p>
          <a:p>
            <a:r>
              <a:rPr lang="en-US" sz="2000" dirty="0" smtClean="0"/>
              <a:t>In </a:t>
            </a:r>
            <a:r>
              <a:rPr lang="en-US" sz="2000" dirty="0"/>
              <a:t>order to conduct the market research, the data is to be collected that can be either primary data (the first-hand data) or the secondary data (second-hand data, available in books, magazines, research reports, journals, etc.)</a:t>
            </a:r>
            <a:r>
              <a:rPr lang="en-US" sz="2000" dirty="0" smtClean="0"/>
              <a:t/>
            </a:r>
            <a:br>
              <a:rPr lang="en-US" sz="2000" dirty="0" smtClean="0"/>
            </a:br>
            <a:endParaRPr lang="en-US"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1"/>
            <a:ext cx="8153400" cy="4832092"/>
          </a:xfrm>
          <a:prstGeom prst="rect">
            <a:avLst/>
          </a:prstGeom>
        </p:spPr>
        <p:txBody>
          <a:bodyPr wrap="square">
            <a:spAutoFit/>
          </a:bodyPr>
          <a:lstStyle/>
          <a:p>
            <a:pPr algn="just"/>
            <a:endParaRPr lang="en-US" sz="2800" dirty="0" smtClean="0"/>
          </a:p>
          <a:p>
            <a:pPr algn="just"/>
            <a:r>
              <a:rPr lang="en-US" sz="2800" dirty="0" smtClean="0"/>
              <a:t>The </a:t>
            </a:r>
            <a:r>
              <a:rPr lang="en-US" sz="2800" dirty="0"/>
              <a:t>secondary data are publicly available, but the primary data is to be collected by the researcher through certain methods such as questionnaires, personal interviews, surveys, seminars, etc</a:t>
            </a:r>
            <a:r>
              <a:rPr lang="en-US" sz="2800" dirty="0" smtClean="0"/>
              <a:t>.</a:t>
            </a:r>
          </a:p>
          <a:p>
            <a:pPr algn="just"/>
            <a:endParaRPr lang="en-US" sz="2800" dirty="0"/>
          </a:p>
          <a:p>
            <a:pPr algn="just"/>
            <a:r>
              <a:rPr lang="en-US" sz="2800" dirty="0"/>
              <a:t>A marketing research contributes a lot in the marketing information system as it provides the factual data that has been tested several times by the researchers.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srcRect/>
          <a:stretch>
            <a:fillRect/>
          </a:stretch>
        </p:blipFill>
        <p:spPr bwMode="auto">
          <a:xfrm>
            <a:off x="489247" y="457200"/>
            <a:ext cx="8045153" cy="5010150"/>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srcRect/>
          <a:stretch>
            <a:fillRect/>
          </a:stretch>
        </p:blipFill>
        <p:spPr bwMode="auto">
          <a:xfrm>
            <a:off x="838200" y="152400"/>
            <a:ext cx="7162800" cy="594360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534400" cy="5632311"/>
          </a:xfrm>
          <a:prstGeom prst="rect">
            <a:avLst/>
          </a:prstGeom>
        </p:spPr>
        <p:txBody>
          <a:bodyPr wrap="square">
            <a:spAutoFit/>
          </a:bodyPr>
          <a:lstStyle/>
          <a:p>
            <a:r>
              <a:rPr lang="en-US" sz="2400" b="1" dirty="0"/>
              <a:t>Marketing Decision Support System</a:t>
            </a:r>
            <a:r>
              <a:rPr lang="en-US" sz="2400" dirty="0"/>
              <a:t>: It includes several software programs that can be used by the marketers to analyze the data, collected so far, to take better marketing decisions</a:t>
            </a:r>
            <a:r>
              <a:rPr lang="en-US" sz="2400" dirty="0" smtClean="0"/>
              <a:t>.</a:t>
            </a:r>
          </a:p>
          <a:p>
            <a:endParaRPr lang="en-US" sz="2400" dirty="0" smtClean="0"/>
          </a:p>
          <a:p>
            <a:r>
              <a:rPr lang="en-US" sz="2400" dirty="0" smtClean="0"/>
              <a:t>With </a:t>
            </a:r>
            <a:r>
              <a:rPr lang="en-US" sz="2400" dirty="0"/>
              <a:t>the use of computers, the marking managers can save the huge data in a tabular form and can apply statistical programs to analyze the data and make the decisions in line with the findings</a:t>
            </a:r>
            <a:r>
              <a:rPr lang="en-US" sz="2400" dirty="0" smtClean="0"/>
              <a:t>.</a:t>
            </a:r>
          </a:p>
          <a:p>
            <a:endParaRPr lang="en-US" sz="2400" dirty="0"/>
          </a:p>
          <a:p>
            <a:r>
              <a:rPr lang="en-US" sz="2400" dirty="0"/>
              <a:t>Thus, the marketers need to keep a check on the marketing environment, i.e. both the internal (within the organization) and the external (outside the organization, so that marketing policies, procedures, strategies can be designed accordingly.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82000" cy="6063198"/>
          </a:xfrm>
          <a:prstGeom prst="rect">
            <a:avLst/>
          </a:prstGeom>
        </p:spPr>
        <p:txBody>
          <a:bodyPr wrap="square">
            <a:spAutoFit/>
          </a:bodyPr>
          <a:lstStyle/>
          <a:p>
            <a:pPr fontAlgn="base"/>
            <a:endParaRPr lang="en-US" sz="3200" b="1" dirty="0" smtClean="0"/>
          </a:p>
          <a:p>
            <a:pPr algn="just" fontAlgn="base"/>
            <a:r>
              <a:rPr lang="en-US" sz="3200" b="1" dirty="0" smtClean="0"/>
              <a:t>The </a:t>
            </a:r>
            <a:r>
              <a:rPr lang="en-US" sz="3200" b="1" dirty="0"/>
              <a:t>definitions of marketing systems as given by various philosophers are</a:t>
            </a:r>
            <a:r>
              <a:rPr lang="en-US" sz="3200" b="1" dirty="0" smtClean="0"/>
              <a:t>:</a:t>
            </a:r>
          </a:p>
          <a:p>
            <a:pPr algn="just" fontAlgn="base"/>
            <a:endParaRPr lang="en-US" sz="3200" dirty="0"/>
          </a:p>
          <a:p>
            <a:pPr algn="just" fontAlgn="base"/>
            <a:r>
              <a:rPr lang="en-US" sz="3200" dirty="0" err="1"/>
              <a:t>Cundiff</a:t>
            </a:r>
            <a:r>
              <a:rPr lang="en-US" sz="3200" dirty="0"/>
              <a:t>, Still and </a:t>
            </a:r>
            <a:r>
              <a:rPr lang="en-US" sz="3200" dirty="0" err="1"/>
              <a:t>Govoni</a:t>
            </a:r>
            <a:r>
              <a:rPr lang="en-US" sz="3200" dirty="0"/>
              <a:t> define MIS as, “Marketing information system is an </a:t>
            </a:r>
            <a:r>
              <a:rPr lang="en-US" sz="3200" dirty="0" err="1"/>
              <a:t>organised</a:t>
            </a:r>
            <a:r>
              <a:rPr lang="en-US" sz="3200" dirty="0"/>
              <a:t> set of procedures, information handling routines and reporting techniques designed to provide the information required for making marketing decision.”</a:t>
            </a:r>
          </a:p>
          <a:p>
            <a:r>
              <a:rPr lang="en-US" dirty="0" smtClean="0"/>
              <a:t/>
            </a:r>
            <a:br>
              <a:rPr lang="en-US" dirty="0" smtClean="0"/>
            </a:b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1295400"/>
            <a:ext cx="7848600" cy="4339650"/>
          </a:xfrm>
          <a:prstGeom prst="rect">
            <a:avLst/>
          </a:prstGeom>
          <a:noFill/>
        </p:spPr>
        <p:txBody>
          <a:bodyPr wrap="square" rtlCol="0">
            <a:spAutoFit/>
          </a:bodyPr>
          <a:lstStyle/>
          <a:p>
            <a:pPr algn="ctr"/>
            <a:endParaRPr lang="en-US" sz="13800" smtClean="0"/>
          </a:p>
          <a:p>
            <a:pPr algn="ctr"/>
            <a:r>
              <a:rPr lang="en-US" sz="13800" smtClean="0"/>
              <a:t>THANKS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1"/>
            <a:ext cx="8458200" cy="5816977"/>
          </a:xfrm>
          <a:prstGeom prst="rect">
            <a:avLst/>
          </a:prstGeom>
        </p:spPr>
        <p:txBody>
          <a:bodyPr wrap="square">
            <a:spAutoFit/>
          </a:bodyPr>
          <a:lstStyle/>
          <a:p>
            <a:pPr algn="just" fontAlgn="base"/>
            <a:r>
              <a:rPr lang="en-US" sz="2800" dirty="0"/>
              <a:t>K. Cox and K. </a:t>
            </a:r>
            <a:r>
              <a:rPr lang="en-US" sz="2800" dirty="0" err="1"/>
              <a:t>Gonod</a:t>
            </a:r>
            <a:r>
              <a:rPr lang="en-US" sz="2800" dirty="0"/>
              <a:t> hold, “MIS is a set of procedures and methods for the regular and planned collection, analysis and presentation of information in making marketing decisions</a:t>
            </a:r>
            <a:r>
              <a:rPr lang="en-US" sz="2800" dirty="0" smtClean="0"/>
              <a:t>.”</a:t>
            </a:r>
          </a:p>
          <a:p>
            <a:pPr algn="just" fontAlgn="base"/>
            <a:endParaRPr lang="en-US" sz="2800" dirty="0"/>
          </a:p>
          <a:p>
            <a:pPr algn="just" fontAlgn="base"/>
            <a:r>
              <a:rPr lang="en-US" sz="2800" dirty="0"/>
              <a:t>Professor Alder Lee opines “Marketing information system is an interacting, continuing, future oriented structure of people, equipment and procedure designed to generate and process an information flow which can aid business executives in the management of their marketing programmes.”</a:t>
            </a:r>
          </a:p>
          <a:p>
            <a:r>
              <a:rPr lang="en-US" dirty="0" smtClean="0"/>
              <a:t/>
            </a:r>
            <a:br>
              <a:rPr lang="en-US" dirty="0" smtClean="0"/>
            </a:b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382000" cy="5693866"/>
          </a:xfrm>
          <a:prstGeom prst="rect">
            <a:avLst/>
          </a:prstGeom>
        </p:spPr>
        <p:txBody>
          <a:bodyPr wrap="square">
            <a:spAutoFit/>
          </a:bodyPr>
          <a:lstStyle/>
          <a:p>
            <a:r>
              <a:rPr lang="en-US" sz="2800" dirty="0"/>
              <a:t>An Marketing Information System offers many advantages</a:t>
            </a:r>
            <a:r>
              <a:rPr lang="en-US" sz="2800" dirty="0" smtClean="0"/>
              <a:t>:</a:t>
            </a:r>
          </a:p>
          <a:p>
            <a:endParaRPr lang="en-US" sz="2800" dirty="0"/>
          </a:p>
          <a:p>
            <a:r>
              <a:rPr lang="en-US" sz="2800" dirty="0"/>
              <a:t>1. Organized data collection.</a:t>
            </a:r>
            <a:br>
              <a:rPr lang="en-US" sz="2800" dirty="0"/>
            </a:br>
            <a:r>
              <a:rPr lang="en-US" sz="2800" dirty="0"/>
              <a:t>2. A broad perspective.</a:t>
            </a:r>
            <a:br>
              <a:rPr lang="en-US" sz="2800" dirty="0"/>
            </a:br>
            <a:r>
              <a:rPr lang="en-US" sz="2800" dirty="0"/>
              <a:t>3. The storage of important data.</a:t>
            </a:r>
            <a:br>
              <a:rPr lang="en-US" sz="2800" dirty="0"/>
            </a:br>
            <a:r>
              <a:rPr lang="en-US" sz="2800" dirty="0"/>
              <a:t>4. An avoidance of crises.</a:t>
            </a:r>
            <a:br>
              <a:rPr lang="en-US" sz="2800" dirty="0"/>
            </a:br>
            <a:r>
              <a:rPr lang="en-US" sz="2800" dirty="0"/>
              <a:t>5. Coordinated marketing plans.</a:t>
            </a:r>
            <a:br>
              <a:rPr lang="en-US" sz="2800" dirty="0"/>
            </a:br>
            <a:r>
              <a:rPr lang="en-US" sz="2800" dirty="0"/>
              <a:t>6. Speed in obtaining sufficient information to make decisions.</a:t>
            </a:r>
            <a:br>
              <a:rPr lang="en-US" sz="2800" dirty="0"/>
            </a:br>
            <a:r>
              <a:rPr lang="en-US" sz="2800" dirty="0"/>
              <a:t>7. Data amassed and kept over several time periods.</a:t>
            </a:r>
            <a:br>
              <a:rPr lang="en-US" sz="2800" dirty="0"/>
            </a:br>
            <a:r>
              <a:rPr lang="en-US" sz="2800" dirty="0"/>
              <a:t>8. The ability to do a cost-benefit analysis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643684" y="609600"/>
            <a:ext cx="7966916" cy="50292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81000"/>
            <a:ext cx="7772400" cy="5016758"/>
          </a:xfrm>
          <a:prstGeom prst="rect">
            <a:avLst/>
          </a:prstGeom>
        </p:spPr>
        <p:txBody>
          <a:bodyPr wrap="square">
            <a:spAutoFit/>
          </a:bodyPr>
          <a:lstStyle/>
          <a:p>
            <a:r>
              <a:rPr lang="en-US" sz="3200" dirty="0"/>
              <a:t>The four main components of Marketing Information System (MIS) are</a:t>
            </a:r>
            <a:r>
              <a:rPr lang="en-US" sz="3200" dirty="0" smtClean="0"/>
              <a:t>:</a:t>
            </a:r>
            <a:endParaRPr lang="en-US" sz="3200" dirty="0"/>
          </a:p>
          <a:p>
            <a:r>
              <a:rPr lang="en-US" sz="3200" dirty="0"/>
              <a:t>Internal Records</a:t>
            </a:r>
            <a:r>
              <a:rPr lang="en-US" sz="3200" dirty="0" smtClean="0"/>
              <a:t>,</a:t>
            </a:r>
          </a:p>
          <a:p>
            <a:endParaRPr lang="en-US" sz="3200" dirty="0"/>
          </a:p>
          <a:p>
            <a:r>
              <a:rPr lang="en-US" sz="3200" dirty="0"/>
              <a:t>Marketing Intelligence</a:t>
            </a:r>
            <a:r>
              <a:rPr lang="en-US" sz="3200" dirty="0" smtClean="0"/>
              <a:t>,</a:t>
            </a:r>
          </a:p>
          <a:p>
            <a:endParaRPr lang="en-US" sz="3200" dirty="0"/>
          </a:p>
          <a:p>
            <a:r>
              <a:rPr lang="en-US" sz="3200" dirty="0">
                <a:hlinkClick r:id="rId2"/>
              </a:rPr>
              <a:t>Marketing Research</a:t>
            </a:r>
            <a:r>
              <a:rPr lang="en-US" sz="3200" dirty="0"/>
              <a:t> (</a:t>
            </a:r>
            <a:r>
              <a:rPr lang="en-US" sz="3200" dirty="0" smtClean="0"/>
              <a:t>MR)</a:t>
            </a:r>
          </a:p>
          <a:p>
            <a:endParaRPr lang="en-US" sz="3200" dirty="0"/>
          </a:p>
          <a:p>
            <a:r>
              <a:rPr lang="en-US" sz="3200" dirty="0"/>
              <a:t>Marketing Decision Support System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458200" cy="6186309"/>
          </a:xfrm>
          <a:prstGeom prst="rect">
            <a:avLst/>
          </a:prstGeom>
        </p:spPr>
        <p:txBody>
          <a:bodyPr wrap="square">
            <a:spAutoFit/>
          </a:bodyPr>
          <a:lstStyle/>
          <a:p>
            <a:r>
              <a:rPr lang="en-US" sz="3600" b="1" dirty="0"/>
              <a:t>Internal Records: </a:t>
            </a:r>
            <a:endParaRPr lang="en-US" sz="3600" b="1" dirty="0" smtClean="0"/>
          </a:p>
          <a:p>
            <a:endParaRPr lang="en-US" sz="3600" b="1" dirty="0" smtClean="0"/>
          </a:p>
          <a:p>
            <a:r>
              <a:rPr lang="en-US" sz="3600" dirty="0" smtClean="0"/>
              <a:t>The </a:t>
            </a:r>
            <a:r>
              <a:rPr lang="en-US" sz="3600" dirty="0"/>
              <a:t>Company can collect information through its internal records comprising of sales data, customer database, product database, financial data, operations data, etc. The detailed explanation of the internal sources of data is given below:</a:t>
            </a:r>
          </a:p>
          <a:p>
            <a:r>
              <a:rPr lang="en-US" dirty="0"/>
              <a:t/>
            </a:r>
            <a:br>
              <a:rPr lang="en-US" dirty="0"/>
            </a:b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262979"/>
          </a:xfrm>
          <a:prstGeom prst="rect">
            <a:avLst/>
          </a:prstGeom>
        </p:spPr>
        <p:txBody>
          <a:bodyPr wrap="square">
            <a:spAutoFit/>
          </a:bodyPr>
          <a:lstStyle/>
          <a:p>
            <a:pPr algn="just"/>
            <a:r>
              <a:rPr lang="en-US" sz="2400" dirty="0"/>
              <a:t>The information can be collected from the documents such as invoices, transmit copies, billing documents prepared by the firms once they receive the order for the goods and services from the customers, dealers or the sales representatives</a:t>
            </a:r>
            <a:r>
              <a:rPr lang="en-US" sz="2400" dirty="0" smtClean="0"/>
              <a:t>.</a:t>
            </a:r>
          </a:p>
          <a:p>
            <a:pPr algn="just"/>
            <a:endParaRPr lang="en-US" sz="2400" dirty="0" smtClean="0"/>
          </a:p>
          <a:p>
            <a:pPr algn="just"/>
            <a:endParaRPr lang="en-US" sz="2400" dirty="0" smtClean="0"/>
          </a:p>
          <a:p>
            <a:pPr algn="just"/>
            <a:endParaRPr lang="en-US" sz="2400" dirty="0"/>
          </a:p>
          <a:p>
            <a:pPr algn="just"/>
            <a:r>
              <a:rPr lang="en-US" sz="2400" dirty="0"/>
              <a:t>The current sales data should be maintained on a regular basis that serves as an aide to a the Marketing Information System. The reports on current sales and the inventory levels help the management to decide on its objectives, and the marketers can make use of this information to design their future sales strategy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447645"/>
          </a:xfrm>
          <a:prstGeom prst="rect">
            <a:avLst/>
          </a:prstGeom>
        </p:spPr>
        <p:txBody>
          <a:bodyPr wrap="square">
            <a:spAutoFit/>
          </a:bodyPr>
          <a:lstStyle/>
          <a:p>
            <a:r>
              <a:rPr lang="en-US" sz="2400" dirty="0"/>
              <a:t>The Companies maintain several databases such as*Customer </a:t>
            </a:r>
            <a:r>
              <a:rPr lang="en-US" sz="2400" dirty="0" smtClean="0"/>
              <a:t>Database-</a:t>
            </a:r>
          </a:p>
          <a:p>
            <a:r>
              <a:rPr lang="en-US" sz="2400" dirty="0" smtClean="0"/>
              <a:t> </a:t>
            </a:r>
            <a:r>
              <a:rPr lang="en-US" sz="2400" dirty="0"/>
              <a:t>wherein the complete information about the customer’s name, address, phone number, the frequency of purchase, financial position, etc. is saved</a:t>
            </a:r>
            <a:r>
              <a:rPr lang="en-US" sz="2400" dirty="0" smtClean="0"/>
              <a:t>.</a:t>
            </a:r>
          </a:p>
          <a:p>
            <a:endParaRPr lang="en-US" sz="2400" dirty="0" smtClean="0"/>
          </a:p>
          <a:p>
            <a:r>
              <a:rPr lang="en-US" sz="2400" dirty="0" smtClean="0"/>
              <a:t>*</a:t>
            </a:r>
            <a:r>
              <a:rPr lang="en-US" sz="2400" dirty="0"/>
              <a:t>Product Database- wherein the complete information about the product’s price, features, variants, is stored</a:t>
            </a:r>
            <a:r>
              <a:rPr lang="en-US" sz="2400" dirty="0" smtClean="0"/>
              <a:t>.</a:t>
            </a:r>
          </a:p>
          <a:p>
            <a:endParaRPr lang="en-US" sz="2400" dirty="0"/>
          </a:p>
          <a:p>
            <a:r>
              <a:rPr lang="en-US" sz="2400" dirty="0"/>
              <a:t>*Salesperson database, wherein the complete information about the salesperson, his name, address, phone number, sales target, etc. is saved.</a:t>
            </a:r>
          </a:p>
          <a:p>
            <a:r>
              <a:rPr lang="en-US" dirty="0" smtClean="0"/>
              <a:t/>
            </a:r>
            <a:br>
              <a:rPr lang="en-US" dirty="0" smtClean="0"/>
            </a:b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51</TotalTime>
  <Words>884</Words>
  <Application>Microsoft Office PowerPoint</Application>
  <PresentationFormat>On-screen Show (4:3)</PresentationFormat>
  <Paragraphs>72</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Concourse</vt:lpstr>
      <vt:lpstr>  Marketing Information System- Definition and its Components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 Information System- Definition and its Components  </dc:title>
  <dc:creator>Ashutosh</dc:creator>
  <cp:lastModifiedBy>Ashutosh</cp:lastModifiedBy>
  <cp:revision>23</cp:revision>
  <dcterms:created xsi:type="dcterms:W3CDTF">2020-04-15T03:44:45Z</dcterms:created>
  <dcterms:modified xsi:type="dcterms:W3CDTF">2020-04-15T04:37:26Z</dcterms:modified>
</cp:coreProperties>
</file>