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9AD412A-D4BF-4438-95CC-882201DD4086}"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3CDDEBB-85E9-491C-BF6B-3AC6011E116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AD412A-D4BF-4438-95CC-882201DD408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CDDEBB-85E9-491C-BF6B-3AC6011E11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AD412A-D4BF-4438-95CC-882201DD408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CDDEBB-85E9-491C-BF6B-3AC6011E11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9AD412A-D4BF-4438-95CC-882201DD408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CDDEBB-85E9-491C-BF6B-3AC6011E116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9AD412A-D4BF-4438-95CC-882201DD4086}"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3CDDEBB-85E9-491C-BF6B-3AC6011E116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9AD412A-D4BF-4438-95CC-882201DD408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CDDEBB-85E9-491C-BF6B-3AC6011E116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9AD412A-D4BF-4438-95CC-882201DD4086}"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CDDEBB-85E9-491C-BF6B-3AC6011E116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9AD412A-D4BF-4438-95CC-882201DD4086}"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CDDEBB-85E9-491C-BF6B-3AC6011E11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AD412A-D4BF-4438-95CC-882201DD4086}"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CDDEBB-85E9-491C-BF6B-3AC6011E11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9AD412A-D4BF-4438-95CC-882201DD408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CDDEBB-85E9-491C-BF6B-3AC6011E116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9AD412A-D4BF-4438-95CC-882201DD4086}"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3CDDEBB-85E9-491C-BF6B-3AC6011E116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9AD412A-D4BF-4438-95CC-882201DD4086}"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3CDDEBB-85E9-491C-BF6B-3AC6011E11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tourism.gov.in/" TargetMode="External"/><Relationship Id="rId2" Type="http://schemas.openxmlformats.org/officeDocument/2006/relationships/hyperlink" Target="https://incredibleindia.org/" TargetMode="External"/><Relationship Id="rId1" Type="http://schemas.openxmlformats.org/officeDocument/2006/relationships/slideLayout" Target="../slideLayouts/slideLayout7.xml"/><Relationship Id="rId4" Type="http://schemas.openxmlformats.org/officeDocument/2006/relationships/hyperlink" Target="http://www.walkthroughindia.com/offbeat/21-houseboat-cruise-tourism-destinations-india/"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walkthroughindia.com/offbeat/top-8-houseboat-destinations-incredible-india/" TargetMode="External"/><Relationship Id="rId2" Type="http://schemas.openxmlformats.org/officeDocument/2006/relationships/hyperlink" Target="http://www.walkthroughindia.com/offbeat/top-7-amazing-and-luxury-cruise-lines-of-india/"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walkthroughindia.com/offbeat/5-popular-types-travel-tourism-incredible-india/" TargetMode="External"/><Relationship Id="rId2" Type="http://schemas.openxmlformats.org/officeDocument/2006/relationships/hyperlink" Target="http://www.walkthroughindia.com/offbeat/28-most-adventures-sports-activities-to-do-in-rishikesh/"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923070"/>
          </a:xfrm>
        </p:spPr>
        <p:txBody>
          <a:bodyPr>
            <a:normAutofit/>
          </a:bodyPr>
          <a:lstStyle/>
          <a:p>
            <a:r>
              <a:rPr lang="en-US" b="1" dirty="0"/>
              <a:t>Different Types of Tourism in India</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5509200"/>
          </a:xfrm>
          <a:prstGeom prst="rect">
            <a:avLst/>
          </a:prstGeom>
        </p:spPr>
        <p:txBody>
          <a:bodyPr wrap="square">
            <a:spAutoFit/>
          </a:bodyPr>
          <a:lstStyle/>
          <a:p>
            <a:pPr algn="just"/>
            <a:r>
              <a:rPr lang="en-US" sz="3200" dirty="0"/>
              <a:t>In an </a:t>
            </a:r>
            <a:r>
              <a:rPr lang="en-US" sz="3200" dirty="0" err="1"/>
              <a:t>endeavour</a:t>
            </a:r>
            <a:r>
              <a:rPr lang="en-US" sz="3200" dirty="0"/>
              <a:t> to establish India as a filming destination, Ministry of Tourism will promote Cinema of India as a sub brand of Incredible India. International Film Festivals like  IFFI  Goa, European Film Market, Cannes Film festival will held in India in future</a:t>
            </a:r>
            <a:r>
              <a:rPr lang="en-US" sz="3200" dirty="0" smtClean="0"/>
              <a:t>.</a:t>
            </a:r>
          </a:p>
          <a:p>
            <a:pPr algn="just"/>
            <a:endParaRPr lang="en-US" sz="3200" dirty="0"/>
          </a:p>
          <a:p>
            <a:pPr algn="just"/>
            <a:r>
              <a:rPr lang="en-US" sz="3200" dirty="0"/>
              <a:t>9. Sustainable Tourism</a:t>
            </a:r>
          </a:p>
          <a:p>
            <a:pPr algn="just"/>
            <a:r>
              <a:rPr lang="en-US" sz="3200" dirty="0"/>
              <a:t>Sustainable Tourism include approval and classification of hotels to the expected standards for different classes of tourists. This system will rate hotels from one star to five star and Heritage and Classic etc</a:t>
            </a:r>
            <a:r>
              <a:rPr lang="en-US" sz="3200" dirty="0" smtClean="0"/>
              <a:t>.</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a:r>
              <a:rPr lang="en-US" sz="4000" dirty="0" smtClean="0"/>
              <a:t>10. Meetings Incentives Conferences Exhibitions (MICE)</a:t>
            </a:r>
          </a:p>
          <a:p>
            <a:pPr algn="just"/>
            <a:r>
              <a:rPr lang="en-US" sz="4000" dirty="0" smtClean="0"/>
              <a:t>Conventions and Conferences are the segment of the tourism industry. </a:t>
            </a:r>
            <a:endParaRPr lang="en-US" sz="4000" dirty="0" smtClean="0"/>
          </a:p>
          <a:p>
            <a:pPr algn="just"/>
            <a:endParaRPr lang="en-US" sz="4000" dirty="0" smtClean="0"/>
          </a:p>
          <a:p>
            <a:pPr algn="just"/>
            <a:r>
              <a:rPr lang="en-US" sz="4000" dirty="0" smtClean="0"/>
              <a:t>In </a:t>
            </a:r>
            <a:r>
              <a:rPr lang="en-US" sz="4000" dirty="0" smtClean="0"/>
              <a:t>order to promote India more effectively as a convention destination for travel industry, Ministry of  Tourism set up the India Convention Promotion Bureau.</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dirty="0" smtClean="0"/>
              <a:t>Tourism industry is has emerged as one of the fastest growing industries in the world and economically important for rapid growth for India. There are various types of tourism branches in </a:t>
            </a:r>
            <a:r>
              <a:rPr lang="en-US" sz="3600" dirty="0" smtClean="0">
                <a:hlinkClick r:id="rId2"/>
              </a:rPr>
              <a:t>Incredible India</a:t>
            </a:r>
            <a:r>
              <a:rPr lang="en-US" sz="3600" dirty="0" smtClean="0"/>
              <a:t>, The </a:t>
            </a:r>
            <a:r>
              <a:rPr lang="en-US" sz="3600" dirty="0" smtClean="0">
                <a:hlinkClick r:id="rId3"/>
              </a:rPr>
              <a:t>Ministry of Tourism</a:t>
            </a:r>
            <a:r>
              <a:rPr lang="en-US" sz="3600" dirty="0" smtClean="0"/>
              <a:t> has identified 10 niche products for development, promotion, to attract tourists with specific interest and India as a 365 Days tourist destination.</a:t>
            </a:r>
          </a:p>
          <a:p>
            <a:pPr algn="just"/>
            <a:endParaRPr lang="en-US" sz="3600" dirty="0" smtClean="0"/>
          </a:p>
          <a:p>
            <a:pPr algn="just"/>
            <a:r>
              <a:rPr lang="en-US" sz="3600" dirty="0" smtClean="0"/>
              <a:t>1. </a:t>
            </a:r>
            <a:r>
              <a:rPr lang="en-US" sz="3600" dirty="0" smtClean="0">
                <a:hlinkClick r:id="rId4"/>
              </a:rPr>
              <a:t>Cruise Tourism</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16758"/>
          </a:xfrm>
          <a:prstGeom prst="rect">
            <a:avLst/>
          </a:prstGeom>
        </p:spPr>
        <p:txBody>
          <a:bodyPr wrap="square">
            <a:spAutoFit/>
          </a:bodyPr>
          <a:lstStyle/>
          <a:p>
            <a:pPr algn="just"/>
            <a:r>
              <a:rPr lang="en-US" sz="3200" dirty="0"/>
              <a:t>Cruises are one of the most dynamic and the fastest growing components of the leisure industry in India. </a:t>
            </a:r>
            <a:r>
              <a:rPr lang="en-US" sz="3200" dirty="0">
                <a:hlinkClick r:id="rId2"/>
              </a:rPr>
              <a:t>Cruises tourism</a:t>
            </a:r>
            <a:r>
              <a:rPr lang="en-US" sz="3200" dirty="0"/>
              <a:t> is the new marketable product for India to explore beautiful coastline, undisturbed idyllic islands and virgin forests</a:t>
            </a:r>
            <a:r>
              <a:rPr lang="en-US" sz="3200" dirty="0" smtClean="0"/>
              <a:t>.</a:t>
            </a:r>
          </a:p>
          <a:p>
            <a:pPr algn="just"/>
            <a:endParaRPr lang="en-US" sz="3200" dirty="0"/>
          </a:p>
          <a:p>
            <a:pPr algn="just"/>
            <a:r>
              <a:rPr lang="en-US" sz="3200" dirty="0"/>
              <a:t>The coastline and inland waterways of India has the potential to develop cruise or boat house </a:t>
            </a:r>
            <a:r>
              <a:rPr lang="en-US" sz="3200" dirty="0" err="1"/>
              <a:t>tourism.The</a:t>
            </a:r>
            <a:r>
              <a:rPr lang="en-US" sz="3200" dirty="0"/>
              <a:t> </a:t>
            </a:r>
            <a:r>
              <a:rPr lang="en-US" sz="3200" dirty="0">
                <a:hlinkClick r:id="rId3"/>
              </a:rPr>
              <a:t>8 tourist Cruise circuits in India</a:t>
            </a:r>
            <a:r>
              <a:rPr lang="en-US" sz="3200" dirty="0"/>
              <a:t> will include Ocean </a:t>
            </a:r>
            <a:r>
              <a:rPr lang="en-US" sz="3200" dirty="0" err="1"/>
              <a:t>Cruise,River</a:t>
            </a:r>
            <a:r>
              <a:rPr lang="en-US" sz="3200" dirty="0"/>
              <a:t> Cruise and Lake Cruise.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5693866"/>
          </a:xfrm>
          <a:prstGeom prst="rect">
            <a:avLst/>
          </a:prstGeom>
        </p:spPr>
        <p:txBody>
          <a:bodyPr wrap="square">
            <a:spAutoFit/>
          </a:bodyPr>
          <a:lstStyle/>
          <a:p>
            <a:pPr algn="just"/>
            <a:r>
              <a:rPr lang="en-US" sz="2800" dirty="0"/>
              <a:t>2. Adventure Tourism </a:t>
            </a:r>
          </a:p>
          <a:p>
            <a:pPr algn="just"/>
            <a:r>
              <a:rPr lang="en-US" sz="2800" dirty="0"/>
              <a:t>Adventure tourism include </a:t>
            </a:r>
            <a:r>
              <a:rPr lang="en-US" sz="2800" dirty="0" err="1"/>
              <a:t>mountaineering,trekking,hand</a:t>
            </a:r>
            <a:r>
              <a:rPr lang="en-US" sz="2800" dirty="0"/>
              <a:t> </a:t>
            </a:r>
            <a:r>
              <a:rPr lang="en-US" sz="2800" dirty="0" err="1"/>
              <a:t>gliding,paragliding,bungee</a:t>
            </a:r>
            <a:r>
              <a:rPr lang="en-US" sz="2800" dirty="0"/>
              <a:t> jumping and white water river rafting. The Ministry of tourism has identified list of placed in India for </a:t>
            </a:r>
            <a:r>
              <a:rPr lang="en-US" sz="2800" dirty="0">
                <a:hlinkClick r:id="rId2"/>
              </a:rPr>
              <a:t>thrilling and extreme adventures sports</a:t>
            </a:r>
            <a:r>
              <a:rPr lang="en-US" sz="2800" dirty="0"/>
              <a:t>, mostly in </a:t>
            </a:r>
            <a:r>
              <a:rPr lang="en-US" sz="2800" dirty="0" err="1"/>
              <a:t>Gulmarg</a:t>
            </a:r>
            <a:r>
              <a:rPr lang="en-US" sz="2800" dirty="0"/>
              <a:t>, Jammu &amp; </a:t>
            </a:r>
            <a:r>
              <a:rPr lang="en-US" sz="2800" dirty="0" err="1"/>
              <a:t>Kashmir,Rishikesh</a:t>
            </a:r>
            <a:r>
              <a:rPr lang="en-US" sz="2800" dirty="0"/>
              <a:t> </a:t>
            </a:r>
            <a:r>
              <a:rPr lang="en-US" sz="2800" dirty="0" err="1"/>
              <a:t>Utthrkhand,Goa</a:t>
            </a:r>
            <a:r>
              <a:rPr lang="en-US" sz="2800" dirty="0"/>
              <a:t> and Maharashtra</a:t>
            </a:r>
            <a:r>
              <a:rPr lang="en-US" sz="2800" dirty="0" smtClean="0"/>
              <a:t>.</a:t>
            </a:r>
          </a:p>
          <a:p>
            <a:pPr algn="just"/>
            <a:endParaRPr lang="en-US" sz="2800" dirty="0"/>
          </a:p>
          <a:p>
            <a:pPr algn="just"/>
            <a:r>
              <a:rPr lang="en-US" sz="2800" dirty="0"/>
              <a:t>3. Medical Tourism</a:t>
            </a:r>
          </a:p>
          <a:p>
            <a:pPr algn="just"/>
            <a:r>
              <a:rPr lang="en-US" sz="2800" dirty="0">
                <a:hlinkClick r:id="rId3"/>
              </a:rPr>
              <a:t>Medical Tourism</a:t>
            </a:r>
            <a:r>
              <a:rPr lang="en-US" sz="2800" dirty="0"/>
              <a:t> or medical travel is used for the procedures of complex specialized surgeries of human part such as joint replacement cardiac </a:t>
            </a:r>
            <a:r>
              <a:rPr lang="en-US" sz="2800" dirty="0" err="1"/>
              <a:t>surgery,dental</a:t>
            </a:r>
            <a:r>
              <a:rPr lang="en-US" sz="2800" dirty="0"/>
              <a:t> Surgery and cosmetic surgeries.</a:t>
            </a:r>
          </a:p>
          <a:p>
            <a:pPr algn="just"/>
            <a:r>
              <a:rPr lang="en-US" sz="2800" dirty="0"/>
              <a:t>4. Wellness Tourism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algn="just"/>
            <a:r>
              <a:rPr lang="en-US" sz="4400" dirty="0"/>
              <a:t>Wellness Tourism </a:t>
            </a:r>
            <a:r>
              <a:rPr lang="en-US" sz="4400" dirty="0" err="1"/>
              <a:t>inlcude</a:t>
            </a:r>
            <a:r>
              <a:rPr lang="en-US" sz="4400" dirty="0"/>
              <a:t> a travel for less stressful </a:t>
            </a:r>
            <a:r>
              <a:rPr lang="en-US" sz="4400" dirty="0" err="1"/>
              <a:t>lifestyle,to</a:t>
            </a:r>
            <a:r>
              <a:rPr lang="en-US" sz="4400" dirty="0"/>
              <a:t> promote a healthier, and finding balance in one’s life. </a:t>
            </a:r>
            <a:r>
              <a:rPr lang="en-US" sz="4400" dirty="0" err="1"/>
              <a:t>Ayurveda</a:t>
            </a:r>
            <a:r>
              <a:rPr lang="en-US" sz="4400" dirty="0"/>
              <a:t>, Yoga, </a:t>
            </a:r>
            <a:r>
              <a:rPr lang="en-US" sz="4400" dirty="0" err="1"/>
              <a:t>meditation,Panchakarma</a:t>
            </a:r>
            <a:r>
              <a:rPr lang="en-US" sz="4400" dirty="0"/>
              <a:t>, Rejuvenation Therapy are among the most ancient systems of medical treatment in India and best way to promote Wellness Tourism.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7171194"/>
          </a:xfrm>
          <a:prstGeom prst="rect">
            <a:avLst/>
          </a:prstGeom>
        </p:spPr>
        <p:txBody>
          <a:bodyPr wrap="square">
            <a:spAutoFit/>
          </a:bodyPr>
          <a:lstStyle/>
          <a:p>
            <a:endParaRPr lang="en-US" sz="11500" dirty="0" smtClean="0"/>
          </a:p>
          <a:p>
            <a:r>
              <a:rPr lang="en-US" sz="11500" dirty="0" smtClean="0"/>
              <a:t>5</a:t>
            </a:r>
            <a:r>
              <a:rPr lang="en-US" sz="11500" dirty="0"/>
              <a:t>. Golf Tourism</a:t>
            </a:r>
          </a:p>
          <a:p>
            <a:r>
              <a:rPr lang="en-US" sz="11500" dirty="0" smtClean="0"/>
              <a:t/>
            </a:r>
            <a:br>
              <a:rPr lang="en-US" sz="11500" dirty="0" smtClean="0"/>
            </a:br>
            <a:endParaRPr lang="en-US" sz="115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534400" cy="6186309"/>
          </a:xfrm>
          <a:prstGeom prst="rect">
            <a:avLst/>
          </a:prstGeom>
        </p:spPr>
        <p:txBody>
          <a:bodyPr wrap="square">
            <a:spAutoFit/>
          </a:bodyPr>
          <a:lstStyle/>
          <a:p>
            <a:pPr algn="just"/>
            <a:r>
              <a:rPr lang="en-US" sz="4400" dirty="0"/>
              <a:t>India has several golf courses of international standards and as the sports tourism in India is gaining interest, Ministry of Tourism is creating a comprehensive and coordinated framework for promoting golf tourism in India</a:t>
            </a:r>
            <a:r>
              <a:rPr lang="en-US" sz="4400" dirty="0" smtClean="0"/>
              <a:t>.</a:t>
            </a:r>
          </a:p>
          <a:p>
            <a:pPr algn="just"/>
            <a:endParaRPr lang="en-US" sz="4400" dirty="0"/>
          </a:p>
          <a:p>
            <a:pPr algn="just"/>
            <a:r>
              <a:rPr lang="en-US" sz="4400" dirty="0"/>
              <a:t>6. Polo Tourism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algn="just"/>
            <a:r>
              <a:rPr lang="en-US" sz="4800" dirty="0"/>
              <a:t>The game of Polo is originated in India and still preserved and practiced in Kolkata Polo Club, the oldest Polo club in the world. Polo can be listed as Heritage Sports of India</a:t>
            </a:r>
            <a:r>
              <a:rPr lang="en-US" sz="4800" dirty="0" smtClean="0"/>
              <a:t>.</a:t>
            </a:r>
          </a:p>
          <a:p>
            <a:pPr algn="just"/>
            <a:endParaRPr lang="en-US" sz="4800" dirty="0"/>
          </a:p>
          <a:p>
            <a:pPr algn="just"/>
            <a:r>
              <a:rPr lang="en-US" sz="4800" dirty="0"/>
              <a:t>7. Eco Tourism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4800" dirty="0"/>
              <a:t>Eco Tourism also known as ecological tourism is responsible travel to fragile, pristine and usually protected  areas. It will include regulated tourism in protected areas of the country</a:t>
            </a:r>
            <a:r>
              <a:rPr lang="en-US" sz="4800" dirty="0" smtClean="0"/>
              <a:t>.</a:t>
            </a:r>
          </a:p>
          <a:p>
            <a:pPr algn="just"/>
            <a:endParaRPr lang="en-US" sz="4800" dirty="0"/>
          </a:p>
          <a:p>
            <a:pPr algn="just"/>
            <a:r>
              <a:rPr lang="en-US" sz="4800" dirty="0"/>
              <a:t>8. Film Tourism</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TotalTime>
  <Words>288</Words>
  <Application>Microsoft Office PowerPoint</Application>
  <PresentationFormat>On-screen Show (4:3)</PresentationFormat>
  <Paragraphs>117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Different Types of Tourism in India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 Types of Tourism in India </dc:title>
  <dc:creator>Ashutosh</dc:creator>
  <cp:lastModifiedBy>Ashutosh</cp:lastModifiedBy>
  <cp:revision>4</cp:revision>
  <dcterms:created xsi:type="dcterms:W3CDTF">2020-05-13T05:33:32Z</dcterms:created>
  <dcterms:modified xsi:type="dcterms:W3CDTF">2020-05-14T13:40:52Z</dcterms:modified>
</cp:coreProperties>
</file>