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547BD558-2E05-43F0-9E9C-E734E9272A7B}" type="datetimeFigureOut">
              <a:rPr lang="en-US" smtClean="0"/>
              <a:pPr/>
              <a:t>5/15/2020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F76E316-AE77-4198-B2C8-311370427D7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47BD558-2E05-43F0-9E9C-E734E9272A7B}"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6E316-AE77-4198-B2C8-311370427D7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47BD558-2E05-43F0-9E9C-E734E9272A7B}"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6E316-AE77-4198-B2C8-311370427D7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47BD558-2E05-43F0-9E9C-E734E9272A7B}"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6E316-AE77-4198-B2C8-311370427D7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47BD558-2E05-43F0-9E9C-E734E9272A7B}" type="datetimeFigureOut">
              <a:rPr lang="en-US" smtClean="0"/>
              <a:pPr/>
              <a:t>5/15/2020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F76E316-AE77-4198-B2C8-311370427D7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47BD558-2E05-43F0-9E9C-E734E9272A7B}"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6E316-AE77-4198-B2C8-311370427D7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47BD558-2E05-43F0-9E9C-E734E9272A7B}"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76E316-AE77-4198-B2C8-311370427D7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47BD558-2E05-43F0-9E9C-E734E9272A7B}" type="datetimeFigureOut">
              <a:rPr lang="en-US" smtClean="0"/>
              <a:pPr/>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76E316-AE77-4198-B2C8-311370427D7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7BD558-2E05-43F0-9E9C-E734E9272A7B}" type="datetimeFigureOut">
              <a:rPr lang="en-US" smtClean="0"/>
              <a:pPr/>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76E316-AE77-4198-B2C8-311370427D7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47BD558-2E05-43F0-9E9C-E734E9272A7B}"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6E316-AE77-4198-B2C8-311370427D7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47BD558-2E05-43F0-9E9C-E734E9272A7B}" type="datetimeFigureOut">
              <a:rPr lang="en-US" smtClean="0"/>
              <a:pPr/>
              <a:t>5/15/2020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9F76E316-AE77-4198-B2C8-311370427D7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47BD558-2E05-43F0-9E9C-E734E9272A7B}" type="datetimeFigureOut">
              <a:rPr lang="en-US" smtClean="0"/>
              <a:pPr/>
              <a:t>5/15/2020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F76E316-AE77-4198-B2C8-311370427D7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8194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00201"/>
            <a:ext cx="7772400" cy="2000250"/>
          </a:xfrm>
        </p:spPr>
        <p:txBody>
          <a:bodyPr>
            <a:normAutofit/>
          </a:bodyPr>
          <a:lstStyle/>
          <a:p>
            <a:r>
              <a:rPr lang="en-US" b="1" dirty="0"/>
              <a:t>Components of the Tourism and Travel Industry</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fontAlgn="base"/>
            <a:r>
              <a:rPr lang="en-US" sz="3600" dirty="0" smtClean="0"/>
              <a:t>Tourism also connotes the ability of people to escape from familiar surroundings and everyday routine. It is no wonder, then that the history of tourism is the history of those who broadened the horizons of transportation</a:t>
            </a:r>
            <a:r>
              <a:rPr lang="en-US" sz="3600" dirty="0" smtClean="0"/>
              <a:t>.</a:t>
            </a:r>
          </a:p>
          <a:p>
            <a:pPr algn="just" fontAlgn="base"/>
            <a:endParaRPr lang="en-US" sz="3600" dirty="0" smtClean="0"/>
          </a:p>
          <a:p>
            <a:pPr algn="just" fontAlgn="base"/>
            <a:r>
              <a:rPr lang="en-US" sz="3600" dirty="0" smtClean="0"/>
              <a:t>It was those who dreamed and those who dared, including Henry Ford and the Wright brothers, who gave us our present day transportation system which harmoniously links speed, safety and economy.</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186309"/>
          </a:xfrm>
          <a:prstGeom prst="rect">
            <a:avLst/>
          </a:prstGeom>
        </p:spPr>
        <p:txBody>
          <a:bodyPr wrap="square">
            <a:spAutoFit/>
          </a:bodyPr>
          <a:lstStyle/>
          <a:p>
            <a:pPr algn="just" fontAlgn="base"/>
            <a:r>
              <a:rPr lang="en-US" sz="4400" dirty="0"/>
              <a:t>While travel has been a human passion since the dawn of history, tourism only became possible as technological improvements provided comfortable, safe, and, above all, enjoyable ways to travel.</a:t>
            </a:r>
          </a:p>
          <a:p>
            <a:pPr algn="just" fontAlgn="base"/>
            <a:r>
              <a:rPr lang="en-US" sz="4400" dirty="0"/>
              <a:t>The modern tourism industry is composed of numerous separate industry segments.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32311"/>
          </a:xfrm>
          <a:prstGeom prst="rect">
            <a:avLst/>
          </a:prstGeom>
        </p:spPr>
        <p:txBody>
          <a:bodyPr wrap="square">
            <a:spAutoFit/>
          </a:bodyPr>
          <a:lstStyle/>
          <a:p>
            <a:pPr algn="just" fontAlgn="base"/>
            <a:r>
              <a:rPr lang="en-US" sz="4000" dirty="0" smtClean="0"/>
              <a:t>Sometimes competing, yet more often providing services supplementary in nature. Each segment of the industry developed as a result of different historical forces.</a:t>
            </a:r>
          </a:p>
          <a:p>
            <a:pPr algn="just" fontAlgn="base"/>
            <a:r>
              <a:rPr lang="en-US" sz="4000" dirty="0" smtClean="0"/>
              <a:t>A study of the tourism industry, its development, current issues, and future opportunities can best be introduced by a closer look at the major historical developments.</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247864"/>
          </a:xfrm>
          <a:prstGeom prst="rect">
            <a:avLst/>
          </a:prstGeom>
        </p:spPr>
        <p:txBody>
          <a:bodyPr wrap="square">
            <a:spAutoFit/>
          </a:bodyPr>
          <a:lstStyle/>
          <a:p>
            <a:pPr algn="just" fontAlgn="base"/>
            <a:r>
              <a:rPr lang="en-US" sz="4000" b="1" dirty="0" smtClean="0"/>
              <a:t>Tourism</a:t>
            </a:r>
            <a:r>
              <a:rPr lang="en-US" sz="4000" dirty="0"/>
              <a:t>, then, is the business of attracting visitors and catering to their needs and expectations. </a:t>
            </a:r>
            <a:endParaRPr lang="en-US" sz="4000" dirty="0" smtClean="0"/>
          </a:p>
          <a:p>
            <a:pPr algn="just" fontAlgn="base"/>
            <a:endParaRPr lang="en-US" sz="4000" dirty="0" smtClean="0"/>
          </a:p>
          <a:p>
            <a:pPr algn="just" fontAlgn="base"/>
            <a:r>
              <a:rPr lang="en-US" sz="4000" dirty="0" smtClean="0"/>
              <a:t>The </a:t>
            </a:r>
            <a:r>
              <a:rPr lang="en-US" sz="4000" dirty="0"/>
              <a:t>following is an overview of the major components of the tourism and travel industry</a:t>
            </a:r>
            <a:r>
              <a:rPr lang="en-US" sz="4000" dirty="0" smtClean="0"/>
              <a:t>.</a:t>
            </a:r>
          </a:p>
          <a:p>
            <a:pPr algn="just" fontAlgn="base"/>
            <a:endParaRPr lang="en-US" sz="4000" dirty="0"/>
          </a:p>
          <a:p>
            <a:pPr marL="400050" indent="-400050" algn="just" fontAlgn="base">
              <a:buAutoNum type="romanUcPeriod"/>
            </a:pPr>
            <a:r>
              <a:rPr lang="en-US" sz="4000" b="1" dirty="0" smtClean="0"/>
              <a:t>Tourist </a:t>
            </a:r>
            <a:r>
              <a:rPr lang="en-US" sz="4000" b="1" dirty="0"/>
              <a:t>Destinations</a:t>
            </a:r>
            <a:r>
              <a:rPr lang="en-US" sz="4000" b="1" dirty="0" smtClean="0"/>
              <a:t>:</a:t>
            </a:r>
          </a:p>
          <a:p>
            <a:pPr marL="400050" indent="-400050" algn="just" fontAlgn="base">
              <a:buAutoNum type="romanUcPeriod"/>
            </a:pPr>
            <a:endParaRPr lang="en-US" sz="40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909310"/>
          </a:xfrm>
          <a:prstGeom prst="rect">
            <a:avLst/>
          </a:prstGeom>
        </p:spPr>
        <p:txBody>
          <a:bodyPr wrap="square">
            <a:spAutoFit/>
          </a:bodyPr>
          <a:lstStyle/>
          <a:p>
            <a:pPr algn="just" fontAlgn="base"/>
            <a:r>
              <a:rPr lang="en-US" sz="5400" dirty="0"/>
              <a:t>(b) Regional promotion offices</a:t>
            </a:r>
          </a:p>
          <a:p>
            <a:pPr algn="just" fontAlgn="base"/>
            <a:r>
              <a:rPr lang="en-US" sz="5400" dirty="0"/>
              <a:t>(c) Resort areas, convention </a:t>
            </a:r>
            <a:r>
              <a:rPr lang="en-US" sz="5400" dirty="0" smtClean="0"/>
              <a:t>centers</a:t>
            </a:r>
          </a:p>
          <a:p>
            <a:pPr algn="just" fontAlgn="base"/>
            <a:r>
              <a:rPr lang="en-US" sz="5400" dirty="0" smtClean="0"/>
              <a:t>.</a:t>
            </a:r>
            <a:endParaRPr lang="en-US" sz="5400" dirty="0"/>
          </a:p>
          <a:p>
            <a:pPr algn="just" fontAlgn="base"/>
            <a:r>
              <a:rPr lang="en-US" sz="5400" b="1" dirty="0"/>
              <a:t>II. Transportation:</a:t>
            </a:r>
          </a:p>
          <a:p>
            <a:pPr algn="just" fontAlgn="base"/>
            <a:r>
              <a:rPr lang="en-US" sz="5400" dirty="0"/>
              <a:t>(a) Airlines.</a:t>
            </a:r>
          </a:p>
          <a:p>
            <a:pPr algn="just" fontAlgn="base"/>
            <a:r>
              <a:rPr lang="en-US" sz="5400" dirty="0"/>
              <a:t>(</a:t>
            </a:r>
            <a:r>
              <a:rPr lang="en-US" sz="5400" dirty="0" err="1"/>
              <a:t>i</a:t>
            </a:r>
            <a:r>
              <a:rPr lang="en-US" sz="5400" dirty="0"/>
              <a:t>) Major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186309"/>
          </a:xfrm>
          <a:prstGeom prst="rect">
            <a:avLst/>
          </a:prstGeom>
        </p:spPr>
        <p:txBody>
          <a:bodyPr wrap="square">
            <a:spAutoFit/>
          </a:bodyPr>
          <a:lstStyle/>
          <a:p>
            <a:pPr fontAlgn="base"/>
            <a:r>
              <a:rPr lang="en-US" sz="6600" dirty="0"/>
              <a:t>(ii) National</a:t>
            </a:r>
          </a:p>
          <a:p>
            <a:pPr fontAlgn="base"/>
            <a:r>
              <a:rPr lang="en-US" sz="6600" dirty="0"/>
              <a:t>(iii) </a:t>
            </a:r>
            <a:r>
              <a:rPr lang="en-US" sz="6600" dirty="0" smtClean="0"/>
              <a:t>Regional</a:t>
            </a:r>
          </a:p>
          <a:p>
            <a:pPr fontAlgn="base"/>
            <a:endParaRPr lang="en-US" sz="6600" dirty="0"/>
          </a:p>
          <a:p>
            <a:pPr fontAlgn="base"/>
            <a:r>
              <a:rPr lang="en-US" sz="6600" dirty="0"/>
              <a:t>(iv) Nonscheduled /charter.</a:t>
            </a:r>
          </a:p>
          <a:p>
            <a:pPr fontAlgn="base"/>
            <a:r>
              <a:rPr lang="en-US" sz="6600" dirty="0"/>
              <a:t>(b) Ground Transporter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24754"/>
          </a:xfrm>
          <a:prstGeom prst="rect">
            <a:avLst/>
          </a:prstGeom>
        </p:spPr>
        <p:txBody>
          <a:bodyPr wrap="square">
            <a:spAutoFit/>
          </a:bodyPr>
          <a:lstStyle/>
          <a:p>
            <a:pPr algn="just" fontAlgn="base"/>
            <a:r>
              <a:rPr lang="en-US" sz="2800" dirty="0"/>
              <a:t>(</a:t>
            </a:r>
            <a:r>
              <a:rPr lang="en-US" sz="2800" dirty="0" err="1"/>
              <a:t>i</a:t>
            </a:r>
            <a:r>
              <a:rPr lang="en-US" sz="2800" dirty="0"/>
              <a:t>) Rent-a-car</a:t>
            </a:r>
          </a:p>
          <a:p>
            <a:pPr algn="just" fontAlgn="base"/>
            <a:r>
              <a:rPr lang="en-US" sz="2800" dirty="0"/>
              <a:t>(ii) Motor/coach</a:t>
            </a:r>
          </a:p>
          <a:p>
            <a:pPr algn="just" fontAlgn="base"/>
            <a:r>
              <a:rPr lang="en-US" sz="2800" dirty="0"/>
              <a:t>(iii) Railroad</a:t>
            </a:r>
            <a:r>
              <a:rPr lang="en-US" sz="2800" dirty="0" smtClean="0"/>
              <a:t>.</a:t>
            </a:r>
          </a:p>
          <a:p>
            <a:pPr algn="just" fontAlgn="base"/>
            <a:endParaRPr lang="en-US" sz="2800" dirty="0"/>
          </a:p>
          <a:p>
            <a:pPr algn="just" fontAlgn="base"/>
            <a:r>
              <a:rPr lang="en-US" sz="2800" b="1" dirty="0"/>
              <a:t>III. Accommodation:</a:t>
            </a:r>
          </a:p>
          <a:p>
            <a:pPr algn="just" fontAlgn="base"/>
            <a:r>
              <a:rPr lang="en-US" sz="2800" dirty="0"/>
              <a:t>(a) Hotels</a:t>
            </a:r>
          </a:p>
          <a:p>
            <a:pPr algn="just" fontAlgn="base"/>
            <a:r>
              <a:rPr lang="en-US" sz="2800" dirty="0"/>
              <a:t>(b) Motels</a:t>
            </a:r>
          </a:p>
          <a:p>
            <a:pPr algn="just" fontAlgn="base"/>
            <a:r>
              <a:rPr lang="en-US" sz="2800" dirty="0"/>
              <a:t>(c) Resorts</a:t>
            </a:r>
          </a:p>
          <a:p>
            <a:pPr algn="just" fontAlgn="base"/>
            <a:r>
              <a:rPr lang="en-US" sz="2800" dirty="0"/>
              <a:t>(d) Cruise lines</a:t>
            </a:r>
            <a:r>
              <a:rPr lang="en-US" sz="2800" dirty="0" smtClean="0"/>
              <a:t>.</a:t>
            </a:r>
          </a:p>
          <a:p>
            <a:pPr algn="just" fontAlgn="base"/>
            <a:endParaRPr lang="en-US" sz="2800" dirty="0"/>
          </a:p>
          <a:p>
            <a:pPr algn="just" fontAlgn="base"/>
            <a:r>
              <a:rPr lang="en-US" sz="2800" b="1" dirty="0"/>
              <a:t>IV. Tourist Attractions:</a:t>
            </a:r>
          </a:p>
          <a:p>
            <a:pPr algn="just" fontAlgn="base"/>
            <a:r>
              <a:rPr lang="en-US" sz="2800" dirty="0"/>
              <a:t>(a) Attractions</a:t>
            </a:r>
          </a:p>
          <a:p>
            <a:pPr algn="just" fontAlgn="base"/>
            <a:r>
              <a:rPr lang="en-US" sz="2800" dirty="0"/>
              <a:t>(b) Theme parks</a:t>
            </a:r>
          </a:p>
          <a:p>
            <a:pPr algn="just" fontAlgn="base"/>
            <a:r>
              <a:rPr lang="en-US" sz="2800" dirty="0"/>
              <a:t>(c) Museums.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599"/>
            <a:ext cx="8610600" cy="5909310"/>
          </a:xfrm>
          <a:prstGeom prst="rect">
            <a:avLst/>
          </a:prstGeom>
        </p:spPr>
        <p:txBody>
          <a:bodyPr wrap="square">
            <a:spAutoFit/>
          </a:bodyPr>
          <a:lstStyle/>
          <a:p>
            <a:pPr fontAlgn="base"/>
            <a:r>
              <a:rPr lang="en-US" sz="5400" b="1" dirty="0"/>
              <a:t>V. Travel Brokers</a:t>
            </a:r>
            <a:r>
              <a:rPr lang="en-US" sz="5400" b="1" dirty="0" smtClean="0"/>
              <a:t>:</a:t>
            </a:r>
          </a:p>
          <a:p>
            <a:pPr fontAlgn="base"/>
            <a:endParaRPr lang="en-US" sz="5400" b="1" dirty="0"/>
          </a:p>
          <a:p>
            <a:pPr fontAlgn="base"/>
            <a:r>
              <a:rPr lang="en-US" sz="5400" dirty="0"/>
              <a:t>(a) Travel agents</a:t>
            </a:r>
          </a:p>
          <a:p>
            <a:pPr fontAlgn="base"/>
            <a:r>
              <a:rPr lang="en-US" sz="5400" dirty="0"/>
              <a:t>(b) Travel wholesalers</a:t>
            </a:r>
          </a:p>
          <a:p>
            <a:pPr fontAlgn="base"/>
            <a:r>
              <a:rPr lang="en-US" sz="5400" dirty="0"/>
              <a:t>(c) Tour and charter operators</a:t>
            </a:r>
          </a:p>
          <a:p>
            <a:pPr fontAlgn="base"/>
            <a:r>
              <a:rPr lang="en-US" sz="5400" dirty="0"/>
              <a:t>(d) Ground operators</a:t>
            </a:r>
          </a:p>
          <a:p>
            <a:pPr fontAlgn="base"/>
            <a:r>
              <a:rPr lang="en-US" sz="5400" dirty="0"/>
              <a:t>(e) Travel incentive companies</a:t>
            </a:r>
            <a:r>
              <a:rPr lang="en-US" sz="5400" dirty="0" smtClean="0"/>
              <a:t>.</a:t>
            </a:r>
            <a:endParaRPr lang="en-US" sz="5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93866"/>
          </a:xfrm>
          <a:prstGeom prst="rect">
            <a:avLst/>
          </a:prstGeom>
        </p:spPr>
        <p:txBody>
          <a:bodyPr wrap="square">
            <a:spAutoFit/>
          </a:bodyPr>
          <a:lstStyle/>
          <a:p>
            <a:pPr algn="just" fontAlgn="base"/>
            <a:r>
              <a:rPr lang="en-US" sz="2800" b="1" dirty="0" smtClean="0"/>
              <a:t>VI. Travel Related Services:</a:t>
            </a:r>
          </a:p>
          <a:p>
            <a:pPr marL="342900" indent="-342900" algn="just" fontAlgn="base">
              <a:buAutoNum type="alphaLcParenBoth"/>
            </a:pPr>
            <a:r>
              <a:rPr lang="en-US" sz="2800" dirty="0" smtClean="0"/>
              <a:t>Financial (credit cards, </a:t>
            </a:r>
            <a:r>
              <a:rPr lang="en-US" sz="2800" dirty="0" err="1" smtClean="0"/>
              <a:t>travellers</a:t>
            </a:r>
            <a:r>
              <a:rPr lang="en-US" sz="2800" dirty="0" smtClean="0"/>
              <a:t> </a:t>
            </a:r>
            <a:r>
              <a:rPr lang="en-US" sz="2800" dirty="0" err="1" smtClean="0"/>
              <a:t>cheques</a:t>
            </a:r>
            <a:r>
              <a:rPr lang="en-US" sz="2800" dirty="0" smtClean="0"/>
              <a:t>, travel insurance).</a:t>
            </a:r>
          </a:p>
          <a:p>
            <a:pPr marL="342900" indent="-342900" algn="just" fontAlgn="base">
              <a:buAutoNum type="alphaLcParenBoth"/>
            </a:pPr>
            <a:endParaRPr lang="en-US" sz="2800" dirty="0" smtClean="0"/>
          </a:p>
          <a:p>
            <a:pPr algn="just" fontAlgn="base"/>
            <a:r>
              <a:rPr lang="en-US" sz="2800" dirty="0" smtClean="0"/>
              <a:t>(b) Travel publications guide books.</a:t>
            </a:r>
          </a:p>
          <a:p>
            <a:pPr algn="just" fontAlgn="base"/>
            <a:endParaRPr lang="en-US" sz="2800" dirty="0" smtClean="0"/>
          </a:p>
          <a:p>
            <a:pPr algn="just" fontAlgn="base"/>
            <a:r>
              <a:rPr lang="en-US" sz="2800" dirty="0" smtClean="0"/>
              <a:t>Our world is diverse. It is composed of countries with a variety of cultures and customs, rural areas and urban centers, each with its own distinct flavor, and so on.</a:t>
            </a:r>
          </a:p>
          <a:p>
            <a:pPr algn="just" fontAlgn="base"/>
            <a:endParaRPr lang="en-US" sz="2800" dirty="0" smtClean="0"/>
          </a:p>
          <a:p>
            <a:pPr algn="just" fontAlgn="base"/>
            <a:r>
              <a:rPr lang="en-US" sz="2800" dirty="0" smtClean="0"/>
              <a:t>The activity we call tourism, with its great economic and social benefits, provides citizens of all countries with an opportunity to explore new places, to meet new people, to learn new things, and, perhaps in the process, learn more about themselves.</a:t>
            </a:r>
            <a:endParaRPr lang="en-US" sz="28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555641"/>
          </a:xfrm>
          <a:prstGeom prst="rect">
            <a:avLst/>
          </a:prstGeom>
        </p:spPr>
        <p:txBody>
          <a:bodyPr wrap="square">
            <a:spAutoFit/>
          </a:bodyPr>
          <a:lstStyle/>
          <a:p>
            <a:pPr algn="just" fontAlgn="base"/>
            <a:r>
              <a:rPr lang="en-US" sz="6000" dirty="0" smtClean="0"/>
              <a:t>Travel is a bridge between people. It makes a valuable contribution to the world’s economy, employs more people than any other industry and affects the lives of all in one way or another.</a:t>
            </a:r>
            <a:endParaRPr lang="en-US" sz="6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186309"/>
          </a:xfrm>
          <a:prstGeom prst="rect">
            <a:avLst/>
          </a:prstGeom>
        </p:spPr>
        <p:txBody>
          <a:bodyPr wrap="square">
            <a:spAutoFit/>
          </a:bodyPr>
          <a:lstStyle/>
          <a:p>
            <a:pPr algn="just" fontAlgn="base"/>
            <a:r>
              <a:rPr lang="en-US" sz="3600" dirty="0"/>
              <a:t>Today, the terms tourism and travel have become almost interchangeable. However, when we look at the history of transporting people, we see that in the early days travel was a far from a pleasurable activity</a:t>
            </a:r>
            <a:r>
              <a:rPr lang="en-US" sz="3600" dirty="0" smtClean="0"/>
              <a:t>.</a:t>
            </a:r>
          </a:p>
          <a:p>
            <a:pPr algn="just" fontAlgn="base"/>
            <a:endParaRPr lang="en-US" sz="3600" dirty="0"/>
          </a:p>
          <a:p>
            <a:pPr algn="just" fontAlgn="base"/>
            <a:r>
              <a:rPr lang="en-US" sz="3600" dirty="0"/>
              <a:t>The word “tourism” a relatively new addition to the English language, introduced only in the nineteenth century. It connotes the act of travelling for pleasure, as well as the industry that developed to service that activity</a:t>
            </a:r>
            <a:r>
              <a:rPr lang="en-US" sz="3600" dirty="0" smtClean="0"/>
              <a:t>.</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TotalTime>
  <Words>595</Words>
  <Application>Microsoft Office PowerPoint</Application>
  <PresentationFormat>On-screen Show (4:3)</PresentationFormat>
  <Paragraphs>141</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Components of the Tourism and Travel Industry </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Components of the Tourism and Travel Industry </dc:title>
  <dc:creator>Ashutosh</dc:creator>
  <cp:lastModifiedBy>Ashutosh</cp:lastModifiedBy>
  <cp:revision>5</cp:revision>
  <dcterms:created xsi:type="dcterms:W3CDTF">2020-05-13T13:40:58Z</dcterms:created>
  <dcterms:modified xsi:type="dcterms:W3CDTF">2020-05-15T12:03:14Z</dcterms:modified>
</cp:coreProperties>
</file>