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3">
        <a:schemeClr val="bg1"/>
      </p:bgRef>
    </p:bg>
    <p:spTree>
      <p:nvGrpSpPr>
        <p:cNvPr id="1" name=""/>
        <p:cNvGrpSpPr/>
        <p:nvPr/>
      </p:nvGrpSpPr>
      <p:grpSpPr>
        <a:xfrm>
          <a:off x="0" y="0"/>
          <a:ext cx="0" cy="0"/>
          <a:chOff x="0" y="0"/>
          <a:chExt cx="0" cy="0"/>
        </a:xfrm>
      </p:grpSpPr>
      <p:sp>
        <p:nvSpPr>
          <p:cNvPr id="12" name="Rectangle 11"/>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3" name="Rounded Rectangle 12"/>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9" name="Subtitle 8"/>
          <p:cNvSpPr>
            <a:spLocks noGrp="1"/>
          </p:cNvSpPr>
          <p:nvPr>
            <p:ph type="subTitle" idx="1"/>
          </p:nvPr>
        </p:nvSpPr>
        <p:spPr>
          <a:xfrm>
            <a:off x="1295400" y="3200400"/>
            <a:ext cx="6400800" cy="1600200"/>
          </a:xfrm>
        </p:spPr>
        <p:txBody>
          <a:bodyPr/>
          <a:lstStyle>
            <a:lvl1pPr marL="0" indent="0" algn="ctr">
              <a:buNone/>
              <a:defRPr sz="26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p:txBody>
          <a:bodyPr/>
          <a:lstStyle/>
          <a:p>
            <a:fld id="{262B7C46-CFD0-402E-8265-6E4AD46AC86B}" type="datetimeFigureOut">
              <a:rPr lang="en-US" smtClean="0"/>
              <a:pPr/>
              <a:t>5/8/2020</a:t>
            </a:fld>
            <a:endParaRPr lang="en-US"/>
          </a:p>
        </p:txBody>
      </p:sp>
      <p:sp>
        <p:nvSpPr>
          <p:cNvPr id="17" name="Footer Placeholder 16"/>
          <p:cNvSpPr>
            <a:spLocks noGrp="1"/>
          </p:cNvSpPr>
          <p:nvPr>
            <p:ph type="ftr" sz="quarter" idx="11"/>
          </p:nvPr>
        </p:nvSpPr>
        <p:spPr/>
        <p:txBody>
          <a:bodyPr/>
          <a:lstStyle/>
          <a:p>
            <a:endParaRPr lang="en-US"/>
          </a:p>
        </p:txBody>
      </p:sp>
      <p:sp>
        <p:nvSpPr>
          <p:cNvPr id="29" name="Slide Number Placeholder 28"/>
          <p:cNvSpPr>
            <a:spLocks noGrp="1"/>
          </p:cNvSpPr>
          <p:nvPr>
            <p:ph type="sldNum" sz="quarter" idx="12"/>
          </p:nvPr>
        </p:nvSpPr>
        <p:spPr/>
        <p:txBody>
          <a:bodyPr lIns="0" tIns="0" rIns="0" bIns="0">
            <a:noAutofit/>
          </a:bodyPr>
          <a:lstStyle>
            <a:lvl1pPr>
              <a:defRPr sz="1400">
                <a:solidFill>
                  <a:srgbClr val="FFFFFF"/>
                </a:solidFill>
              </a:defRPr>
            </a:lvl1pPr>
          </a:lstStyle>
          <a:p>
            <a:fld id="{CF0EE963-07FA-478D-AE02-B576C2942634}" type="slidenum">
              <a:rPr lang="en-US" smtClean="0"/>
              <a:pPr/>
              <a:t>‹#›</a:t>
            </a:fld>
            <a:endParaRPr lang="en-US"/>
          </a:p>
        </p:txBody>
      </p:sp>
      <p:sp>
        <p:nvSpPr>
          <p:cNvPr id="7" name="Rectangle 6"/>
          <p:cNvSpPr/>
          <p:nvPr/>
        </p:nvSpPr>
        <p:spPr>
          <a:xfrm>
            <a:off x="62931" y="1449303"/>
            <a:ext cx="9021537" cy="1527349"/>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62931" y="1396720"/>
            <a:ext cx="9021537" cy="120580"/>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62931" y="2976649"/>
            <a:ext cx="9021537" cy="110532"/>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457200" y="1505930"/>
            <a:ext cx="8229600" cy="1470025"/>
          </a:xfrm>
        </p:spPr>
        <p:txBody>
          <a:bodyPr anchor="ctr"/>
          <a:lstStyle>
            <a:lvl1pPr algn="ctr">
              <a:defRPr lang="en-US" dirty="0">
                <a:solidFill>
                  <a:srgbClr val="FFFFFF"/>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262B7C46-CFD0-402E-8265-6E4AD46AC86B}" type="datetimeFigureOut">
              <a:rPr lang="en-US" smtClean="0"/>
              <a:pPr/>
              <a:t>5/8/2020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F0EE963-07FA-478D-AE02-B576C2942634}"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1"/>
            <a:ext cx="201168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914400" y="274640"/>
            <a:ext cx="55626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262B7C46-CFD0-402E-8265-6E4AD46AC86B}" type="datetimeFigureOut">
              <a:rPr lang="en-US" smtClean="0"/>
              <a:pPr/>
              <a:t>5/8/2020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F0EE963-07FA-478D-AE02-B576C2942634}"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262B7C46-CFD0-402E-8265-6E4AD46AC86B}" type="datetimeFigureOut">
              <a:rPr lang="en-US" smtClean="0"/>
              <a:pPr/>
              <a:t>5/8/2020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F0EE963-07FA-478D-AE02-B576C2942634}" type="slidenum">
              <a:rPr lang="en-US" smtClean="0"/>
              <a:pPr/>
              <a:t>‹#›</a:t>
            </a:fld>
            <a:endParaRPr lang="en-US"/>
          </a:p>
        </p:txBody>
      </p:sp>
      <p:sp>
        <p:nvSpPr>
          <p:cNvPr id="8" name="Content Placeholder 7"/>
          <p:cNvSpPr>
            <a:spLocks noGrp="1"/>
          </p:cNvSpPr>
          <p:nvPr>
            <p:ph sz="quarter" idx="1"/>
          </p:nvPr>
        </p:nvSpPr>
        <p:spPr>
          <a:xfrm>
            <a:off x="914400" y="1447800"/>
            <a:ext cx="777240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11" name="Rectangle 10"/>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0" name="Rounded Rectangle 9"/>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3">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722313" y="952500"/>
            <a:ext cx="7772400" cy="1362075"/>
          </a:xfrm>
        </p:spPr>
        <p:txBody>
          <a:bodyPr anchor="b" anchorCtr="0"/>
          <a:lstStyle>
            <a:lvl1pPr algn="l">
              <a:buNone/>
              <a:defRPr sz="4000" b="0" cap="none"/>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722313" y="2547938"/>
            <a:ext cx="7772400" cy="1338262"/>
          </a:xfrm>
        </p:spPr>
        <p:txBody>
          <a:bodyPr anchor="t" anchorCtr="0"/>
          <a:lstStyle>
            <a:lvl1pPr marL="0" indent="0">
              <a:buNone/>
              <a:defRPr sz="24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262B7C46-CFD0-402E-8265-6E4AD46AC86B}" type="datetimeFigureOut">
              <a:rPr lang="en-US" smtClean="0"/>
              <a:pPr/>
              <a:t>5/8/2020</a:t>
            </a:fld>
            <a:endParaRPr lang="en-US"/>
          </a:p>
        </p:txBody>
      </p:sp>
      <p:sp>
        <p:nvSpPr>
          <p:cNvPr id="5" name="Footer Placeholder 4"/>
          <p:cNvSpPr>
            <a:spLocks noGrp="1"/>
          </p:cNvSpPr>
          <p:nvPr>
            <p:ph type="ftr" sz="quarter" idx="11"/>
          </p:nvPr>
        </p:nvSpPr>
        <p:spPr>
          <a:xfrm>
            <a:off x="800100" y="6172200"/>
            <a:ext cx="4000500" cy="457200"/>
          </a:xfrm>
        </p:spPr>
        <p:txBody>
          <a:bodyPr/>
          <a:lstStyle/>
          <a:p>
            <a:endParaRPr lang="en-US"/>
          </a:p>
        </p:txBody>
      </p:sp>
      <p:sp>
        <p:nvSpPr>
          <p:cNvPr id="7" name="Rectangle 6"/>
          <p:cNvSpPr/>
          <p:nvPr/>
        </p:nvSpPr>
        <p:spPr>
          <a:xfrm flipV="1">
            <a:off x="69412" y="2376830"/>
            <a:ext cx="9013515"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69146" y="2341475"/>
            <a:ext cx="9013781"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68306" y="2468880"/>
            <a:ext cx="9014621" cy="45720"/>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146304" y="6208776"/>
            <a:ext cx="457200" cy="457200"/>
          </a:xfrm>
        </p:spPr>
        <p:txBody>
          <a:bodyPr/>
          <a:lstStyle/>
          <a:p>
            <a:fld id="{CF0EE963-07FA-478D-AE02-B576C2942634}"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262B7C46-CFD0-402E-8265-6E4AD46AC86B}" type="datetimeFigureOut">
              <a:rPr lang="en-US" smtClean="0"/>
              <a:pPr/>
              <a:t>5/8/2020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F0EE963-07FA-478D-AE02-B576C2942634}" type="slidenum">
              <a:rPr lang="en-US" smtClean="0"/>
              <a:pPr/>
              <a:t>‹#›</a:t>
            </a:fld>
            <a:endParaRPr lang="en-US"/>
          </a:p>
        </p:txBody>
      </p:sp>
      <p:sp>
        <p:nvSpPr>
          <p:cNvPr id="9" name="Content Placeholder 8"/>
          <p:cNvSpPr>
            <a:spLocks noGrp="1"/>
          </p:cNvSpPr>
          <p:nvPr>
            <p:ph sz="quarter" idx="1"/>
          </p:nvPr>
        </p:nvSpPr>
        <p:spPr>
          <a:xfrm>
            <a:off x="91440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93395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14400" y="273050"/>
            <a:ext cx="7772400" cy="1143000"/>
          </a:xfrm>
        </p:spPr>
        <p:txBody>
          <a:bodyPr anchor="b" anchorCtr="0"/>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9144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9530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7" name="Date Placeholder 6"/>
          <p:cNvSpPr>
            <a:spLocks noGrp="1"/>
          </p:cNvSpPr>
          <p:nvPr>
            <p:ph type="dt" sz="half" idx="10"/>
          </p:nvPr>
        </p:nvSpPr>
        <p:spPr/>
        <p:txBody>
          <a:bodyPr/>
          <a:lstStyle/>
          <a:p>
            <a:fld id="{262B7C46-CFD0-402E-8265-6E4AD46AC86B}" type="datetimeFigureOut">
              <a:rPr lang="en-US" smtClean="0"/>
              <a:pPr/>
              <a:t>5/8/2020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F0EE963-07FA-478D-AE02-B576C2942634}" type="slidenum">
              <a:rPr lang="en-US" smtClean="0"/>
              <a:pPr/>
              <a:t>‹#›</a:t>
            </a:fld>
            <a:endParaRPr lang="en-US"/>
          </a:p>
        </p:txBody>
      </p:sp>
      <p:sp>
        <p:nvSpPr>
          <p:cNvPr id="11" name="Content Placeholder 10"/>
          <p:cNvSpPr>
            <a:spLocks noGrp="1"/>
          </p:cNvSpPr>
          <p:nvPr>
            <p:ph sz="half" idx="2"/>
          </p:nvPr>
        </p:nvSpPr>
        <p:spPr>
          <a:xfrm>
            <a:off x="9144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4"/>
          </p:nvPr>
        </p:nvSpPr>
        <p:spPr>
          <a:xfrm>
            <a:off x="49530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262B7C46-CFD0-402E-8265-6E4AD46AC86B}" type="datetimeFigureOut">
              <a:rPr lang="en-US" smtClean="0"/>
              <a:pPr/>
              <a:t>5/8/2020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F0EE963-07FA-478D-AE02-B576C2942634}"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62B7C46-CFD0-402E-8265-6E4AD46AC86B}" type="datetimeFigureOut">
              <a:rPr lang="en-US" smtClean="0"/>
              <a:pPr/>
              <a:t>5/8/2020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F0EE963-07FA-478D-AE02-B576C2942634}"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9" name="Rounded Rectangle 8"/>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914400" y="273050"/>
            <a:ext cx="7772400" cy="1143000"/>
          </a:xfrm>
        </p:spPr>
        <p:txBody>
          <a:bodyPr anchor="b" anchorCtr="0"/>
          <a:lstStyle>
            <a:lvl1pPr algn="l">
              <a:buNone/>
              <a:defRPr sz="4000" b="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914400" y="1600200"/>
            <a:ext cx="1905000" cy="4495800"/>
          </a:xfrm>
        </p:spPr>
        <p:txBody>
          <a:bodyPr/>
          <a:lstStyle>
            <a:lvl1pPr marL="0" indent="0">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262B7C46-CFD0-402E-8265-6E4AD46AC86B}" type="datetimeFigureOut">
              <a:rPr lang="en-US" smtClean="0"/>
              <a:pPr/>
              <a:t>5/8/2020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F0EE963-07FA-478D-AE02-B576C2942634}" type="slidenum">
              <a:rPr lang="en-US" smtClean="0"/>
              <a:pPr/>
              <a:t>‹#›</a:t>
            </a:fld>
            <a:endParaRPr lang="en-US"/>
          </a:p>
        </p:txBody>
      </p:sp>
      <p:sp>
        <p:nvSpPr>
          <p:cNvPr id="11" name="Content Placeholder 10"/>
          <p:cNvSpPr>
            <a:spLocks noGrp="1"/>
          </p:cNvSpPr>
          <p:nvPr>
            <p:ph sz="quarter" idx="1"/>
          </p:nvPr>
        </p:nvSpPr>
        <p:spPr>
          <a:xfrm>
            <a:off x="2971800" y="1600200"/>
            <a:ext cx="5715000" cy="44958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4900550"/>
            <a:ext cx="7315200" cy="522288"/>
          </a:xfrm>
        </p:spPr>
        <p:txBody>
          <a:bodyPr anchor="ctr">
            <a:noAutofit/>
          </a:bodyPr>
          <a:lstStyle>
            <a:lvl1pPr algn="l">
              <a:buNone/>
              <a:defRPr sz="2800" b="0"/>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914400" y="5445825"/>
            <a:ext cx="7315200" cy="685800"/>
          </a:xfrm>
        </p:spPr>
        <p:txBody>
          <a:bodyPr/>
          <a:lstStyle>
            <a:lvl1pPr marL="0" indent="0">
              <a:buFontTx/>
              <a:buNone/>
              <a:defRPr sz="16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262B7C46-CFD0-402E-8265-6E4AD46AC86B}" type="datetimeFigureOut">
              <a:rPr lang="en-US" smtClean="0"/>
              <a:pPr/>
              <a:t>5/8/2020</a:t>
            </a:fld>
            <a:endParaRPr lang="en-US"/>
          </a:p>
        </p:txBody>
      </p:sp>
      <p:sp>
        <p:nvSpPr>
          <p:cNvPr id="6" name="Footer Placeholder 5"/>
          <p:cNvSpPr>
            <a:spLocks noGrp="1"/>
          </p:cNvSpPr>
          <p:nvPr>
            <p:ph type="ftr" sz="quarter" idx="11"/>
          </p:nvPr>
        </p:nvSpPr>
        <p:spPr>
          <a:xfrm>
            <a:off x="914400" y="6172200"/>
            <a:ext cx="3886200" cy="457200"/>
          </a:xfrm>
        </p:spPr>
        <p:txBody>
          <a:bodyPr/>
          <a:lstStyle/>
          <a:p>
            <a:endParaRPr lang="en-US"/>
          </a:p>
        </p:txBody>
      </p:sp>
      <p:sp>
        <p:nvSpPr>
          <p:cNvPr id="7" name="Slide Number Placeholder 6"/>
          <p:cNvSpPr>
            <a:spLocks noGrp="1"/>
          </p:cNvSpPr>
          <p:nvPr>
            <p:ph type="sldNum" sz="quarter" idx="12"/>
          </p:nvPr>
        </p:nvSpPr>
        <p:spPr>
          <a:xfrm>
            <a:off x="146304" y="6208776"/>
            <a:ext cx="457200" cy="457200"/>
          </a:xfrm>
        </p:spPr>
        <p:txBody>
          <a:bodyPr/>
          <a:lstStyle/>
          <a:p>
            <a:fld id="{CF0EE963-07FA-478D-AE02-B576C2942634}" type="slidenum">
              <a:rPr lang="en-US" smtClean="0"/>
              <a:pPr/>
              <a:t>‹#›</a:t>
            </a:fld>
            <a:endParaRPr lang="en-US"/>
          </a:p>
        </p:txBody>
      </p:sp>
      <p:sp>
        <p:nvSpPr>
          <p:cNvPr id="11" name="Rectangle 10"/>
          <p:cNvSpPr/>
          <p:nvPr/>
        </p:nvSpPr>
        <p:spPr>
          <a:xfrm flipV="1">
            <a:off x="68307" y="4683555"/>
            <a:ext cx="9006840"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a:xfrm>
            <a:off x="68508" y="4650474"/>
            <a:ext cx="9006639"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Rectangle 12"/>
          <p:cNvSpPr/>
          <p:nvPr/>
        </p:nvSpPr>
        <p:spPr>
          <a:xfrm>
            <a:off x="68510" y="4773224"/>
            <a:ext cx="9006637" cy="48807"/>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 name="Picture Placeholder 2"/>
          <p:cNvSpPr>
            <a:spLocks noGrp="1"/>
          </p:cNvSpPr>
          <p:nvPr>
            <p:ph type="pic" idx="1"/>
          </p:nvPr>
        </p:nvSpPr>
        <p:spPr>
          <a:xfrm>
            <a:off x="68308" y="66675"/>
            <a:ext cx="9001873" cy="4581525"/>
          </a:xfrm>
          <a:prstGeom prst="round2SameRect">
            <a:avLst>
              <a:gd name="adj1" fmla="val 7101"/>
              <a:gd name="adj2" fmla="val 0"/>
            </a:avLst>
          </a:prstGeom>
          <a:solidFill>
            <a:schemeClr val="bg2"/>
          </a:solidFill>
          <a:ln w="6350">
            <a:solidFill>
              <a:schemeClr val="tx1"/>
            </a:solidFill>
          </a:ln>
        </p:spPr>
        <p:txBody>
          <a:bodyPr/>
          <a:lstStyle>
            <a:lvl1pPr marL="0" indent="0">
              <a:buNone/>
              <a:defRPr sz="3200"/>
            </a:lvl1pPr>
          </a:lstStyle>
          <a:p>
            <a:r>
              <a:rPr kumimoji="0" lang="en-US" smtClean="0"/>
              <a:t>Click icon to add picture</a:t>
            </a:r>
            <a:endParaRPr kumimoji="0"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8" name="Rounded Rectangle 7"/>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2" name="Title Placeholder 21"/>
          <p:cNvSpPr>
            <a:spLocks noGrp="1"/>
          </p:cNvSpPr>
          <p:nvPr>
            <p:ph type="title"/>
          </p:nvPr>
        </p:nvSpPr>
        <p:spPr>
          <a:xfrm>
            <a:off x="914400" y="274638"/>
            <a:ext cx="7772400" cy="1143000"/>
          </a:xfrm>
          <a:prstGeom prst="rect">
            <a:avLst/>
          </a:prstGeom>
        </p:spPr>
        <p:txBody>
          <a:bodyPr bIns="91440" anchor="b" anchorCtr="0">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914400" y="1447800"/>
            <a:ext cx="7772400" cy="4572000"/>
          </a:xfrm>
          <a:prstGeom prst="rect">
            <a:avLst/>
          </a:prstGeom>
        </p:spPr>
        <p:txBody>
          <a:bodyPr>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172200" y="6191250"/>
            <a:ext cx="2476500" cy="476250"/>
          </a:xfrm>
          <a:prstGeom prst="rect">
            <a:avLst/>
          </a:prstGeom>
        </p:spPr>
        <p:txBody>
          <a:bodyPr anchor="ctr" anchorCtr="0"/>
          <a:lstStyle>
            <a:lvl1pPr algn="r" eaLnBrk="1" latinLnBrk="0" hangingPunct="1">
              <a:defRPr kumimoji="0" sz="1400">
                <a:solidFill>
                  <a:schemeClr val="tx2"/>
                </a:solidFill>
              </a:defRPr>
            </a:lvl1pPr>
          </a:lstStyle>
          <a:p>
            <a:fld id="{262B7C46-CFD0-402E-8265-6E4AD46AC86B}" type="datetimeFigureOut">
              <a:rPr lang="en-US" smtClean="0"/>
              <a:pPr/>
              <a:t>5/8/2020</a:t>
            </a:fld>
            <a:endParaRPr lang="en-US"/>
          </a:p>
        </p:txBody>
      </p:sp>
      <p:sp>
        <p:nvSpPr>
          <p:cNvPr id="3" name="Footer Placeholder 2"/>
          <p:cNvSpPr>
            <a:spLocks noGrp="1"/>
          </p:cNvSpPr>
          <p:nvPr>
            <p:ph type="ftr" sz="quarter" idx="3"/>
          </p:nvPr>
        </p:nvSpPr>
        <p:spPr>
          <a:xfrm>
            <a:off x="914400" y="6172200"/>
            <a:ext cx="3962400" cy="457200"/>
          </a:xfrm>
          <a:prstGeom prst="rect">
            <a:avLst/>
          </a:prstGeom>
        </p:spPr>
        <p:txBody>
          <a:bodyPr anchor="ctr" anchorCtr="0"/>
          <a:lstStyle>
            <a:lvl1pPr eaLnBrk="1" latinLnBrk="0" hangingPunct="1">
              <a:defRPr kumimoji="0" sz="1400">
                <a:solidFill>
                  <a:schemeClr val="tx2"/>
                </a:solidFill>
              </a:defRPr>
            </a:lvl1pPr>
          </a:lstStyle>
          <a:p>
            <a:endParaRPr lang="en-US"/>
          </a:p>
        </p:txBody>
      </p:sp>
      <p:sp>
        <p:nvSpPr>
          <p:cNvPr id="23" name="Slide Number Placeholder 22"/>
          <p:cNvSpPr>
            <a:spLocks noGrp="1"/>
          </p:cNvSpPr>
          <p:nvPr>
            <p:ph type="sldNum" sz="quarter" idx="4"/>
          </p:nvPr>
        </p:nvSpPr>
        <p:spPr>
          <a:xfrm>
            <a:off x="146304" y="6210300"/>
            <a:ext cx="457200" cy="457200"/>
          </a:xfrm>
          <a:prstGeom prst="ellipse">
            <a:avLst/>
          </a:prstGeom>
          <a:solidFill>
            <a:schemeClr val="accent1"/>
          </a:solidFill>
        </p:spPr>
        <p:txBody>
          <a:bodyPr wrap="none" lIns="0" tIns="0" rIns="0" bIns="0" anchor="ctr" anchorCtr="1">
            <a:noAutofit/>
          </a:bodyPr>
          <a:lstStyle>
            <a:lvl1pPr algn="ctr" eaLnBrk="1" latinLnBrk="0" hangingPunct="1">
              <a:defRPr kumimoji="0" sz="1400">
                <a:solidFill>
                  <a:srgbClr val="FFFFFF"/>
                </a:solidFill>
                <a:latin typeface="+mj-lt"/>
                <a:ea typeface="+mj-ea"/>
                <a:cs typeface="+mj-cs"/>
              </a:defRPr>
            </a:lvl1pPr>
          </a:lstStyle>
          <a:p>
            <a:fld id="{CF0EE963-07FA-478D-AE02-B576C2942634}"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274320" indent="-274320" algn="l" rtl="0" eaLnBrk="1" latinLnBrk="0" hangingPunct="1">
        <a:spcBef>
          <a:spcPts val="580"/>
        </a:spcBef>
        <a:buClr>
          <a:schemeClr val="accent1"/>
        </a:buClr>
        <a:buSzPct val="85000"/>
        <a:buFont typeface="Wingdings 2"/>
        <a:buChar char=""/>
        <a:defRPr kumimoji="0" sz="2600" kern="1200">
          <a:solidFill>
            <a:schemeClr val="tx1"/>
          </a:solidFill>
          <a:latin typeface="+mn-lt"/>
          <a:ea typeface="+mn-ea"/>
          <a:cs typeface="+mn-cs"/>
        </a:defRPr>
      </a:lvl1pPr>
      <a:lvl2pPr marL="548640" indent="-228600" algn="l" rtl="0" eaLnBrk="1" latinLnBrk="0" hangingPunct="1">
        <a:spcBef>
          <a:spcPts val="370"/>
        </a:spcBef>
        <a:buClr>
          <a:schemeClr val="accent2"/>
        </a:buClr>
        <a:buSzPct val="85000"/>
        <a:buFont typeface="Wingdings 2"/>
        <a:buChar char=""/>
        <a:defRPr kumimoji="0" sz="2400" kern="1200">
          <a:solidFill>
            <a:schemeClr val="tx1"/>
          </a:solidFill>
          <a:latin typeface="+mn-lt"/>
          <a:ea typeface="+mn-ea"/>
          <a:cs typeface="+mn-cs"/>
        </a:defRPr>
      </a:lvl2pPr>
      <a:lvl3pPr marL="822960" indent="-228600" algn="l" rtl="0" eaLnBrk="1" latinLnBrk="0" hangingPunct="1">
        <a:spcBef>
          <a:spcPts val="370"/>
        </a:spcBef>
        <a:buClr>
          <a:schemeClr val="accent1">
            <a:tint val="60000"/>
          </a:schemeClr>
        </a:buClr>
        <a:buSzPct val="8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ts val="370"/>
        </a:spcBef>
        <a:buClr>
          <a:schemeClr val="accent3"/>
        </a:buClr>
        <a:buSzPct val="80000"/>
        <a:buFont typeface="Wingdings 2"/>
        <a:buChar char=""/>
        <a:defRPr kumimoji="0" sz="2000" kern="1200">
          <a:solidFill>
            <a:schemeClr val="tx1"/>
          </a:solidFill>
          <a:latin typeface="+mn-lt"/>
          <a:ea typeface="+mn-ea"/>
          <a:cs typeface="+mn-cs"/>
        </a:defRPr>
      </a:lvl4pPr>
      <a:lvl5pPr marL="1371600" indent="-228600" algn="l" rtl="0" eaLnBrk="1" latinLnBrk="0" hangingPunct="1">
        <a:spcBef>
          <a:spcPts val="370"/>
        </a:spcBef>
        <a:buClr>
          <a:schemeClr val="accent3"/>
        </a:buClr>
        <a:buFontTx/>
        <a:buChar char="o"/>
        <a:defRPr kumimoji="0"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hyperlink" Target="https://www.driveresearch.com/market-research-company-blog/examples-of-multivariate-analysis-market-research-company-central-new-york/" TargetMode="Externa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hyperlink" Target="https://www.driveresearch.com/phone-surveys/" TargetMode="Externa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hyperlink" Target="https://www.driveresearch.com/voice-of-customer-voc/" TargetMode="External"/><Relationship Id="rId2" Type="http://schemas.openxmlformats.org/officeDocument/2006/relationships/hyperlink" Target="https://www.driveresearch.com/online-surveys/" TargetMode="Externa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52400" y="3886200"/>
            <a:ext cx="7620000" cy="2743200"/>
          </a:xfrm>
        </p:spPr>
        <p:txBody>
          <a:bodyPr>
            <a:normAutofit fontScale="77500" lnSpcReduction="20000"/>
          </a:bodyPr>
          <a:lstStyle/>
          <a:p>
            <a:pPr algn="l"/>
            <a:endParaRPr lang="en-US" b="1" dirty="0" smtClean="0"/>
          </a:p>
          <a:p>
            <a:pPr algn="l"/>
            <a:endParaRPr lang="en-US" b="1" dirty="0" smtClean="0"/>
          </a:p>
          <a:p>
            <a:pPr algn="l"/>
            <a:endParaRPr lang="en-US" b="1" dirty="0" smtClean="0"/>
          </a:p>
          <a:p>
            <a:pPr algn="l"/>
            <a:endParaRPr lang="en-US" b="1" dirty="0" smtClean="0"/>
          </a:p>
          <a:p>
            <a:pPr algn="l"/>
            <a:r>
              <a:rPr lang="en-US" b="1" dirty="0" smtClean="0"/>
              <a:t>Prof(Dr) B.L. </a:t>
            </a:r>
            <a:r>
              <a:rPr lang="en-US" b="1" dirty="0" err="1" smtClean="0"/>
              <a:t>Verma</a:t>
            </a:r>
            <a:endParaRPr lang="en-US" b="1" dirty="0" smtClean="0"/>
          </a:p>
          <a:p>
            <a:pPr algn="l"/>
            <a:r>
              <a:rPr lang="en-US" b="1" dirty="0" smtClean="0"/>
              <a:t>Professor</a:t>
            </a:r>
          </a:p>
          <a:p>
            <a:pPr algn="l"/>
            <a:r>
              <a:rPr lang="en-US" b="1" dirty="0" smtClean="0"/>
              <a:t>Department of business Administration</a:t>
            </a:r>
          </a:p>
          <a:p>
            <a:pPr algn="l"/>
            <a:r>
              <a:rPr lang="en-US" b="1" dirty="0" smtClean="0"/>
              <a:t>UCCMS,MLSU,UDAIPUR</a:t>
            </a:r>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a:p>
        </p:txBody>
      </p:sp>
      <p:sp>
        <p:nvSpPr>
          <p:cNvPr id="2" name="Title 1"/>
          <p:cNvSpPr>
            <a:spLocks noGrp="1"/>
          </p:cNvSpPr>
          <p:nvPr>
            <p:ph type="ctrTitle"/>
          </p:nvPr>
        </p:nvSpPr>
        <p:spPr/>
        <p:txBody>
          <a:bodyPr/>
          <a:lstStyle/>
          <a:p>
            <a:r>
              <a:rPr lang="en-US" b="1" dirty="0" smtClean="0"/>
              <a:t>Components </a:t>
            </a:r>
            <a:r>
              <a:rPr lang="en-US" b="1" dirty="0"/>
              <a:t>of a </a:t>
            </a:r>
            <a:r>
              <a:rPr lang="en-US" b="1" dirty="0" smtClean="0"/>
              <a:t>Market </a:t>
            </a:r>
            <a:r>
              <a:rPr lang="en-US" b="1" dirty="0"/>
              <a:t>research proposal</a:t>
            </a:r>
            <a:r>
              <a:rPr lang="en-US" dirty="0"/>
              <a:t>.</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228600"/>
            <a:ext cx="8610600" cy="6740307"/>
          </a:xfrm>
          <a:prstGeom prst="rect">
            <a:avLst/>
          </a:prstGeom>
        </p:spPr>
        <p:txBody>
          <a:bodyPr wrap="square">
            <a:spAutoFit/>
          </a:bodyPr>
          <a:lstStyle/>
          <a:p>
            <a:pPr algn="just"/>
            <a:r>
              <a:rPr lang="en-US" sz="3600" dirty="0"/>
              <a:t>Reporting</a:t>
            </a:r>
          </a:p>
          <a:p>
            <a:pPr algn="just"/>
            <a:r>
              <a:rPr lang="en-US" sz="3600" dirty="0"/>
              <a:t>Another key section of the market research proposal. This is where you will read about the analysis and reporting plans of the market research company. It should give you a mental picture of how the report will be structured. </a:t>
            </a:r>
            <a:endParaRPr lang="en-US" sz="3600" dirty="0" smtClean="0"/>
          </a:p>
          <a:p>
            <a:pPr algn="just"/>
            <a:r>
              <a:rPr lang="en-US" sz="3600" dirty="0" smtClean="0"/>
              <a:t>This </a:t>
            </a:r>
            <a:r>
              <a:rPr lang="en-US" sz="3600" dirty="0"/>
              <a:t>would include things like an executive summary, recommendations, </a:t>
            </a:r>
            <a:r>
              <a:rPr lang="en-US" sz="3600" dirty="0" err="1"/>
              <a:t>infographic</a:t>
            </a:r>
            <a:r>
              <a:rPr lang="en-US" sz="3600" dirty="0"/>
              <a:t>, customer persona, and an appendix of question-by-question results.</a:t>
            </a:r>
          </a:p>
          <a:p>
            <a:pPr algn="just"/>
            <a:r>
              <a:rPr lang="en-US" sz="3600" dirty="0"/>
              <a:t/>
            </a:r>
            <a:br>
              <a:rPr lang="en-US" sz="3600" dirty="0"/>
            </a:br>
            <a:endParaRPr lang="en-US" sz="3600"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458200" cy="6001643"/>
          </a:xfrm>
          <a:prstGeom prst="rect">
            <a:avLst/>
          </a:prstGeom>
        </p:spPr>
        <p:txBody>
          <a:bodyPr wrap="square">
            <a:spAutoFit/>
          </a:bodyPr>
          <a:lstStyle/>
          <a:p>
            <a:pPr algn="just"/>
            <a:endParaRPr lang="en-US" sz="4800" dirty="0" smtClean="0"/>
          </a:p>
          <a:p>
            <a:pPr algn="just"/>
            <a:r>
              <a:rPr lang="en-US" sz="4800" dirty="0" smtClean="0"/>
              <a:t>Depending </a:t>
            </a:r>
            <a:r>
              <a:rPr lang="en-US" sz="4800" dirty="0" smtClean="0"/>
              <a:t>on the complexity of the project, the market research company should also touch on some advanced analytics such as TURF, </a:t>
            </a:r>
            <a:r>
              <a:rPr lang="en-US" sz="4800" dirty="0" smtClean="0">
                <a:hlinkClick r:id="rId2" tooltip="Examples of Multivariate Analysis | Market Research Company Central New York"/>
              </a:rPr>
              <a:t>regression</a:t>
            </a:r>
            <a:r>
              <a:rPr lang="en-US" sz="4800" dirty="0" smtClean="0"/>
              <a:t>, correlation, or any other non-traditional form of analysis and reporting.</a:t>
            </a:r>
            <a:endParaRPr lang="en-US" sz="480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458200" cy="6740307"/>
          </a:xfrm>
          <a:prstGeom prst="rect">
            <a:avLst/>
          </a:prstGeom>
        </p:spPr>
        <p:txBody>
          <a:bodyPr wrap="square">
            <a:spAutoFit/>
          </a:bodyPr>
          <a:lstStyle/>
          <a:p>
            <a:pPr algn="just"/>
            <a:r>
              <a:rPr lang="en-US" sz="3600" dirty="0"/>
              <a:t>Timeline</a:t>
            </a:r>
          </a:p>
          <a:p>
            <a:pPr algn="just"/>
            <a:r>
              <a:rPr lang="en-US" sz="3600" dirty="0"/>
              <a:t>In one of the final sections of the market research proposal, the market research firm should highlight the timeline. This not only includes a total start to finish estimate in weeks (or months) but a breakdown of each section. </a:t>
            </a:r>
            <a:endParaRPr lang="en-US" sz="3600" dirty="0" smtClean="0"/>
          </a:p>
          <a:p>
            <a:pPr algn="just"/>
            <a:r>
              <a:rPr lang="en-US" sz="3600" dirty="0" smtClean="0"/>
              <a:t>We </a:t>
            </a:r>
            <a:r>
              <a:rPr lang="en-US" sz="3600" dirty="0"/>
              <a:t>often find </a:t>
            </a:r>
            <a:r>
              <a:rPr lang="en-US" sz="3600" dirty="0" err="1"/>
              <a:t>gantt</a:t>
            </a:r>
            <a:r>
              <a:rPr lang="en-US" sz="3600" dirty="0"/>
              <a:t> charts work very well for these timelines. The breakdown here should include kickoff, set up, design, fieldwork, and reporting.</a:t>
            </a:r>
          </a:p>
          <a:p>
            <a:pPr algn="just"/>
            <a:r>
              <a:rPr lang="en-US" sz="3600" dirty="0" smtClean="0"/>
              <a:t/>
            </a:r>
            <a:br>
              <a:rPr lang="en-US" sz="3600" dirty="0" smtClean="0"/>
            </a:br>
            <a:endParaRPr lang="en-US" sz="3600"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04800"/>
            <a:ext cx="8382000" cy="5509200"/>
          </a:xfrm>
          <a:prstGeom prst="rect">
            <a:avLst/>
          </a:prstGeom>
        </p:spPr>
        <p:txBody>
          <a:bodyPr wrap="square">
            <a:spAutoFit/>
          </a:bodyPr>
          <a:lstStyle/>
          <a:p>
            <a:pPr algn="just"/>
            <a:r>
              <a:rPr lang="en-US" sz="3200" dirty="0" smtClean="0"/>
              <a:t>Costs</a:t>
            </a:r>
          </a:p>
          <a:p>
            <a:pPr algn="just"/>
            <a:endParaRPr lang="en-US" sz="3200" dirty="0"/>
          </a:p>
          <a:p>
            <a:pPr algn="just"/>
            <a:r>
              <a:rPr lang="en-US" sz="3200" dirty="0"/>
              <a:t>Lastly, the document must highlight the expenses. This total cost is often what our clients (and any human being) wants to jump to first. We typically either include this on the cover page or at least in the email sent to the client. The cost should give some details on how it came to be (e.g., based on hourly rates and time expected to complete each task). It should also talk about the hard pass-through costs such as incentives or rentals of panels.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228600"/>
            <a:ext cx="8382000" cy="5170646"/>
          </a:xfrm>
          <a:prstGeom prst="rect">
            <a:avLst/>
          </a:prstGeom>
        </p:spPr>
        <p:txBody>
          <a:bodyPr wrap="square">
            <a:spAutoFit/>
          </a:bodyPr>
          <a:lstStyle/>
          <a:p>
            <a:pPr algn="ctr"/>
            <a:r>
              <a:rPr lang="en-US" sz="6600" dirty="0"/>
              <a:t>This includes the following topic areas: objectives, approach, design, fieldwork, reporting, timeline, and costs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458200" cy="6740307"/>
          </a:xfrm>
          <a:prstGeom prst="rect">
            <a:avLst/>
          </a:prstGeom>
        </p:spPr>
        <p:txBody>
          <a:bodyPr wrap="square">
            <a:spAutoFit/>
          </a:bodyPr>
          <a:lstStyle/>
          <a:p>
            <a:pPr algn="just"/>
            <a:r>
              <a:rPr lang="en-US" sz="3600" dirty="0"/>
              <a:t>Objectives</a:t>
            </a:r>
          </a:p>
          <a:p>
            <a:pPr algn="just"/>
            <a:r>
              <a:rPr lang="en-US" sz="3600" dirty="0"/>
              <a:t>This is the general recap of key questions that need to be answered in the market research. It should address your expectations, what you want to learn from the market research, and what you plan to do with the results. </a:t>
            </a:r>
            <a:endParaRPr lang="en-US" sz="3600" dirty="0" smtClean="0"/>
          </a:p>
          <a:p>
            <a:pPr algn="just"/>
            <a:r>
              <a:rPr lang="en-US" sz="3600" dirty="0" smtClean="0"/>
              <a:t>Here </a:t>
            </a:r>
            <a:r>
              <a:rPr lang="en-US" sz="3600" dirty="0"/>
              <a:t>the market research company should communicate how well they listened and understood the key objectives of your project from the prospecting meetings.</a:t>
            </a:r>
          </a:p>
          <a:p>
            <a:pPr algn="just"/>
            <a:r>
              <a:rPr lang="en-US" sz="3600" dirty="0" smtClean="0"/>
              <a:t/>
            </a:r>
            <a:br>
              <a:rPr lang="en-US" sz="3600" dirty="0" smtClean="0"/>
            </a:br>
            <a:endParaRPr lang="en-US" sz="36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458200" cy="6186309"/>
          </a:xfrm>
          <a:prstGeom prst="rect">
            <a:avLst/>
          </a:prstGeom>
        </p:spPr>
        <p:txBody>
          <a:bodyPr wrap="square">
            <a:spAutoFit/>
          </a:bodyPr>
          <a:lstStyle/>
          <a:p>
            <a:pPr algn="just"/>
            <a:r>
              <a:rPr lang="en-US" sz="3600" dirty="0"/>
              <a:t>Approach</a:t>
            </a:r>
          </a:p>
          <a:p>
            <a:pPr algn="just"/>
            <a:r>
              <a:rPr lang="en-US" sz="3600" dirty="0"/>
              <a:t>In this section of the market research proposal, the firm should outline the approach. This approach should set the table for the methodologies of choice and most importantly, why they are the best options for the client</a:t>
            </a:r>
            <a:r>
              <a:rPr lang="en-US" sz="3600" dirty="0" smtClean="0"/>
              <a:t>.</a:t>
            </a:r>
          </a:p>
          <a:p>
            <a:pPr algn="just"/>
            <a:endParaRPr lang="en-US" sz="3600" dirty="0"/>
          </a:p>
          <a:p>
            <a:pPr algn="just"/>
            <a:r>
              <a:rPr lang="en-US" sz="3600" dirty="0"/>
              <a:t>Here the proposal may talk about 2 focus groups followed by an online survey. Or possibly </a:t>
            </a:r>
            <a:r>
              <a:rPr lang="en-US" sz="3600" dirty="0">
                <a:hlinkClick r:id="rId2" tooltip="Phone Surveys"/>
              </a:rPr>
              <a:t>in-depth interviews (IDIs)</a:t>
            </a:r>
            <a:r>
              <a:rPr lang="en-US" sz="3600" dirty="0"/>
              <a:t> followed by a online survey through email contacts</a:t>
            </a:r>
            <a:r>
              <a:rPr lang="en-US" sz="3600" dirty="0" smtClean="0"/>
              <a:t>.</a:t>
            </a:r>
            <a:endParaRPr lang="en-US" sz="36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382000" cy="6186309"/>
          </a:xfrm>
          <a:prstGeom prst="rect">
            <a:avLst/>
          </a:prstGeom>
        </p:spPr>
        <p:txBody>
          <a:bodyPr wrap="square">
            <a:spAutoFit/>
          </a:bodyPr>
          <a:lstStyle/>
          <a:p>
            <a:pPr algn="just"/>
            <a:r>
              <a:rPr lang="en-US" sz="3600" dirty="0" smtClean="0"/>
              <a:t>Whatever the methodology is, the firm should spend some time discussing the value of each methodology and why it was chosen over other options. </a:t>
            </a:r>
            <a:endParaRPr lang="en-US" sz="3600" dirty="0" smtClean="0"/>
          </a:p>
          <a:p>
            <a:pPr algn="just"/>
            <a:r>
              <a:rPr lang="en-US" sz="3600" dirty="0" smtClean="0"/>
              <a:t>For </a:t>
            </a:r>
            <a:r>
              <a:rPr lang="en-US" sz="3600" dirty="0" smtClean="0"/>
              <a:t>instance, </a:t>
            </a:r>
            <a:r>
              <a:rPr lang="en-US" sz="3600" dirty="0" smtClean="0">
                <a:hlinkClick r:id="rId2" tooltip="Online Surveys"/>
              </a:rPr>
              <a:t>online surveys</a:t>
            </a:r>
            <a:r>
              <a:rPr lang="en-US" sz="3600" dirty="0" smtClean="0"/>
              <a:t> offer the best ROI for a client. This is because they are cost-effective, offer a quick-turnaround, and capture quality data. This is part of the story we share for our </a:t>
            </a:r>
            <a:r>
              <a:rPr lang="en-US" sz="3600" dirty="0" smtClean="0">
                <a:hlinkClick r:id="rId3" tooltip="Voice of Customer (VOC)"/>
              </a:rPr>
              <a:t>Voice of Customer (</a:t>
            </a:r>
            <a:r>
              <a:rPr lang="en-US" sz="3600" dirty="0" err="1" smtClean="0">
                <a:hlinkClick r:id="rId3" tooltip="Voice of Customer (VOC)"/>
              </a:rPr>
              <a:t>VoC</a:t>
            </a:r>
            <a:r>
              <a:rPr lang="en-US" sz="3600" dirty="0" smtClean="0">
                <a:hlinkClick r:id="rId3" tooltip="Voice of Customer (VOC)"/>
              </a:rPr>
              <a:t>)</a:t>
            </a:r>
            <a:r>
              <a:rPr lang="en-US" sz="3600" dirty="0" smtClean="0"/>
              <a:t> projects.</a:t>
            </a:r>
          </a:p>
          <a:p>
            <a:pPr algn="just"/>
            <a:r>
              <a:rPr lang="en-US" sz="3600" dirty="0" smtClean="0"/>
              <a:t>All great market research companies have a patented process.</a:t>
            </a:r>
            <a:endParaRPr lang="en-US" sz="36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228600"/>
            <a:ext cx="8458200" cy="5632311"/>
          </a:xfrm>
          <a:prstGeom prst="rect">
            <a:avLst/>
          </a:prstGeom>
        </p:spPr>
        <p:txBody>
          <a:bodyPr wrap="square">
            <a:spAutoFit/>
          </a:bodyPr>
          <a:lstStyle/>
          <a:p>
            <a:pPr algn="just"/>
            <a:r>
              <a:rPr lang="en-US" sz="3600" dirty="0" smtClean="0"/>
              <a:t>Design</a:t>
            </a:r>
          </a:p>
          <a:p>
            <a:pPr algn="just"/>
            <a:endParaRPr lang="en-US" sz="3600" dirty="0"/>
          </a:p>
          <a:p>
            <a:pPr algn="just"/>
            <a:r>
              <a:rPr lang="en-US" sz="3600" dirty="0"/>
              <a:t>Now that the approach is laid out, the market research company should get into the details here. The design phase of the market research proposal outlines the structure of each of the market research instruments. This may include a moderator's guide for a focus group, a survey document for an online survey, or an interview guide for an IDI</a:t>
            </a:r>
            <a:r>
              <a:rPr lang="en-US" sz="3600" dirty="0" smtClean="0"/>
              <a:t>.</a:t>
            </a:r>
            <a:endParaRPr lang="en-US" sz="36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1"/>
            <a:ext cx="8458200" cy="5632311"/>
          </a:xfrm>
          <a:prstGeom prst="rect">
            <a:avLst/>
          </a:prstGeom>
        </p:spPr>
        <p:txBody>
          <a:bodyPr wrap="square">
            <a:spAutoFit/>
          </a:bodyPr>
          <a:lstStyle/>
          <a:p>
            <a:pPr algn="just"/>
            <a:r>
              <a:rPr lang="en-US" sz="4000" dirty="0" smtClean="0"/>
              <a:t>This should explain some of the questions the market research company is considering asking, how long the survey or interview will take, what populations the market research will be targeting and so on. If they are proposing focus groups, the proposal will discuss location of the groups, honorariums, recruitment methods and so on.</a:t>
            </a:r>
          </a:p>
          <a:p>
            <a:pPr algn="just"/>
            <a:r>
              <a:rPr lang="en-US" sz="4000" dirty="0" smtClean="0"/>
              <a:t>This is the crux of the market research.</a:t>
            </a:r>
            <a:endParaRPr lang="en-US" sz="40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534400" cy="5909310"/>
          </a:xfrm>
          <a:prstGeom prst="rect">
            <a:avLst/>
          </a:prstGeom>
        </p:spPr>
        <p:txBody>
          <a:bodyPr wrap="square">
            <a:spAutoFit/>
          </a:bodyPr>
          <a:lstStyle/>
          <a:p>
            <a:pPr algn="just"/>
            <a:r>
              <a:rPr lang="en-US" sz="5400" dirty="0" smtClean="0"/>
              <a:t> The detail is in the design and it's where the market research company can really shine. This is where they can show their expertise and experience. This is where the pretenders are separated from the contenders.</a:t>
            </a:r>
            <a:endParaRPr lang="en-US" sz="540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534400" cy="6124754"/>
          </a:xfrm>
          <a:prstGeom prst="rect">
            <a:avLst/>
          </a:prstGeom>
        </p:spPr>
        <p:txBody>
          <a:bodyPr wrap="square">
            <a:spAutoFit/>
          </a:bodyPr>
          <a:lstStyle/>
          <a:p>
            <a:pPr algn="just"/>
            <a:r>
              <a:rPr lang="en-US" sz="2800" dirty="0"/>
              <a:t>Fieldwork</a:t>
            </a:r>
          </a:p>
          <a:p>
            <a:pPr algn="just"/>
            <a:r>
              <a:rPr lang="en-US" sz="2800" dirty="0"/>
              <a:t>During the fieldwork section of the proposal, this is where you'll read about the number of groups, number of survey completes, or number of interviews. You may also learn about how the firm proposes cutting the audiences or creating quotas. Here they may also share how the project will start with a soft-launch before fully launching fieldwork. In this section we also share with clients that they'll receive a live data link which they can access 24/7 with a </a:t>
            </a:r>
            <a:r>
              <a:rPr lang="en-US" sz="2800" dirty="0" err="1"/>
              <a:t>passcode</a:t>
            </a:r>
            <a:r>
              <a:rPr lang="en-US" sz="2800" dirty="0"/>
              <a:t>. This gives our clients up-to-the-second data when their project is active.</a:t>
            </a:r>
          </a:p>
          <a:p>
            <a:pPr algn="just"/>
            <a:r>
              <a:rPr lang="en-US" sz="2800" dirty="0"/>
              <a:t>Fieldwork should address targeted markets, demographics, and quotas for your study.</a:t>
            </a:r>
          </a:p>
          <a:p>
            <a:pPr algn="just"/>
            <a:r>
              <a:rPr lang="en-US" sz="2800" dirty="0" smtClean="0"/>
              <a:t/>
            </a:r>
            <a:br>
              <a:rPr lang="en-US" sz="2800" dirty="0" smtClean="0"/>
            </a:br>
            <a:endParaRPr lang="en-US" sz="2800"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quity">
  <a:themeElements>
    <a:clrScheme name="Equity">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Equity">
      <a:majorFont>
        <a:latin typeface="Franklin Gothic Book"/>
        <a:ea typeface=""/>
        <a:cs typeface=""/>
        <a:font script="Grek" typeface="Calibri"/>
        <a:font script="Cyrl" typeface="Calibri"/>
        <a:font script="Jpan" typeface="HGｺﾞｼｯｸM"/>
        <a:font script="Hang" typeface="바탕"/>
        <a:font script="Hans" typeface="幼圆"/>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Perpetua"/>
        <a:ea typeface=""/>
        <a:cs typeface=""/>
        <a:font script="Grek" typeface="Cambria"/>
        <a:font script="Cyrl" typeface="Cambria"/>
        <a:font script="Jpan" typeface="HG創英ﾌﾟﾚｾﾞﾝｽEB"/>
        <a:font script="Hang" typeface="맑은 고딕"/>
        <a:font script="Hans" typeface="宋体"/>
        <a:font script="Hant" typeface="新細明體"/>
        <a:font script="Arab" typeface="Times New Roman"/>
        <a:font script="Hebr" typeface="Aharoni"/>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Equity">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1">
            <a:duotone>
              <a:schemeClr val="phClr">
                <a:tint val="95000"/>
                <a:satMod val="200000"/>
              </a:schemeClr>
              <a:schemeClr val="phClr">
                <a:shade val="80000"/>
                <a:satMod val="100000"/>
              </a:schemeClr>
            </a:duotone>
          </a:blip>
          <a:tile tx="0" ty="0" sx="55000" sy="5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Equity</Template>
  <TotalTime>9</TotalTime>
  <Words>742</Words>
  <Application>Microsoft Office PowerPoint</Application>
  <PresentationFormat>On-screen Show (4:3)</PresentationFormat>
  <Paragraphs>80</Paragraphs>
  <Slides>13</Slides>
  <Notes>0</Notes>
  <HiddenSlides>0</HiddenSlides>
  <MMClips>0</MMClips>
  <ScaleCrop>false</ScaleCrop>
  <HeadingPairs>
    <vt:vector size="4" baseType="variant">
      <vt:variant>
        <vt:lpstr>Theme</vt:lpstr>
      </vt:variant>
      <vt:variant>
        <vt:i4>1</vt:i4>
      </vt:variant>
      <vt:variant>
        <vt:lpstr>Slide Titles</vt:lpstr>
      </vt:variant>
      <vt:variant>
        <vt:i4>13</vt:i4>
      </vt:variant>
    </vt:vector>
  </HeadingPairs>
  <TitlesOfParts>
    <vt:vector size="14" baseType="lpstr">
      <vt:lpstr>Equity</vt:lpstr>
      <vt:lpstr>Components of a Market research proposal.</vt:lpstr>
      <vt:lpstr>Slide 2</vt:lpstr>
      <vt:lpstr>Slide 3</vt:lpstr>
      <vt:lpstr>Slide 4</vt:lpstr>
      <vt:lpstr>Slide 5</vt:lpstr>
      <vt:lpstr>Slide 6</vt:lpstr>
      <vt:lpstr>Slide 7</vt:lpstr>
      <vt:lpstr>Slide 8</vt:lpstr>
      <vt:lpstr>Slide 9</vt:lpstr>
      <vt:lpstr>Slide 10</vt:lpstr>
      <vt:lpstr>Slide 11</vt:lpstr>
      <vt:lpstr>Slide 12</vt:lpstr>
      <vt:lpstr>Slide 13</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Components of a Market research proposal.</dc:title>
  <dc:creator>Ashutosh</dc:creator>
  <cp:lastModifiedBy>Ashutosh</cp:lastModifiedBy>
  <cp:revision>4</cp:revision>
  <dcterms:created xsi:type="dcterms:W3CDTF">2020-05-03T06:49:34Z</dcterms:created>
  <dcterms:modified xsi:type="dcterms:W3CDTF">2020-05-08T05:29:22Z</dcterms:modified>
</cp:coreProperties>
</file>