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7BFA090-3615-4DA9-9AE6-471DF8808AC8}"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CC361AE-D6A5-468E-AD86-635D7A27EDA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BFA090-3615-4DA9-9AE6-471DF8808AC8}"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361AE-D6A5-468E-AD86-635D7A27EDA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BFA090-3615-4DA9-9AE6-471DF8808AC8}"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361AE-D6A5-468E-AD86-635D7A27EDA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7BFA090-3615-4DA9-9AE6-471DF8808AC8}"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361AE-D6A5-468E-AD86-635D7A27EDA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7BFA090-3615-4DA9-9AE6-471DF8808AC8}"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CC361AE-D6A5-468E-AD86-635D7A27EDA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7BFA090-3615-4DA9-9AE6-471DF8808AC8}"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C361AE-D6A5-468E-AD86-635D7A27EDA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7BFA090-3615-4DA9-9AE6-471DF8808AC8}"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C361AE-D6A5-468E-AD86-635D7A27EDA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7BFA090-3615-4DA9-9AE6-471DF8808AC8}"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C361AE-D6A5-468E-AD86-635D7A27EDA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BFA090-3615-4DA9-9AE6-471DF8808AC8}"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C361AE-D6A5-468E-AD86-635D7A27EDA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7BFA090-3615-4DA9-9AE6-471DF8808AC8}"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C361AE-D6A5-468E-AD86-635D7A27EDA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7BFA090-3615-4DA9-9AE6-471DF8808AC8}"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CC361AE-D6A5-468E-AD86-635D7A27EDA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7BFA090-3615-4DA9-9AE6-471DF8808AC8}"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CC361AE-D6A5-468E-AD86-635D7A27EDA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4495800"/>
            <a:ext cx="7467600" cy="2590800"/>
          </a:xfrm>
        </p:spPr>
        <p:txBody>
          <a:bodyPr>
            <a:normAutofit/>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Types of Wholesaler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4524315"/>
          </a:xfrm>
          <a:prstGeom prst="rect">
            <a:avLst/>
          </a:prstGeom>
        </p:spPr>
        <p:txBody>
          <a:bodyPr wrap="square">
            <a:spAutoFit/>
          </a:bodyPr>
          <a:lstStyle/>
          <a:p>
            <a:endParaRPr lang="en-US" sz="9600" b="1" dirty="0" smtClean="0"/>
          </a:p>
          <a:p>
            <a:endParaRPr lang="en-US" sz="9600" b="1" dirty="0" smtClean="0"/>
          </a:p>
          <a:p>
            <a:r>
              <a:rPr lang="en-US" sz="9600" b="1" dirty="0" smtClean="0"/>
              <a:t>(</a:t>
            </a:r>
            <a:r>
              <a:rPr lang="en-US" sz="9600" b="1" dirty="0"/>
              <a:t>v) Assemblers</a:t>
            </a:r>
            <a:r>
              <a:rPr lang="en-US" b="1" dirty="0"/>
              <a: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4524315"/>
          </a:xfrm>
          <a:prstGeom prst="rect">
            <a:avLst/>
          </a:prstGeom>
        </p:spPr>
        <p:txBody>
          <a:bodyPr wrap="square">
            <a:spAutoFit/>
          </a:bodyPr>
          <a:lstStyle/>
          <a:p>
            <a:r>
              <a:rPr lang="en-US" sz="3600" dirty="0"/>
              <a:t>These are another type of middlemen, engaged mainly in the marketing of agricultural produce. They collect agricultural produce from small farmers scattered over different villages. </a:t>
            </a:r>
            <a:endParaRPr lang="en-US" sz="3600" dirty="0" smtClean="0"/>
          </a:p>
          <a:p>
            <a:endParaRPr lang="en-US" sz="3600" dirty="0" smtClean="0"/>
          </a:p>
          <a:p>
            <a:r>
              <a:rPr lang="en-US" sz="3600" dirty="0" smtClean="0"/>
              <a:t>After </a:t>
            </a:r>
            <a:r>
              <a:rPr lang="en-US" sz="3600" dirty="0"/>
              <a:t>collection, the produce is sold to commission agents, other wholesalers, retailers, etc.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016758"/>
          </a:xfrm>
          <a:prstGeom prst="rect">
            <a:avLst/>
          </a:prstGeom>
        </p:spPr>
        <p:txBody>
          <a:bodyPr wrap="square">
            <a:spAutoFit/>
          </a:bodyPr>
          <a:lstStyle/>
          <a:p>
            <a:pPr fontAlgn="base"/>
            <a:r>
              <a:rPr lang="en-US" sz="3200" b="1" dirty="0"/>
              <a:t>(vi) Merchant Wholesalers</a:t>
            </a:r>
            <a:r>
              <a:rPr lang="en-US" sz="3200" b="1" dirty="0" smtClean="0"/>
              <a:t>:</a:t>
            </a:r>
          </a:p>
          <a:p>
            <a:pPr fontAlgn="base"/>
            <a:endParaRPr lang="en-US" sz="3200" dirty="0"/>
          </a:p>
          <a:p>
            <a:pPr fontAlgn="base"/>
            <a:r>
              <a:rPr lang="en-US" sz="3200" dirty="0"/>
              <a:t>This type of wholesalers undertake no business other than the wholesale one. They purchase goods produced by various manufacturers in bulk and sell them to the retailers. </a:t>
            </a:r>
            <a:endParaRPr lang="en-US" sz="3200" dirty="0" smtClean="0"/>
          </a:p>
          <a:p>
            <a:pPr fontAlgn="base"/>
            <a:endParaRPr lang="en-US" sz="3200" dirty="0" smtClean="0"/>
          </a:p>
          <a:p>
            <a:pPr fontAlgn="base"/>
            <a:r>
              <a:rPr lang="en-US" sz="3200" dirty="0" smtClean="0"/>
              <a:t>They </a:t>
            </a:r>
            <a:r>
              <a:rPr lang="en-US" sz="3200" dirty="0"/>
              <a:t>can also be called ‘pure wholesaler</a:t>
            </a:r>
            <a:r>
              <a:rPr lang="en-US" sz="3200" dirty="0" smtClean="0"/>
              <a:t>’.</a:t>
            </a:r>
          </a:p>
          <a:p>
            <a:pPr fontAlgn="base"/>
            <a:endParaRPr lang="en-US" sz="3200" dirty="0" smtClean="0"/>
          </a:p>
          <a:p>
            <a:pPr fontAlgn="base"/>
            <a:r>
              <a:rPr lang="en-US" sz="3200" dirty="0" smtClean="0"/>
              <a:t> </a:t>
            </a:r>
            <a:r>
              <a:rPr lang="en-US" sz="3200" dirty="0"/>
              <a:t>They also perform various marketing functions.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3170099"/>
          </a:xfrm>
          <a:prstGeom prst="rect">
            <a:avLst/>
          </a:prstGeom>
        </p:spPr>
        <p:txBody>
          <a:bodyPr wrap="square">
            <a:spAutoFit/>
          </a:bodyPr>
          <a:lstStyle/>
          <a:p>
            <a:pPr fontAlgn="base"/>
            <a:endParaRPr lang="en-US" sz="4000" b="1" dirty="0" smtClean="0"/>
          </a:p>
          <a:p>
            <a:pPr fontAlgn="base"/>
            <a:endParaRPr lang="en-US" sz="4000" b="1" dirty="0" smtClean="0"/>
          </a:p>
          <a:p>
            <a:pPr fontAlgn="base"/>
            <a:endParaRPr lang="en-US" sz="4000" b="1" dirty="0" smtClean="0"/>
          </a:p>
          <a:p>
            <a:pPr fontAlgn="base"/>
            <a:r>
              <a:rPr lang="en-US" sz="4000" b="1" dirty="0" smtClean="0"/>
              <a:t>(</a:t>
            </a:r>
            <a:r>
              <a:rPr lang="en-US" sz="4000" b="1" dirty="0"/>
              <a:t>B) According to Specialization:</a:t>
            </a:r>
          </a:p>
          <a:p>
            <a:pPr fontAlgn="base"/>
            <a:r>
              <a:rPr lang="en-US" sz="4000" b="1" dirty="0"/>
              <a:t>(</a:t>
            </a:r>
            <a:r>
              <a:rPr lang="en-US" sz="4000" b="1" dirty="0" err="1"/>
              <a:t>i</a:t>
            </a:r>
            <a:r>
              <a:rPr lang="en-US" sz="4000" b="1" dirty="0"/>
              <a:t>) General Merchandise Wholesalers:</a:t>
            </a:r>
            <a:endParaRPr lang="en-US" sz="4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5509200"/>
          </a:xfrm>
          <a:prstGeom prst="rect">
            <a:avLst/>
          </a:prstGeom>
        </p:spPr>
        <p:txBody>
          <a:bodyPr wrap="square">
            <a:spAutoFit/>
          </a:bodyPr>
          <a:lstStyle/>
          <a:p>
            <a:r>
              <a:rPr lang="en-US" sz="3200" dirty="0"/>
              <a:t>These wholesalers deal in a variety of goods. They do not deal in single line of products</a:t>
            </a:r>
            <a:r>
              <a:rPr lang="en-US" sz="3200" dirty="0" smtClean="0"/>
              <a:t>.</a:t>
            </a:r>
          </a:p>
          <a:p>
            <a:endParaRPr lang="en-US" sz="3200" dirty="0" smtClean="0"/>
          </a:p>
          <a:p>
            <a:r>
              <a:rPr lang="en-US" sz="3200" dirty="0" smtClean="0"/>
              <a:t> </a:t>
            </a:r>
            <a:r>
              <a:rPr lang="en-US" sz="3200" dirty="0"/>
              <a:t>They keep goods of several types to be sold to the retailers. </a:t>
            </a:r>
            <a:endParaRPr lang="en-US" sz="3200" dirty="0" smtClean="0"/>
          </a:p>
          <a:p>
            <a:endParaRPr lang="en-US" sz="3200" dirty="0" smtClean="0"/>
          </a:p>
          <a:p>
            <a:r>
              <a:rPr lang="en-US" sz="3200" dirty="0" smtClean="0"/>
              <a:t>For </a:t>
            </a:r>
            <a:r>
              <a:rPr lang="en-US" sz="3200" dirty="0"/>
              <a:t>example, cloth, furniture, groceries, medicines, hardware, etc. They are a boon to the small retailers who can easily purchase their requirements on credit and can pay for them when the sale proceeds are </a:t>
            </a:r>
            <a:r>
              <a:rPr lang="en-US" sz="3200" dirty="0" err="1"/>
              <a:t>realised</a:t>
            </a:r>
            <a:r>
              <a:rPr lang="en-US" sz="3200"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262979"/>
          </a:xfrm>
          <a:prstGeom prst="rect">
            <a:avLst/>
          </a:prstGeom>
        </p:spPr>
        <p:txBody>
          <a:bodyPr wrap="square">
            <a:spAutoFit/>
          </a:bodyPr>
          <a:lstStyle/>
          <a:p>
            <a:pPr fontAlgn="base"/>
            <a:r>
              <a:rPr lang="en-US" sz="2800" b="1" dirty="0"/>
              <a:t>(ii) General Line Wholesalers</a:t>
            </a:r>
            <a:r>
              <a:rPr lang="en-US" sz="2800" b="1" dirty="0" smtClean="0"/>
              <a:t>:</a:t>
            </a:r>
          </a:p>
          <a:p>
            <a:pPr fontAlgn="base"/>
            <a:endParaRPr lang="en-US" sz="2800" dirty="0"/>
          </a:p>
          <a:p>
            <a:pPr fontAlgn="base"/>
            <a:r>
              <a:rPr lang="en-US" sz="2800" dirty="0"/>
              <a:t>These wholesalers do not deal with a variety of products. They select a particular line such as groceries, drugs, electrical appliances, textiles, etc. In the particular line selected by them, they sell a number of brands and varieties. </a:t>
            </a:r>
            <a:endParaRPr lang="en-US" sz="2800" dirty="0" smtClean="0"/>
          </a:p>
          <a:p>
            <a:pPr fontAlgn="base"/>
            <a:endParaRPr lang="en-US" sz="2800" dirty="0" smtClean="0"/>
          </a:p>
          <a:p>
            <a:pPr fontAlgn="base"/>
            <a:r>
              <a:rPr lang="en-US" sz="2800" dirty="0" smtClean="0"/>
              <a:t>For </a:t>
            </a:r>
            <a:r>
              <a:rPr lang="en-US" sz="2800" dirty="0"/>
              <a:t>example, a wholesaler dealing in drugs will stock only medicines and nothing else. However, he will stock many different kinds of drugs and medicines.</a:t>
            </a:r>
          </a:p>
          <a:p>
            <a:r>
              <a:rPr lang="en-US" sz="2800" dirty="0" smtClean="0"/>
              <a:t/>
            </a:r>
            <a:br>
              <a:rPr lang="en-US" sz="2800" dirty="0" smtClean="0"/>
            </a:b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7924800" cy="3046988"/>
          </a:xfrm>
          <a:prstGeom prst="rect">
            <a:avLst/>
          </a:prstGeom>
        </p:spPr>
        <p:txBody>
          <a:bodyPr wrap="square">
            <a:spAutoFit/>
          </a:bodyPr>
          <a:lstStyle/>
          <a:p>
            <a:endParaRPr lang="en-US" sz="4800" b="1" dirty="0" smtClean="0"/>
          </a:p>
          <a:p>
            <a:endParaRPr lang="en-US" sz="4800" b="1" dirty="0" smtClean="0"/>
          </a:p>
          <a:p>
            <a:endParaRPr lang="en-US" sz="4800" b="1" dirty="0" smtClean="0"/>
          </a:p>
          <a:p>
            <a:r>
              <a:rPr lang="en-US" sz="4800" b="1" dirty="0" smtClean="0"/>
              <a:t>(</a:t>
            </a:r>
            <a:r>
              <a:rPr lang="en-US" sz="4800" b="1" dirty="0"/>
              <a:t>iii) </a:t>
            </a:r>
            <a:r>
              <a:rPr lang="en-US" sz="4800" b="1" dirty="0" err="1"/>
              <a:t>Speciality</a:t>
            </a:r>
            <a:r>
              <a:rPr lang="en-US" sz="4800" b="1" dirty="0"/>
              <a:t> Wholesalers:</a:t>
            </a:r>
            <a:endParaRPr lang="en-US" sz="4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078313"/>
          </a:xfrm>
          <a:prstGeom prst="rect">
            <a:avLst/>
          </a:prstGeom>
        </p:spPr>
        <p:txBody>
          <a:bodyPr wrap="square">
            <a:spAutoFit/>
          </a:bodyPr>
          <a:lstStyle/>
          <a:p>
            <a:r>
              <a:rPr lang="en-US" sz="3600" dirty="0"/>
              <a:t>These wholesalers specialize themselves in limited items of merchandise or even in single merchandise. They do not keep stocks of variety of merchandise. </a:t>
            </a:r>
            <a:endParaRPr lang="en-US" sz="3600" dirty="0" smtClean="0"/>
          </a:p>
          <a:p>
            <a:endParaRPr lang="en-US" sz="3600" dirty="0" smtClean="0"/>
          </a:p>
          <a:p>
            <a:r>
              <a:rPr lang="en-US" sz="3600" dirty="0" smtClean="0"/>
              <a:t>For </a:t>
            </a:r>
            <a:r>
              <a:rPr lang="en-US" sz="3600" dirty="0"/>
              <a:t>example, if they deal in groceries, they do not keep several items of groceries but only deal in tea or coffee. Thus, they render services of high degree of specialization to the retailers.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524315"/>
          </a:xfrm>
          <a:prstGeom prst="rect">
            <a:avLst/>
          </a:prstGeom>
        </p:spPr>
        <p:txBody>
          <a:bodyPr wrap="square">
            <a:spAutoFit/>
          </a:bodyPr>
          <a:lstStyle/>
          <a:p>
            <a:pPr fontAlgn="base"/>
            <a:r>
              <a:rPr lang="en-US" sz="3600" b="1" dirty="0"/>
              <a:t>(C) According to the Area of Operation</a:t>
            </a:r>
            <a:r>
              <a:rPr lang="en-US" sz="3600" b="1" dirty="0" smtClean="0"/>
              <a:t>:</a:t>
            </a:r>
          </a:p>
          <a:p>
            <a:pPr fontAlgn="base"/>
            <a:endParaRPr lang="en-US" sz="3600" b="1" dirty="0" smtClean="0"/>
          </a:p>
          <a:p>
            <a:pPr fontAlgn="base"/>
            <a:endParaRPr lang="en-US" sz="3600" b="1" dirty="0"/>
          </a:p>
          <a:p>
            <a:pPr marL="400050" indent="-400050" fontAlgn="base">
              <a:buAutoNum type="romanLcParenBoth"/>
            </a:pPr>
            <a:r>
              <a:rPr lang="en-US" sz="3600" b="1" dirty="0" smtClean="0"/>
              <a:t>Local </a:t>
            </a:r>
            <a:r>
              <a:rPr lang="en-US" sz="3600" b="1" dirty="0"/>
              <a:t>Wholesalers</a:t>
            </a:r>
            <a:r>
              <a:rPr lang="en-US" sz="3600" b="1" dirty="0" smtClean="0"/>
              <a:t>:</a:t>
            </a:r>
          </a:p>
          <a:p>
            <a:pPr marL="400050" indent="-400050" fontAlgn="base"/>
            <a:endParaRPr lang="en-US" sz="3600" dirty="0"/>
          </a:p>
          <a:p>
            <a:pPr fontAlgn="base"/>
            <a:r>
              <a:rPr lang="en-US" sz="3600" dirty="0"/>
              <a:t>This kind of wholesalers sell goods to local retailers. They may limit their business to a city or district.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1"/>
            <a:ext cx="8305800" cy="5016758"/>
          </a:xfrm>
          <a:prstGeom prst="rect">
            <a:avLst/>
          </a:prstGeom>
        </p:spPr>
        <p:txBody>
          <a:bodyPr wrap="square">
            <a:spAutoFit/>
          </a:bodyPr>
          <a:lstStyle/>
          <a:p>
            <a:pPr fontAlgn="base"/>
            <a:r>
              <a:rPr lang="en-US" sz="3200" b="1" dirty="0"/>
              <a:t>(ii) Regional or Sectional Wholesalers:</a:t>
            </a:r>
            <a:endParaRPr lang="en-US" sz="3200" dirty="0"/>
          </a:p>
          <a:p>
            <a:pPr fontAlgn="base"/>
            <a:r>
              <a:rPr lang="en-US" sz="3200" dirty="0"/>
              <a:t>These wholesalers sell goods to retailers in a certain section. </a:t>
            </a:r>
            <a:endParaRPr lang="en-US" sz="3200" dirty="0" smtClean="0"/>
          </a:p>
          <a:p>
            <a:pPr fontAlgn="base"/>
            <a:r>
              <a:rPr lang="en-US" sz="3200" dirty="0" smtClean="0"/>
              <a:t>Their </a:t>
            </a:r>
            <a:r>
              <a:rPr lang="en-US" sz="3200" dirty="0"/>
              <a:t>area of operation is greater than a district and may extend to a particular State, for example, the whole of Punjab. </a:t>
            </a:r>
            <a:endParaRPr lang="en-US" sz="3200" dirty="0" smtClean="0"/>
          </a:p>
          <a:p>
            <a:pPr fontAlgn="base"/>
            <a:r>
              <a:rPr lang="en-US" sz="3200" dirty="0" smtClean="0"/>
              <a:t>In </a:t>
            </a:r>
            <a:r>
              <a:rPr lang="en-US" sz="3200" dirty="0"/>
              <a:t>some cases, they extend their operations into nearby States as well. For example, some wholesalers may be operating in Punjab, Haryana and Delhi at the same time.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229600" cy="5078313"/>
          </a:xfrm>
          <a:prstGeom prst="rect">
            <a:avLst/>
          </a:prstGeom>
        </p:spPr>
        <p:txBody>
          <a:bodyPr wrap="square">
            <a:spAutoFit/>
          </a:bodyPr>
          <a:lstStyle/>
          <a:p>
            <a:pPr fontAlgn="base"/>
            <a:r>
              <a:rPr lang="en-US" sz="3600" i="1" dirty="0"/>
              <a:t>The wholesaler bears variety of names like distributor, </a:t>
            </a:r>
            <a:r>
              <a:rPr lang="en-US" sz="3600" i="1" dirty="0" err="1"/>
              <a:t>stockist</a:t>
            </a:r>
            <a:r>
              <a:rPr lang="en-US" sz="3600" i="1" dirty="0"/>
              <a:t>, semi wholesaler, reseller, trader, jobber, merchant, agent, broker, etc</a:t>
            </a:r>
            <a:r>
              <a:rPr lang="en-US" sz="3600" i="1" dirty="0" smtClean="0"/>
              <a:t>.</a:t>
            </a:r>
          </a:p>
          <a:p>
            <a:pPr fontAlgn="base"/>
            <a:endParaRPr lang="en-US" sz="3600" i="1" dirty="0" smtClean="0"/>
          </a:p>
          <a:p>
            <a:pPr fontAlgn="base"/>
            <a:endParaRPr lang="en-US" sz="3600" dirty="0"/>
          </a:p>
          <a:p>
            <a:pPr fontAlgn="base"/>
            <a:r>
              <a:rPr lang="en-US" sz="3600" i="1" dirty="0"/>
              <a:t>A wholesaler is a marketing intermediary that neither produces nor consumes the finished product but instead sells to retailers and other institutions that use the product for ultimate resale.</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77200" cy="4524315"/>
          </a:xfrm>
          <a:prstGeom prst="rect">
            <a:avLst/>
          </a:prstGeom>
        </p:spPr>
        <p:txBody>
          <a:bodyPr wrap="square">
            <a:spAutoFit/>
          </a:bodyPr>
          <a:lstStyle/>
          <a:p>
            <a:pPr fontAlgn="base"/>
            <a:r>
              <a:rPr lang="en-US" sz="3600" b="1" dirty="0"/>
              <a:t>(iii) National Wholesalers:</a:t>
            </a:r>
            <a:endParaRPr lang="en-US" sz="3600" dirty="0"/>
          </a:p>
          <a:p>
            <a:pPr fontAlgn="base"/>
            <a:r>
              <a:rPr lang="en-US" sz="3600" dirty="0"/>
              <a:t>These wholesalers have their network throughout the country. </a:t>
            </a:r>
            <a:endParaRPr lang="en-US" sz="3600" dirty="0" smtClean="0"/>
          </a:p>
          <a:p>
            <a:pPr fontAlgn="base"/>
            <a:endParaRPr lang="en-US" sz="3600" dirty="0" smtClean="0"/>
          </a:p>
          <a:p>
            <a:pPr fontAlgn="base"/>
            <a:r>
              <a:rPr lang="en-US" sz="3600" dirty="0" smtClean="0"/>
              <a:t>They </a:t>
            </a:r>
            <a:r>
              <a:rPr lang="en-US" sz="3600" dirty="0"/>
              <a:t>maintain their head office at a strategic place and distribute goods all over the country through their offices and warehouses, spread far and wide.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1"/>
            <a:ext cx="8077200" cy="5262979"/>
          </a:xfrm>
          <a:prstGeom prst="rect">
            <a:avLst/>
          </a:prstGeom>
        </p:spPr>
        <p:txBody>
          <a:bodyPr wrap="square">
            <a:spAutoFit/>
          </a:bodyPr>
          <a:lstStyle/>
          <a:p>
            <a:pPr fontAlgn="base"/>
            <a:r>
              <a:rPr lang="en-US" sz="2800" b="1" dirty="0"/>
              <a:t>(iv) International Wholesalers:</a:t>
            </a:r>
            <a:endParaRPr lang="en-US" sz="2800" dirty="0"/>
          </a:p>
          <a:p>
            <a:pPr fontAlgn="base"/>
            <a:r>
              <a:rPr lang="en-US" sz="2800" dirty="0"/>
              <a:t>These wholesalers are engaged in the import and export trade. Some of them may deal only with import trade or export trade, while some of them may deal in both types of trade. Wholesalers dealing only in import trade, import goods from different countries and stock them in their warehouses</a:t>
            </a:r>
            <a:r>
              <a:rPr lang="en-US" sz="2800" dirty="0" smtClean="0"/>
              <a:t>.</a:t>
            </a:r>
          </a:p>
          <a:p>
            <a:pPr fontAlgn="base"/>
            <a:endParaRPr lang="en-US" sz="2800" dirty="0"/>
          </a:p>
          <a:p>
            <a:pPr fontAlgn="base"/>
            <a:r>
              <a:rPr lang="en-US" sz="2800" dirty="0"/>
              <a:t>From these warehouses, the goods are then sent to different retailers. Wholesalers dealing only in export trade, collect goods from manufacturers in the country and then export these goods to foreign countries.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82000" cy="6186309"/>
          </a:xfrm>
          <a:prstGeom prst="rect">
            <a:avLst/>
          </a:prstGeom>
        </p:spPr>
        <p:txBody>
          <a:bodyPr wrap="square">
            <a:spAutoFit/>
          </a:bodyPr>
          <a:lstStyle/>
          <a:p>
            <a:pPr fontAlgn="base"/>
            <a:r>
              <a:rPr lang="en-US" sz="3600" b="1" dirty="0"/>
              <a:t>Wholesalers can be classified as follows:</a:t>
            </a:r>
            <a:endParaRPr lang="en-US" sz="3600" dirty="0"/>
          </a:p>
          <a:p>
            <a:pPr marL="400050" indent="-400050" fontAlgn="base">
              <a:buAutoNum type="romanLcParenBoth"/>
            </a:pPr>
            <a:r>
              <a:rPr lang="en-US" sz="3600" dirty="0" smtClean="0"/>
              <a:t>Limited </a:t>
            </a:r>
            <a:r>
              <a:rPr lang="en-US" sz="3600" dirty="0"/>
              <a:t>function wholesalers – They are merchant wholesalers who do not provide full services, but only the minimum services among limited functions</a:t>
            </a:r>
            <a:r>
              <a:rPr lang="en-US" sz="3600" dirty="0" smtClean="0"/>
              <a:t>.</a:t>
            </a:r>
          </a:p>
          <a:p>
            <a:pPr marL="400050" indent="-400050" fontAlgn="base">
              <a:buAutoNum type="romanLcParenBoth"/>
            </a:pPr>
            <a:endParaRPr lang="en-US" sz="3600" dirty="0" smtClean="0"/>
          </a:p>
          <a:p>
            <a:pPr marL="400050" indent="-400050" fontAlgn="base"/>
            <a:endParaRPr lang="en-US" sz="3600" dirty="0"/>
          </a:p>
          <a:p>
            <a:pPr fontAlgn="base"/>
            <a:r>
              <a:rPr lang="en-US" sz="3600" dirty="0"/>
              <a:t>(ii) General merchandise wholesaler – Such a wholesaler never restricts the varieties of products to be handled. He may even handle unrelated product lines.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6001643"/>
          </a:xfrm>
          <a:prstGeom prst="rect">
            <a:avLst/>
          </a:prstGeom>
        </p:spPr>
        <p:txBody>
          <a:bodyPr wrap="square">
            <a:spAutoFit/>
          </a:bodyPr>
          <a:lstStyle/>
          <a:p>
            <a:pPr fontAlgn="base"/>
            <a:r>
              <a:rPr lang="en-US" sz="2400" dirty="0"/>
              <a:t>(iii) General line wholesalers – They deal in closely related items, for example, Cosmetics wholesalers. They are also known as “Industrial Distributors</a:t>
            </a:r>
            <a:r>
              <a:rPr lang="en-US" sz="2400" dirty="0" smtClean="0"/>
              <a:t>”.</a:t>
            </a:r>
          </a:p>
          <a:p>
            <a:pPr fontAlgn="base"/>
            <a:endParaRPr lang="en-US" sz="2400" dirty="0" smtClean="0"/>
          </a:p>
          <a:p>
            <a:pPr fontAlgn="base"/>
            <a:endParaRPr lang="en-US" sz="2400" dirty="0"/>
          </a:p>
          <a:p>
            <a:pPr fontAlgn="base"/>
            <a:r>
              <a:rPr lang="en-US" sz="2400" dirty="0"/>
              <a:t>(iv) Specialty wholesalers – They deal in only one merchandise, offering the whole range and also specializing in concentrating on the products of single or special group of manufacturers</a:t>
            </a:r>
            <a:r>
              <a:rPr lang="en-US" sz="2400" dirty="0" smtClean="0"/>
              <a:t>.</a:t>
            </a:r>
          </a:p>
          <a:p>
            <a:pPr fontAlgn="base"/>
            <a:endParaRPr lang="en-US" sz="2400" dirty="0" smtClean="0"/>
          </a:p>
          <a:p>
            <a:pPr fontAlgn="base"/>
            <a:endParaRPr lang="en-US" sz="2400" dirty="0"/>
          </a:p>
          <a:p>
            <a:pPr fontAlgn="base"/>
            <a:r>
              <a:rPr lang="en-US" sz="2400" dirty="0"/>
              <a:t>(v) Functional wholesalers – They fall under the category of agent middle­men. Their main function is to facilitate selling. They are of various types like brokers, drop-shipment wholesalers, commission merchants, manufacture’s agents, selling agents, etc.</a:t>
            </a:r>
          </a:p>
          <a:p>
            <a:r>
              <a:rPr lang="en-US" sz="2400" dirty="0" smtClean="0"/>
              <a:t/>
            </a:r>
            <a:br>
              <a:rPr lang="en-US" sz="2400" dirty="0" smtClean="0"/>
            </a:b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05800" cy="5016758"/>
          </a:xfrm>
          <a:prstGeom prst="rect">
            <a:avLst/>
          </a:prstGeom>
        </p:spPr>
        <p:txBody>
          <a:bodyPr wrap="square">
            <a:spAutoFit/>
          </a:bodyPr>
          <a:lstStyle/>
          <a:p>
            <a:r>
              <a:rPr lang="en-US" sz="4000" dirty="0"/>
              <a:t>The types of wholesalers an be studied under the following heads: </a:t>
            </a:r>
            <a:endParaRPr lang="en-US" sz="4000" dirty="0" smtClean="0"/>
          </a:p>
          <a:p>
            <a:endParaRPr lang="en-US" sz="4000" dirty="0" smtClean="0"/>
          </a:p>
          <a:p>
            <a:pPr marL="342900" indent="-342900">
              <a:buAutoNum type="alphaUcPeriod"/>
            </a:pPr>
            <a:r>
              <a:rPr lang="en-US" sz="4000" dirty="0" smtClean="0"/>
              <a:t>According </a:t>
            </a:r>
            <a:r>
              <a:rPr lang="en-US" sz="4000" dirty="0"/>
              <a:t>to Services Rendered </a:t>
            </a:r>
            <a:endParaRPr lang="en-US" sz="4000" dirty="0" smtClean="0"/>
          </a:p>
          <a:p>
            <a:pPr marL="342900" indent="-342900"/>
            <a:endParaRPr lang="en-US" sz="4000" dirty="0" smtClean="0"/>
          </a:p>
          <a:p>
            <a:pPr marL="342900" indent="-342900"/>
            <a:r>
              <a:rPr lang="en-US" sz="4000" dirty="0" smtClean="0"/>
              <a:t>B</a:t>
            </a:r>
            <a:r>
              <a:rPr lang="en-US" sz="4000" dirty="0"/>
              <a:t>. According to Specialization </a:t>
            </a:r>
            <a:endParaRPr lang="en-US" sz="4000" dirty="0" smtClean="0"/>
          </a:p>
          <a:p>
            <a:pPr marL="342900" indent="-342900"/>
            <a:endParaRPr lang="en-US" sz="4000" dirty="0" smtClean="0"/>
          </a:p>
          <a:p>
            <a:pPr marL="342900" indent="-342900"/>
            <a:r>
              <a:rPr lang="en-US" sz="4000" dirty="0" smtClean="0"/>
              <a:t>C</a:t>
            </a:r>
            <a:r>
              <a:rPr lang="en-US" sz="4000" dirty="0"/>
              <a:t>. According to the Area of Operation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457201"/>
            <a:ext cx="8305800" cy="3477875"/>
          </a:xfrm>
          <a:prstGeom prst="rect">
            <a:avLst/>
          </a:prstGeom>
        </p:spPr>
        <p:txBody>
          <a:bodyPr wrap="square">
            <a:spAutoFit/>
          </a:bodyPr>
          <a:lstStyle/>
          <a:p>
            <a:pPr marL="742950" indent="-742950" fontAlgn="base">
              <a:buAutoNum type="alphaUcParenBoth"/>
            </a:pPr>
            <a:r>
              <a:rPr lang="en-US" sz="4400" b="1" dirty="0" smtClean="0"/>
              <a:t>According </a:t>
            </a:r>
            <a:r>
              <a:rPr lang="en-US" sz="4400" b="1" dirty="0"/>
              <a:t>to Services Rendered</a:t>
            </a:r>
            <a:r>
              <a:rPr lang="en-US" sz="4400" b="1" dirty="0" smtClean="0"/>
              <a:t>:</a:t>
            </a:r>
          </a:p>
          <a:p>
            <a:pPr marL="742950" indent="-742950" fontAlgn="base">
              <a:buAutoNum type="alphaUcParenBoth"/>
            </a:pPr>
            <a:endParaRPr lang="en-US" sz="4400" b="1" dirty="0" smtClean="0"/>
          </a:p>
          <a:p>
            <a:pPr marL="742950" indent="-742950" fontAlgn="base"/>
            <a:endParaRPr lang="en-US" sz="4400" b="1" dirty="0"/>
          </a:p>
          <a:p>
            <a:pPr fontAlgn="base"/>
            <a:r>
              <a:rPr lang="en-US" sz="4400" b="1" dirty="0"/>
              <a:t>(</a:t>
            </a:r>
            <a:r>
              <a:rPr lang="en-US" sz="4400" b="1" dirty="0" err="1"/>
              <a:t>i</a:t>
            </a:r>
            <a:r>
              <a:rPr lang="en-US" sz="4400" b="1" dirty="0"/>
              <a:t>) Manufacturer Wholesalers:</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229600" cy="5632311"/>
          </a:xfrm>
          <a:prstGeom prst="rect">
            <a:avLst/>
          </a:prstGeom>
        </p:spPr>
        <p:txBody>
          <a:bodyPr wrap="square">
            <a:spAutoFit/>
          </a:bodyPr>
          <a:lstStyle/>
          <a:p>
            <a:r>
              <a:rPr lang="en-US" sz="4000" dirty="0"/>
              <a:t>These wholesalers undertake manufacture of goods as well as their distribution directly to the retailers. They usually do not deal in goods manufactured by other firms. By combining the activities of manufacturing and distribution, they are in a position to minimize their overhead expenses on transporta­tion, warehousing, etc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382000" cy="5632311"/>
          </a:xfrm>
          <a:prstGeom prst="rect">
            <a:avLst/>
          </a:prstGeom>
        </p:spPr>
        <p:txBody>
          <a:bodyPr wrap="square">
            <a:spAutoFit/>
          </a:bodyPr>
          <a:lstStyle/>
          <a:p>
            <a:pPr fontAlgn="base"/>
            <a:r>
              <a:rPr lang="en-US" sz="3600" b="1" dirty="0"/>
              <a:t>(ii) Retail Wholesalers:</a:t>
            </a:r>
            <a:endParaRPr lang="en-US" sz="3600" dirty="0"/>
          </a:p>
          <a:p>
            <a:pPr fontAlgn="base"/>
            <a:r>
              <a:rPr lang="en-US" sz="3600" dirty="0"/>
              <a:t>Retail wholesalers are those who, besides selling goods to the retailers also deal directly with the ultimate consumers. </a:t>
            </a:r>
            <a:endParaRPr lang="en-US" sz="3600" dirty="0" smtClean="0"/>
          </a:p>
          <a:p>
            <a:pPr fontAlgn="base"/>
            <a:endParaRPr lang="en-US" sz="3600" dirty="0" smtClean="0"/>
          </a:p>
          <a:p>
            <a:pPr fontAlgn="base"/>
            <a:r>
              <a:rPr lang="en-US" sz="3600" dirty="0" smtClean="0"/>
              <a:t>In </a:t>
            </a:r>
            <a:r>
              <a:rPr lang="en-US" sz="3600" dirty="0"/>
              <a:t>this way, they are able to establish direct contact with the consumers, so as to get prompt information relating to their preferences. Besides, it enables them to reduce the distribution costs and increase their margin of profit.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229600" cy="4154984"/>
          </a:xfrm>
          <a:prstGeom prst="rect">
            <a:avLst/>
          </a:prstGeom>
        </p:spPr>
        <p:txBody>
          <a:bodyPr wrap="square">
            <a:spAutoFit/>
          </a:bodyPr>
          <a:lstStyle/>
          <a:p>
            <a:endParaRPr lang="en-US" sz="6600" b="1" dirty="0" smtClean="0"/>
          </a:p>
          <a:p>
            <a:endParaRPr lang="en-US" sz="6600" b="1" dirty="0" smtClean="0"/>
          </a:p>
          <a:p>
            <a:endParaRPr lang="en-US" sz="6600" b="1" dirty="0" smtClean="0"/>
          </a:p>
          <a:p>
            <a:r>
              <a:rPr lang="en-US" sz="6600" b="1" dirty="0" smtClean="0"/>
              <a:t>(</a:t>
            </a:r>
            <a:r>
              <a:rPr lang="en-US" sz="6600" b="1" dirty="0"/>
              <a:t>iii) Pure Wholesalers:</a:t>
            </a:r>
            <a:endParaRPr lang="en-US" sz="6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4524315"/>
          </a:xfrm>
          <a:prstGeom prst="rect">
            <a:avLst/>
          </a:prstGeom>
        </p:spPr>
        <p:txBody>
          <a:bodyPr wrap="square">
            <a:spAutoFit/>
          </a:bodyPr>
          <a:lstStyle/>
          <a:p>
            <a:r>
              <a:rPr lang="en-US" sz="3600" dirty="0"/>
              <a:t>Pure wholesalers concentrate on buying from other producers or distributors and selling only to the retailers. They do not engage in production or direct sale to the consumers</a:t>
            </a:r>
            <a:r>
              <a:rPr lang="en-US" sz="3600" dirty="0" smtClean="0"/>
              <a:t>.</a:t>
            </a:r>
          </a:p>
          <a:p>
            <a:endParaRPr lang="en-US" sz="3600" dirty="0" smtClean="0"/>
          </a:p>
          <a:p>
            <a:r>
              <a:rPr lang="en-US" sz="3600" dirty="0" smtClean="0"/>
              <a:t> </a:t>
            </a:r>
            <a:r>
              <a:rPr lang="en-US" sz="3600" dirty="0"/>
              <a:t>Thus, such wholesalers are able to serve the manufacturers as well as retailers in a better way.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6494085"/>
          </a:xfrm>
          <a:prstGeom prst="rect">
            <a:avLst/>
          </a:prstGeom>
        </p:spPr>
        <p:txBody>
          <a:bodyPr wrap="square">
            <a:spAutoFit/>
          </a:bodyPr>
          <a:lstStyle/>
          <a:p>
            <a:pPr fontAlgn="base"/>
            <a:r>
              <a:rPr lang="en-US" sz="3200" b="1" dirty="0"/>
              <a:t>(iv) Agents and Brokers</a:t>
            </a:r>
            <a:r>
              <a:rPr lang="en-US" sz="3200" b="1" dirty="0" smtClean="0"/>
              <a:t>:</a:t>
            </a:r>
          </a:p>
          <a:p>
            <a:pPr fontAlgn="base"/>
            <a:endParaRPr lang="en-US" sz="3200" dirty="0"/>
          </a:p>
          <a:p>
            <a:pPr fontAlgn="base"/>
            <a:r>
              <a:rPr lang="en-US" sz="3200" dirty="0"/>
              <a:t>These are also middlemen and serve as a link between the manufacturers and the retailers. </a:t>
            </a:r>
            <a:endParaRPr lang="en-US" sz="3200" dirty="0" smtClean="0"/>
          </a:p>
          <a:p>
            <a:pPr fontAlgn="base"/>
            <a:endParaRPr lang="en-US" sz="3200" dirty="0" smtClean="0"/>
          </a:p>
          <a:p>
            <a:pPr fontAlgn="base"/>
            <a:r>
              <a:rPr lang="en-US" sz="3200" dirty="0" smtClean="0"/>
              <a:t>Normally</a:t>
            </a:r>
            <a:r>
              <a:rPr lang="en-US" sz="3200" dirty="0"/>
              <a:t>, they function on behalf of the manufacturer, their task being to find buyers for the products of the manufacturer. </a:t>
            </a:r>
            <a:endParaRPr lang="en-US" sz="3200" dirty="0" smtClean="0"/>
          </a:p>
          <a:p>
            <a:pPr fontAlgn="base"/>
            <a:endParaRPr lang="en-US" sz="3200" dirty="0" smtClean="0"/>
          </a:p>
          <a:p>
            <a:pPr fontAlgn="base"/>
            <a:r>
              <a:rPr lang="en-US" sz="3200" dirty="0" smtClean="0"/>
              <a:t>They </a:t>
            </a:r>
            <a:r>
              <a:rPr lang="en-US" sz="3200" dirty="0"/>
              <a:t>receive commission from the manufacturer for the work done by them.</a:t>
            </a:r>
          </a:p>
          <a:p>
            <a:r>
              <a:rPr lang="en-US" sz="3200" dirty="0" smtClean="0"/>
              <a:t/>
            </a:r>
            <a:br>
              <a:rPr lang="en-US" sz="3200" dirty="0" smtClean="0"/>
            </a:b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23</TotalTime>
  <Words>1102</Words>
  <Application>Microsoft Office PowerPoint</Application>
  <PresentationFormat>On-screen Show (4:3)</PresentationFormat>
  <Paragraphs>118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Equity</vt:lpstr>
      <vt:lpstr>Types of Wholesaler</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Wholesaler</dc:title>
  <dc:creator>Ashutosh</dc:creator>
  <cp:lastModifiedBy>Ashutosh</cp:lastModifiedBy>
  <cp:revision>6</cp:revision>
  <dcterms:created xsi:type="dcterms:W3CDTF">2020-04-21T07:24:10Z</dcterms:created>
  <dcterms:modified xsi:type="dcterms:W3CDTF">2020-04-21T17:28:24Z</dcterms:modified>
</cp:coreProperties>
</file>