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0FBF715-7A62-43FE-BF69-0FB80763C132}" type="datetimeFigureOut">
              <a:rPr lang="en-US" smtClean="0"/>
              <a:pPr/>
              <a:t>5/10/2020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6B1BD64-509E-4B41-91D7-BF62E3AAF6C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FBF715-7A62-43FE-BF69-0FB80763C132}"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B1BD64-509E-4B41-91D7-BF62E3AAF6C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FBF715-7A62-43FE-BF69-0FB80763C132}"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B1BD64-509E-4B41-91D7-BF62E3AAF6C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0FBF715-7A62-43FE-BF69-0FB80763C132}"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B1BD64-509E-4B41-91D7-BF62E3AAF6C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0FBF715-7A62-43FE-BF69-0FB80763C132}" type="datetimeFigureOut">
              <a:rPr lang="en-US" smtClean="0"/>
              <a:pPr/>
              <a:t>5/10/2020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6B1BD64-509E-4B41-91D7-BF62E3AAF6C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0FBF715-7A62-43FE-BF69-0FB80763C132}"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B1BD64-509E-4B41-91D7-BF62E3AAF6C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0FBF715-7A62-43FE-BF69-0FB80763C132}" type="datetimeFigureOut">
              <a:rPr lang="en-US" smtClean="0"/>
              <a:pPr/>
              <a:t>5/10/2020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6B1BD64-509E-4B41-91D7-BF62E3AAF6C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0FBF715-7A62-43FE-BF69-0FB80763C132}" type="datetimeFigureOut">
              <a:rPr lang="en-US" smtClean="0"/>
              <a:pPr/>
              <a:t>5/10/2020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6B1BD64-509E-4B41-91D7-BF62E3AAF6C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FBF715-7A62-43FE-BF69-0FB80763C132}" type="datetimeFigureOut">
              <a:rPr lang="en-US" smtClean="0"/>
              <a:pPr/>
              <a:t>5/10/2020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6B1BD64-509E-4B41-91D7-BF62E3AAF6C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0FBF715-7A62-43FE-BF69-0FB80763C132}"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B1BD64-509E-4B41-91D7-BF62E3AAF6C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0FBF715-7A62-43FE-BF69-0FB80763C132}" type="datetimeFigureOut">
              <a:rPr lang="en-US" smtClean="0"/>
              <a:pPr/>
              <a:t>5/10/2020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6B1BD64-509E-4B41-91D7-BF62E3AAF6C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0FBF715-7A62-43FE-BF69-0FB80763C132}" type="datetimeFigureOut">
              <a:rPr lang="en-US" smtClean="0"/>
              <a:pPr/>
              <a:t>5/10/2020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6B1BD64-509E-4B41-91D7-BF62E3AAF6C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a:t>Pricing Methods in Rural </a:t>
            </a:r>
            <a:r>
              <a:rPr lang="en-US" b="1" dirty="0" smtClean="0"/>
              <a:t>Markets</a:t>
            </a:r>
            <a:r>
              <a:rPr lang="en-US" dirty="0"/>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32311"/>
          </a:xfrm>
          <a:prstGeom prst="rect">
            <a:avLst/>
          </a:prstGeom>
        </p:spPr>
        <p:txBody>
          <a:bodyPr wrap="square">
            <a:spAutoFit/>
          </a:bodyPr>
          <a:lstStyle/>
          <a:p>
            <a:pPr algn="just"/>
            <a:r>
              <a:rPr lang="en-US" sz="3600" b="1" dirty="0"/>
              <a:t>3. Demand-Based Pricing:</a:t>
            </a:r>
            <a:endParaRPr lang="en-US" sz="3600" dirty="0"/>
          </a:p>
          <a:p>
            <a:pPr algn="just"/>
            <a:r>
              <a:rPr lang="en-US" sz="3600" dirty="0"/>
              <a:t>Demand-based pricing follows the classic demand curve taught in basic economics classes; it simply means that if prices are low, demand will be high and vice versa. Demand-based pricing focuses on the level of demand for a product or service, not on the cost of materials or of making it. According to this policy, companies try to assess demand at different prices, or the amount of products or services they can sell at different prices</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509200"/>
          </a:xfrm>
          <a:prstGeom prst="rect">
            <a:avLst/>
          </a:prstGeom>
        </p:spPr>
        <p:txBody>
          <a:bodyPr wrap="square">
            <a:spAutoFit/>
          </a:bodyPr>
          <a:lstStyle/>
          <a:p>
            <a:pPr algn="just"/>
            <a:r>
              <a:rPr lang="en-US" sz="4400" dirty="0" smtClean="0"/>
              <a:t>Some companies, sell­ing luxury or aspiration goods, limit supplies in order to sell their products at high prices. Others, dealing with mass production goods, use pricing policy to sell goods at low prices and hope to achieve volumes because of that. Production and sales are based on these calcula­tions.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4832092"/>
          </a:xfrm>
          <a:prstGeom prst="rect">
            <a:avLst/>
          </a:prstGeom>
        </p:spPr>
        <p:txBody>
          <a:bodyPr wrap="square">
            <a:spAutoFit/>
          </a:bodyPr>
          <a:lstStyle/>
          <a:p>
            <a:pPr algn="just"/>
            <a:r>
              <a:rPr lang="en-US" sz="4400" dirty="0" smtClean="0"/>
              <a:t>However, it is quite difficult to estimate demand of any product based on different price levels, more so in villages. </a:t>
            </a:r>
            <a:endParaRPr lang="en-US" sz="4400" dirty="0" smtClean="0"/>
          </a:p>
          <a:p>
            <a:pPr algn="just"/>
            <a:r>
              <a:rPr lang="en-US" sz="4400" dirty="0" smtClean="0"/>
              <a:t>Estimating </a:t>
            </a:r>
            <a:r>
              <a:rPr lang="en-US" sz="4400" dirty="0" smtClean="0"/>
              <a:t>demand in rural areas is even more difficult than in urban areas, because a host of factors are at play, many of which are simply not apparent</a:t>
            </a:r>
            <a:endParaRPr lang="en-US" sz="4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6124754"/>
          </a:xfrm>
          <a:prstGeom prst="rect">
            <a:avLst/>
          </a:prstGeom>
        </p:spPr>
        <p:txBody>
          <a:bodyPr wrap="square">
            <a:spAutoFit/>
          </a:bodyPr>
          <a:lstStyle/>
          <a:p>
            <a:pPr algn="just"/>
            <a:r>
              <a:rPr lang="en-US" sz="2800" b="1" dirty="0"/>
              <a:t>4. Competition-Based Pricing:</a:t>
            </a:r>
            <a:endParaRPr lang="en-US" sz="2800" dirty="0"/>
          </a:p>
          <a:p>
            <a:pPr algn="just"/>
            <a:r>
              <a:rPr lang="en-US" sz="2800" dirty="0"/>
              <a:t>Competition-based pricing is relatively simple, because the company sets its prices by looking at prices of similar products offered by competitors. Prices of competing products are used as a benchmark for setting prices</a:t>
            </a:r>
            <a:r>
              <a:rPr lang="en-US" sz="2800" dirty="0" smtClean="0"/>
              <a:t>.</a:t>
            </a:r>
          </a:p>
          <a:p>
            <a:pPr algn="just"/>
            <a:endParaRPr lang="en-US" sz="2800" dirty="0"/>
          </a:p>
          <a:p>
            <a:pPr algn="just"/>
            <a:r>
              <a:rPr lang="en-US" sz="2800" b="1" dirty="0"/>
              <a:t>Once prices of competitors are known, the company may decide any of the following three strategies</a:t>
            </a:r>
            <a:r>
              <a:rPr lang="en-US" sz="2800" b="1" dirty="0" smtClean="0"/>
              <a:t>:</a:t>
            </a:r>
          </a:p>
          <a:p>
            <a:pPr algn="just"/>
            <a:endParaRPr lang="en-US" sz="2800" dirty="0"/>
          </a:p>
          <a:p>
            <a:pPr algn="just"/>
            <a:r>
              <a:rPr lang="en-US" sz="2800" b="1" dirty="0" err="1"/>
              <a:t>i</a:t>
            </a:r>
            <a:r>
              <a:rPr lang="en-US" sz="2800" b="1" dirty="0"/>
              <a:t>. Pricing at Par with the Competition:</a:t>
            </a:r>
            <a:endParaRPr lang="en-US" sz="2800" dirty="0"/>
          </a:p>
          <a:p>
            <a:pPr algn="just"/>
            <a:r>
              <a:rPr lang="en-US" sz="2800" dirty="0"/>
              <a:t>The company chooses to price its products exactly at the same price as competitors. For instance, if a cold drink is being sold at Rs. 25 per bottle in a market, a competing manufacture will also price its product at Rs. 25 per bottle.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93866"/>
          </a:xfrm>
          <a:prstGeom prst="rect">
            <a:avLst/>
          </a:prstGeom>
        </p:spPr>
        <p:txBody>
          <a:bodyPr wrap="square">
            <a:spAutoFit/>
          </a:bodyPr>
          <a:lstStyle/>
          <a:p>
            <a:r>
              <a:rPr lang="en-US" sz="2800" b="1" dirty="0"/>
              <a:t>ii. Pricing above the Competition:</a:t>
            </a:r>
            <a:endParaRPr lang="en-US" sz="2800" dirty="0"/>
          </a:p>
          <a:p>
            <a:r>
              <a:rPr lang="en-US" sz="2800" dirty="0"/>
              <a:t>The company sets a price higher than its competi­tor by highlighting the superiority of its products over those of others, hoping that cus­tomers would like to buy their superior or longer lasting product</a:t>
            </a:r>
            <a:r>
              <a:rPr lang="en-US" sz="2800" dirty="0" smtClean="0"/>
              <a:t>.</a:t>
            </a:r>
          </a:p>
          <a:p>
            <a:endParaRPr lang="en-US" sz="2800" dirty="0"/>
          </a:p>
          <a:p>
            <a:r>
              <a:rPr lang="en-US" sz="2800" b="1" dirty="0"/>
              <a:t>iii. Pricing below the Competition:</a:t>
            </a:r>
            <a:endParaRPr lang="en-US" sz="2800" dirty="0"/>
          </a:p>
          <a:p>
            <a:r>
              <a:rPr lang="en-US" sz="2800" dirty="0"/>
              <a:t>The company prices its products lower than those offered by competitors hoping that customers might like a cheaper product than other, more expensive but similar products.</a:t>
            </a:r>
          </a:p>
          <a:p>
            <a:r>
              <a:rPr lang="en-US" sz="2800" dirty="0"/>
              <a:t>In competition-based pricing, the company does not consider its costs of manufacturing and selling or the demand of the product, but only prices of similar products.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262979"/>
          </a:xfrm>
          <a:prstGeom prst="rect">
            <a:avLst/>
          </a:prstGeom>
        </p:spPr>
        <p:txBody>
          <a:bodyPr wrap="square">
            <a:spAutoFit/>
          </a:bodyPr>
          <a:lstStyle/>
          <a:p>
            <a:pPr algn="just"/>
            <a:r>
              <a:rPr lang="en-US" sz="2800" b="1" dirty="0"/>
              <a:t>New and Established Products:</a:t>
            </a:r>
            <a:endParaRPr lang="en-US" sz="2800" dirty="0"/>
          </a:p>
          <a:p>
            <a:pPr algn="just"/>
            <a:r>
              <a:rPr lang="en-US" sz="2800" dirty="0"/>
              <a:t>Product pricing strategies frequently depend on the stage a product or service is in its lifecycle; that is, new products often require different pricing strategies than established products or mature products. For rural pricing, most products will have to be treated as new products</a:t>
            </a:r>
            <a:r>
              <a:rPr lang="en-US" sz="2800" dirty="0" smtClean="0"/>
              <a:t>.</a:t>
            </a:r>
          </a:p>
          <a:p>
            <a:pPr algn="just"/>
            <a:endParaRPr lang="en-US" sz="2800" dirty="0"/>
          </a:p>
          <a:p>
            <a:pPr algn="just"/>
            <a:r>
              <a:rPr lang="en-US" sz="2800" dirty="0"/>
              <a:t>If the price is too high, volumes will not be achieved, whereas if the price is too low, it becomes difficult to recover costs of selling and distribution in remote areas. This means that rural pricing should enable companies to recover their costs while, at the same time, keep their margins low through creative pricing policies</a:t>
            </a:r>
            <a:r>
              <a:rPr lang="en-US" sz="2800" dirty="0" smtClean="0"/>
              <a:t>.</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534400" cy="5262979"/>
          </a:xfrm>
          <a:prstGeom prst="rect">
            <a:avLst/>
          </a:prstGeom>
        </p:spPr>
        <p:txBody>
          <a:bodyPr wrap="square">
            <a:spAutoFit/>
          </a:bodyPr>
          <a:lstStyle/>
          <a:p>
            <a:pPr algn="just"/>
            <a:r>
              <a:rPr lang="en-US" sz="2800" dirty="0" smtClean="0"/>
              <a:t>While product cycles in urban markets are shortening and companies have to recover their investments quickly, in rural markets product cycles are relatively longer and afford companies a chance to develop the markets. Companies such as Jain Irrigation, ITC, </a:t>
            </a:r>
            <a:r>
              <a:rPr lang="en-US" sz="2800" dirty="0" err="1" smtClean="0"/>
              <a:t>Fabindia</a:t>
            </a:r>
            <a:r>
              <a:rPr lang="en-US" sz="2800" dirty="0" smtClean="0"/>
              <a:t> and many others have invested for the long run and gained traction over the years</a:t>
            </a:r>
            <a:r>
              <a:rPr lang="en-US" sz="2800" dirty="0" smtClean="0"/>
              <a:t>.</a:t>
            </a:r>
          </a:p>
          <a:p>
            <a:pPr algn="just"/>
            <a:endParaRPr lang="en-US" sz="2800" dirty="0" smtClean="0"/>
          </a:p>
          <a:p>
            <a:pPr algn="just"/>
            <a:r>
              <a:rPr lang="en-US" sz="2800" dirty="0" smtClean="0"/>
              <a:t>When a company launches a new product, it follows one of two policies. One is market skimming, meaning that prices are kept deliberately high as there are no competitors, thus making the customers pay high price. In this case, the company tries to make maximum profit in the initial phase. </a:t>
            </a: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001643"/>
          </a:xfrm>
          <a:prstGeom prst="rect">
            <a:avLst/>
          </a:prstGeom>
        </p:spPr>
        <p:txBody>
          <a:bodyPr wrap="square">
            <a:spAutoFit/>
          </a:bodyPr>
          <a:lstStyle/>
          <a:p>
            <a:pPr algn="just"/>
            <a:r>
              <a:rPr lang="en-US" sz="3200" dirty="0" smtClean="0"/>
              <a:t>Many technology-related products, for instance, follow the market skimming policy, initially pricing their products highly but decreasing them later</a:t>
            </a:r>
            <a:r>
              <a:rPr lang="en-US" sz="3200" dirty="0" smtClean="0"/>
              <a:t>.</a:t>
            </a:r>
          </a:p>
          <a:p>
            <a:pPr algn="just"/>
            <a:endParaRPr lang="en-US" sz="3200" dirty="0" smtClean="0"/>
          </a:p>
          <a:p>
            <a:pPr algn="just"/>
            <a:r>
              <a:rPr lang="en-US" sz="3200" dirty="0" smtClean="0"/>
              <a:t>The oppo­site is market penetration, in which prices are initially kept low to attract customers to get them hooked on to the product. Prices are increased once the desired mass of customers has been achieved. </a:t>
            </a:r>
            <a:endParaRPr lang="en-US" sz="3200" dirty="0" smtClean="0"/>
          </a:p>
          <a:p>
            <a:pPr algn="just"/>
            <a:endParaRPr lang="en-US" sz="3200" dirty="0" smtClean="0"/>
          </a:p>
          <a:p>
            <a:pPr algn="just"/>
            <a:r>
              <a:rPr lang="en-US" sz="3200" dirty="0" smtClean="0"/>
              <a:t>A </a:t>
            </a:r>
            <a:r>
              <a:rPr lang="en-US" sz="3200" dirty="0" smtClean="0"/>
              <a:t>case in point is that of SMS in India. When introduced, it was a free service, but the prices were increased once people got used to it.</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32311"/>
          </a:xfrm>
          <a:prstGeom prst="rect">
            <a:avLst/>
          </a:prstGeom>
        </p:spPr>
        <p:txBody>
          <a:bodyPr wrap="square">
            <a:spAutoFit/>
          </a:bodyPr>
          <a:lstStyle/>
          <a:p>
            <a:pPr algn="just"/>
            <a:r>
              <a:rPr lang="en-US" sz="4000" dirty="0"/>
              <a:t>Pricing strategies come from economics. Students of economics learn about the demand curve—more goods can be sold if prices are low—and managers devise pricing policies based on costs, value, demand and competition. Pricing strategy can help a company use pricing to achieve its goals, such as achieving penetration, market share or profits.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algn="just"/>
            <a:r>
              <a:rPr lang="en-US" sz="3600" dirty="0"/>
              <a:t>much of the pricing theory fails in rural marketing.</a:t>
            </a:r>
          </a:p>
          <a:p>
            <a:pPr algn="just"/>
            <a:r>
              <a:rPr lang="en-US" sz="3600" dirty="0"/>
              <a:t>This is because companies have to work around low purchasing power, availability of local brands that are priced cheaply and price points that are convenient for customers. </a:t>
            </a:r>
            <a:endParaRPr lang="en-US" sz="3600" dirty="0" smtClean="0"/>
          </a:p>
          <a:p>
            <a:pPr algn="just"/>
            <a:r>
              <a:rPr lang="en-US" sz="3600" dirty="0" smtClean="0"/>
              <a:t>That </a:t>
            </a:r>
            <a:r>
              <a:rPr lang="en-US" sz="3600" dirty="0"/>
              <a:t>is why, prices for rural markets must fit market condi­tions and satisfy the need for affordability. In addition, the pricing must cover costs, which are quite high in rural markets.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229600" cy="6001643"/>
          </a:xfrm>
          <a:prstGeom prst="rect">
            <a:avLst/>
          </a:prstGeom>
        </p:spPr>
        <p:txBody>
          <a:bodyPr wrap="square">
            <a:spAutoFit/>
          </a:bodyPr>
          <a:lstStyle/>
          <a:p>
            <a:r>
              <a:rPr lang="en-US" sz="3200" b="1" dirty="0"/>
              <a:t>Some of these methods are</a:t>
            </a:r>
            <a:r>
              <a:rPr lang="en-US" sz="3200" b="1" dirty="0" smtClean="0"/>
              <a:t>:</a:t>
            </a:r>
          </a:p>
          <a:p>
            <a:endParaRPr lang="en-US" sz="3200" dirty="0"/>
          </a:p>
          <a:p>
            <a:pPr marL="342900" indent="-342900">
              <a:buAutoNum type="arabicPeriod"/>
            </a:pPr>
            <a:r>
              <a:rPr lang="en-US" sz="3200" dirty="0" smtClean="0"/>
              <a:t>Cost-Based </a:t>
            </a:r>
            <a:r>
              <a:rPr lang="en-US" sz="3200" dirty="0"/>
              <a:t>pricing</a:t>
            </a:r>
            <a:r>
              <a:rPr lang="en-US" sz="3200" dirty="0" smtClean="0"/>
              <a:t>.</a:t>
            </a:r>
          </a:p>
          <a:p>
            <a:pPr marL="342900" indent="-342900">
              <a:buAutoNum type="arabicPeriod"/>
            </a:pPr>
            <a:endParaRPr lang="en-US" sz="3200" dirty="0" smtClean="0"/>
          </a:p>
          <a:p>
            <a:pPr marL="342900" indent="-342900">
              <a:buAutoNum type="arabicPeriod"/>
            </a:pPr>
            <a:endParaRPr lang="en-US" sz="3200" dirty="0"/>
          </a:p>
          <a:p>
            <a:r>
              <a:rPr lang="en-US" sz="3200" dirty="0"/>
              <a:t>2. Value-Based pricing</a:t>
            </a:r>
            <a:r>
              <a:rPr lang="en-US" sz="3200" dirty="0" smtClean="0"/>
              <a:t>.</a:t>
            </a:r>
          </a:p>
          <a:p>
            <a:endParaRPr lang="en-US" sz="3200" dirty="0" smtClean="0"/>
          </a:p>
          <a:p>
            <a:endParaRPr lang="en-US" sz="3200" dirty="0"/>
          </a:p>
          <a:p>
            <a:r>
              <a:rPr lang="en-US" sz="3200" dirty="0"/>
              <a:t>3. Demand-Based pricing</a:t>
            </a:r>
            <a:r>
              <a:rPr lang="en-US" sz="3200" dirty="0" smtClean="0"/>
              <a:t>.</a:t>
            </a:r>
          </a:p>
          <a:p>
            <a:endParaRPr lang="en-US" sz="3200" dirty="0" smtClean="0"/>
          </a:p>
          <a:p>
            <a:endParaRPr lang="en-US" sz="3200" dirty="0"/>
          </a:p>
          <a:p>
            <a:r>
              <a:rPr lang="en-US" sz="3200" dirty="0"/>
              <a:t>4. Competition-Based pricing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5693866"/>
          </a:xfrm>
          <a:prstGeom prst="rect">
            <a:avLst/>
          </a:prstGeom>
        </p:spPr>
        <p:txBody>
          <a:bodyPr wrap="square">
            <a:spAutoFit/>
          </a:bodyPr>
          <a:lstStyle/>
          <a:p>
            <a:pPr algn="just"/>
            <a:r>
              <a:rPr lang="en-US" sz="2800" b="1" dirty="0"/>
              <a:t>1. Cost-Based Pricing:</a:t>
            </a:r>
            <a:endParaRPr lang="en-US" sz="2800" dirty="0"/>
          </a:p>
          <a:p>
            <a:pPr algn="just"/>
            <a:r>
              <a:rPr lang="en-US" sz="2800" dirty="0"/>
              <a:t>Cost-based pricing policy rests on the principle of recovering all costs in manufacturing and selling a product. It is a pricing method in which a fixed sum or a percentage is added to the total cost of producing and selling a product to arrive at its selling price. The company thus recovers the costs incurred and achieves a profit as well</a:t>
            </a:r>
            <a:r>
              <a:rPr lang="en-US" sz="2800" dirty="0" smtClean="0"/>
              <a:t>.</a:t>
            </a:r>
          </a:p>
          <a:p>
            <a:pPr algn="just"/>
            <a:r>
              <a:rPr lang="en-US" sz="2800" dirty="0" smtClean="0"/>
              <a:t> </a:t>
            </a:r>
            <a:r>
              <a:rPr lang="en-US" sz="2800" dirty="0"/>
              <a:t>This method is simple and is based on internal information from financial and accounting records to give a figure of fixed costs (FC) and variable costs (VC).</a:t>
            </a:r>
          </a:p>
          <a:p>
            <a:pPr algn="just"/>
            <a:r>
              <a:rPr lang="en-US" sz="2800" b="1" dirty="0"/>
              <a:t>Cost-based pricing can be represented as a simple equation:</a:t>
            </a:r>
            <a:endParaRPr lang="en-US" sz="2800" dirty="0"/>
          </a:p>
          <a:p>
            <a:pPr algn="just"/>
            <a:r>
              <a:rPr lang="en-US" sz="2800" dirty="0"/>
              <a:t>Selling price = (FC + VC) + Mark-up</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382000" cy="6186309"/>
          </a:xfrm>
          <a:prstGeom prst="rect">
            <a:avLst/>
          </a:prstGeom>
        </p:spPr>
        <p:txBody>
          <a:bodyPr wrap="square">
            <a:spAutoFit/>
          </a:bodyPr>
          <a:lstStyle/>
          <a:p>
            <a:pPr algn="just"/>
            <a:r>
              <a:rPr lang="en-US" sz="3600" dirty="0"/>
              <a:t>In rural markets, apart from FC and VC, the cost of selling and distribution must be added. These are often hidden and difficult to calculate. They are also very high, because economic modes of transport do not exist. As a result, cost-based pricing method does not work in modern market conditions. </a:t>
            </a:r>
            <a:endParaRPr lang="en-US" sz="3600" dirty="0" smtClean="0"/>
          </a:p>
          <a:p>
            <a:pPr algn="just"/>
            <a:r>
              <a:rPr lang="en-US" sz="3600" dirty="0" smtClean="0"/>
              <a:t>It </a:t>
            </a:r>
            <a:r>
              <a:rPr lang="en-US" sz="3600" dirty="0"/>
              <a:t>may lead to high prices in weak, scattered markets, making the effort of selling difficult. Moreover, in rural markets the challenge for companies and brands is to establish themselves</a:t>
            </a:r>
            <a:r>
              <a:rPr lang="en-US" sz="3600" dirty="0" smtClean="0"/>
              <a:t>.</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32311"/>
          </a:xfrm>
          <a:prstGeom prst="rect">
            <a:avLst/>
          </a:prstGeom>
        </p:spPr>
        <p:txBody>
          <a:bodyPr wrap="square">
            <a:spAutoFit/>
          </a:bodyPr>
          <a:lstStyle/>
          <a:p>
            <a:pPr algn="just"/>
            <a:r>
              <a:rPr lang="en-US" sz="3600" dirty="0" smtClean="0"/>
              <a:t>A purely cost-based pricing may lead to high prices that turn away rural consumers. By bearing in mind the prices they can charge and the costs they can pay, companies have to determine whether their costs will enable them to compete in low-cost markets where customers are concerned primarily with price, or find richer customers in the premium-price market in which they are primarily concerned with quality and features.</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0999"/>
            <a:ext cx="8458200" cy="6186309"/>
          </a:xfrm>
          <a:prstGeom prst="rect">
            <a:avLst/>
          </a:prstGeom>
        </p:spPr>
        <p:txBody>
          <a:bodyPr wrap="square">
            <a:spAutoFit/>
          </a:bodyPr>
          <a:lstStyle/>
          <a:p>
            <a:pPr algn="just"/>
            <a:r>
              <a:rPr lang="en-US" sz="3600" b="1" dirty="0"/>
              <a:t>2. Value-Based Pricing:</a:t>
            </a:r>
            <a:endParaRPr lang="en-US" sz="3600" dirty="0"/>
          </a:p>
          <a:p>
            <a:pPr algn="just"/>
            <a:r>
              <a:rPr lang="en-US" sz="3600" dirty="0"/>
              <a:t>Value-based pricing is a method in which price is set on the basis of the value perceived by the customer in buying and using a product. The perceived value of a product is the sum of attributes and psychological value. Consumers derive value from a product or service from their needs, preferences, expectations and desires. The job of a manager is to find out from customers and research the market to determine how value is placed on a product or service</a:t>
            </a:r>
            <a:r>
              <a:rPr lang="en-US" sz="3600" dirty="0" smtClean="0"/>
              <a:t>.</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740307"/>
          </a:xfrm>
          <a:prstGeom prst="rect">
            <a:avLst/>
          </a:prstGeom>
        </p:spPr>
        <p:txBody>
          <a:bodyPr wrap="square">
            <a:spAutoFit/>
          </a:bodyPr>
          <a:lstStyle/>
          <a:p>
            <a:pPr algn="just"/>
            <a:r>
              <a:rPr lang="en-US" sz="3600" dirty="0" smtClean="0"/>
              <a:t>Value-based pricing is a psychological pricing strategy. Value in the minds of the consumer is achieved by creating desire by product attributes, advertising or adding status to products. Value has to be communicated and this is not so easy in rural markets. </a:t>
            </a:r>
            <a:endParaRPr lang="en-US" sz="3600" dirty="0" smtClean="0"/>
          </a:p>
          <a:p>
            <a:pPr algn="just"/>
            <a:r>
              <a:rPr lang="en-US" sz="3600" dirty="0" smtClean="0"/>
              <a:t>Much </a:t>
            </a:r>
            <a:r>
              <a:rPr lang="en-US" sz="3600" dirty="0" smtClean="0"/>
              <a:t>of communication and consumer engagement has to be done directly by companies in the absence of mass media. Except for high-end brands, rural consumers are more likely to be swayed by functional benefits than by features that merely enhance aesthetics.</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1391</Words>
  <Application>Microsoft Office PowerPoint</Application>
  <PresentationFormat>On-screen Show (4:3)</PresentationFormat>
  <Paragraphs>110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Equity</vt:lpstr>
      <vt:lpstr>Pricing Methods in Rural Markets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Pricing Methods in Rural Markets </dc:title>
  <dc:creator>Ashutosh</dc:creator>
  <cp:lastModifiedBy>Ashutosh</cp:lastModifiedBy>
  <cp:revision>5</cp:revision>
  <dcterms:created xsi:type="dcterms:W3CDTF">2020-05-04T13:55:53Z</dcterms:created>
  <dcterms:modified xsi:type="dcterms:W3CDTF">2020-05-10T05:11:19Z</dcterms:modified>
</cp:coreProperties>
</file>