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E1809CE-FCFC-450D-A4C6-772CB302BFC1}"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88DC2D8-C17E-4EE6-A9A8-69F149BBB58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1809CE-FCFC-450D-A4C6-772CB302BFC1}"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8DC2D8-C17E-4EE6-A9A8-69F149BBB5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1809CE-FCFC-450D-A4C6-772CB302BFC1}"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8DC2D8-C17E-4EE6-A9A8-69F149BBB5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E1809CE-FCFC-450D-A4C6-772CB302BFC1}"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8DC2D8-C17E-4EE6-A9A8-69F149BBB58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E1809CE-FCFC-450D-A4C6-772CB302BFC1}"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88DC2D8-C17E-4EE6-A9A8-69F149BBB58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E1809CE-FCFC-450D-A4C6-772CB302BFC1}"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8DC2D8-C17E-4EE6-A9A8-69F149BBB58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E1809CE-FCFC-450D-A4C6-772CB302BFC1}"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8DC2D8-C17E-4EE6-A9A8-69F149BBB58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E1809CE-FCFC-450D-A4C6-772CB302BFC1}"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8DC2D8-C17E-4EE6-A9A8-69F149BBB5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1809CE-FCFC-450D-A4C6-772CB302BFC1}"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8DC2D8-C17E-4EE6-A9A8-69F149BBB5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E1809CE-FCFC-450D-A4C6-772CB302BFC1}"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8DC2D8-C17E-4EE6-A9A8-69F149BBB58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E1809CE-FCFC-450D-A4C6-772CB302BFC1}"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88DC2D8-C17E-4EE6-A9A8-69F149BBB58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E1809CE-FCFC-450D-A4C6-772CB302BFC1}"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88DC2D8-C17E-4EE6-A9A8-69F149BBB5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572000"/>
            <a:ext cx="7467600" cy="1905000"/>
          </a:xfrm>
        </p:spPr>
        <p:txBody>
          <a:bodyPr>
            <a:normAutofit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457201"/>
            <a:ext cx="7772400" cy="3733799"/>
          </a:xfrm>
        </p:spPr>
        <p:txBody>
          <a:bodyPr>
            <a:normAutofit/>
          </a:bodyPr>
          <a:lstStyle/>
          <a:p>
            <a:r>
              <a:rPr lang="en-US" b="1" dirty="0"/>
              <a:t>Factors Influencing Choice of Distribution Channel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6001643"/>
          </a:xfrm>
          <a:prstGeom prst="rect">
            <a:avLst/>
          </a:prstGeom>
        </p:spPr>
        <p:txBody>
          <a:bodyPr wrap="square">
            <a:spAutoFit/>
          </a:bodyPr>
          <a:lstStyle/>
          <a:p>
            <a:pPr fontAlgn="base"/>
            <a:r>
              <a:rPr lang="en-US" sz="3200" dirty="0"/>
              <a:t>4. Financial Position – Direct sales by financially strong companies. Weak co (with lesser financial/human resources) to depend upon intermediaries</a:t>
            </a:r>
            <a:r>
              <a:rPr lang="en-US" sz="3200" dirty="0" smtClean="0"/>
              <a:t>.</a:t>
            </a:r>
          </a:p>
          <a:p>
            <a:pPr fontAlgn="base"/>
            <a:endParaRPr lang="en-US" sz="3200" dirty="0" smtClean="0"/>
          </a:p>
          <a:p>
            <a:pPr fontAlgn="base"/>
            <a:endParaRPr lang="en-US" sz="3200" dirty="0" smtClean="0"/>
          </a:p>
          <a:p>
            <a:pPr fontAlgn="base"/>
            <a:endParaRPr lang="en-US" sz="3200" dirty="0"/>
          </a:p>
          <a:p>
            <a:pPr fontAlgn="base"/>
            <a:r>
              <a:rPr lang="en-US" sz="3200" dirty="0"/>
              <a:t>5. Maximizing short-run profits – Sell through direct channel</a:t>
            </a:r>
            <a:r>
              <a:rPr lang="en-US" sz="3200" dirty="0" smtClean="0"/>
              <a:t>.</a:t>
            </a:r>
          </a:p>
          <a:p>
            <a:pPr fontAlgn="base"/>
            <a:endParaRPr lang="en-US" sz="3200" dirty="0" smtClean="0"/>
          </a:p>
          <a:p>
            <a:pPr fontAlgn="base"/>
            <a:endParaRPr lang="en-US" sz="3200" dirty="0" smtClean="0"/>
          </a:p>
          <a:p>
            <a:pPr fontAlgn="base"/>
            <a:endParaRPr lang="en-US" sz="3200" dirty="0"/>
          </a:p>
          <a:p>
            <a:pPr fontAlgn="base"/>
            <a:r>
              <a:rPr lang="en-US" sz="3200" dirty="0"/>
              <a:t>6. Managers with Expertise to Sell – Sell direct.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6555641"/>
          </a:xfrm>
          <a:prstGeom prst="rect">
            <a:avLst/>
          </a:prstGeom>
        </p:spPr>
        <p:txBody>
          <a:bodyPr wrap="square">
            <a:spAutoFit/>
          </a:bodyPr>
          <a:lstStyle/>
          <a:p>
            <a:pPr fontAlgn="base"/>
            <a:r>
              <a:rPr lang="en-US" sz="2800" b="1" dirty="0"/>
              <a:t>D. Middlemen / Intermediaries Considerations/Factors:</a:t>
            </a:r>
          </a:p>
          <a:p>
            <a:pPr marL="342900" indent="-342900" fontAlgn="base">
              <a:buAutoNum type="arabicPeriod"/>
            </a:pPr>
            <a:r>
              <a:rPr lang="en-US" sz="2800" dirty="0" smtClean="0"/>
              <a:t>Manufacturers </a:t>
            </a:r>
            <a:r>
              <a:rPr lang="en-US" sz="2800" dirty="0"/>
              <a:t>may choose to avail middlemen’s important services</a:t>
            </a:r>
            <a:r>
              <a:rPr lang="en-US" sz="2800" dirty="0" smtClean="0"/>
              <a:t>;</a:t>
            </a:r>
          </a:p>
          <a:p>
            <a:pPr marL="342900" indent="-342900" fontAlgn="base"/>
            <a:endParaRPr lang="en-US" sz="2800" dirty="0"/>
          </a:p>
          <a:p>
            <a:pPr fontAlgn="base"/>
            <a:r>
              <a:rPr lang="en-US" sz="2800" dirty="0"/>
              <a:t>2. Middlemen’s Liberal and co-operative attitude helps their use</a:t>
            </a:r>
            <a:r>
              <a:rPr lang="en-US" sz="2800" dirty="0" smtClean="0"/>
              <a:t>;</a:t>
            </a:r>
          </a:p>
          <a:p>
            <a:pPr fontAlgn="base"/>
            <a:endParaRPr lang="en-US" sz="2800" dirty="0"/>
          </a:p>
          <a:p>
            <a:pPr fontAlgn="base"/>
            <a:r>
              <a:rPr lang="en-US" sz="2800" dirty="0"/>
              <a:t>3. Rigid attitude restricts their use</a:t>
            </a:r>
            <a:r>
              <a:rPr lang="en-US" sz="2800" dirty="0" smtClean="0"/>
              <a:t>;</a:t>
            </a:r>
          </a:p>
          <a:p>
            <a:pPr fontAlgn="base"/>
            <a:endParaRPr lang="en-US" sz="2800" dirty="0"/>
          </a:p>
          <a:p>
            <a:pPr fontAlgn="base"/>
            <a:r>
              <a:rPr lang="en-US" sz="2800" dirty="0"/>
              <a:t>4. Use middlemen if they can assure maximum sale and have necessary capability; </a:t>
            </a:r>
            <a:r>
              <a:rPr lang="en-US" sz="2800" dirty="0" smtClean="0"/>
              <a:t>and</a:t>
            </a:r>
          </a:p>
          <a:p>
            <a:pPr fontAlgn="base"/>
            <a:endParaRPr lang="en-US" sz="2800" dirty="0"/>
          </a:p>
          <a:p>
            <a:pPr fontAlgn="base"/>
            <a:r>
              <a:rPr lang="en-US" sz="2800" dirty="0"/>
              <a:t>5. Producers would use channels if they are not costly and such channels which have low costs</a:t>
            </a:r>
            <a:r>
              <a:rPr lang="en-US" sz="2800" dirty="0" smtClean="0"/>
              <a:t>.</a:t>
            </a:r>
          </a:p>
          <a:p>
            <a:pPr fontAlgn="base"/>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6124754"/>
          </a:xfrm>
          <a:prstGeom prst="rect">
            <a:avLst/>
          </a:prstGeom>
        </p:spPr>
        <p:txBody>
          <a:bodyPr wrap="square">
            <a:spAutoFit/>
          </a:bodyPr>
          <a:lstStyle/>
          <a:p>
            <a:pPr fontAlgn="base"/>
            <a:r>
              <a:rPr lang="en-US" sz="2800" b="1" dirty="0"/>
              <a:t>E. General Considerations:</a:t>
            </a:r>
          </a:p>
          <a:p>
            <a:pPr fontAlgn="base"/>
            <a:r>
              <a:rPr lang="en-US" sz="2800" b="1" dirty="0"/>
              <a:t>Choose channels which satisfy following criteria viz</a:t>
            </a:r>
            <a:r>
              <a:rPr lang="en-US" sz="2800" b="1" dirty="0" smtClean="0"/>
              <a:t>.:</a:t>
            </a:r>
          </a:p>
          <a:p>
            <a:pPr fontAlgn="base"/>
            <a:endParaRPr lang="en-US" sz="2800" dirty="0"/>
          </a:p>
          <a:p>
            <a:pPr marL="342900" indent="-342900" fontAlgn="base">
              <a:buAutoNum type="arabicPeriod"/>
            </a:pPr>
            <a:r>
              <a:rPr lang="en-US" sz="2800" dirty="0" smtClean="0"/>
              <a:t>Suitability </a:t>
            </a:r>
            <a:r>
              <a:rPr lang="en-US" sz="2800" dirty="0"/>
              <a:t>– Suitable channel be adopted</a:t>
            </a:r>
            <a:r>
              <a:rPr lang="en-US" sz="2800" dirty="0" smtClean="0"/>
              <a:t>.</a:t>
            </a:r>
          </a:p>
          <a:p>
            <a:pPr marL="342900" indent="-342900" fontAlgn="base"/>
            <a:endParaRPr lang="en-US" sz="2800" dirty="0"/>
          </a:p>
          <a:p>
            <a:pPr fontAlgn="base"/>
            <a:r>
              <a:rPr lang="en-US" sz="2800" dirty="0"/>
              <a:t>2. Efficiency – Efficient channel be adopted</a:t>
            </a:r>
            <a:r>
              <a:rPr lang="en-US" sz="2800" dirty="0" smtClean="0"/>
              <a:t>.</a:t>
            </a:r>
          </a:p>
          <a:p>
            <a:pPr fontAlgn="base"/>
            <a:endParaRPr lang="en-US" sz="2800" dirty="0"/>
          </a:p>
          <a:p>
            <a:pPr fontAlgn="base"/>
            <a:r>
              <a:rPr lang="en-US" sz="2800" dirty="0"/>
              <a:t>3. Flexibility – Channel should be capable of being changed</a:t>
            </a:r>
            <a:r>
              <a:rPr lang="en-US" sz="2800" dirty="0" smtClean="0"/>
              <a:t>.</a:t>
            </a:r>
          </a:p>
          <a:p>
            <a:pPr fontAlgn="base"/>
            <a:endParaRPr lang="en-US" sz="2800" dirty="0"/>
          </a:p>
          <a:p>
            <a:pPr fontAlgn="base"/>
            <a:r>
              <a:rPr lang="en-US" sz="2800" dirty="0"/>
              <a:t>4. Competitors’ Channels be kept in mind and sell through same channels or devise alternatives</a:t>
            </a:r>
            <a:r>
              <a:rPr lang="en-US" sz="2800" dirty="0" smtClean="0"/>
              <a:t>.</a:t>
            </a:r>
          </a:p>
          <a:p>
            <a:pPr fontAlgn="base"/>
            <a:endParaRPr lang="en-US" sz="2800" dirty="0"/>
          </a:p>
          <a:p>
            <a:pPr fontAlgn="base"/>
            <a:r>
              <a:rPr lang="en-US" sz="2800" dirty="0"/>
              <a:t>5. Social Considerations – Attitude of society towards a channel be considered.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4832092"/>
          </a:xfrm>
          <a:prstGeom prst="rect">
            <a:avLst/>
          </a:prstGeom>
        </p:spPr>
        <p:txBody>
          <a:bodyPr wrap="square">
            <a:spAutoFit/>
          </a:bodyPr>
          <a:lstStyle/>
          <a:p>
            <a:r>
              <a:rPr lang="en-US" sz="4400" dirty="0"/>
              <a:t>6. Inflationary / Recessionary conditions – In Inflation sell through longer channels to penetrate deep into market and generate greater sales revenue. In recession, use shorts channels to prevent undesirable price increase in products.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262979"/>
          </a:xfrm>
          <a:prstGeom prst="rect">
            <a:avLst/>
          </a:prstGeom>
        </p:spPr>
        <p:txBody>
          <a:bodyPr wrap="square">
            <a:spAutoFit/>
          </a:bodyPr>
          <a:lstStyle/>
          <a:p>
            <a:pPr fontAlgn="base"/>
            <a:r>
              <a:rPr lang="en-US" sz="2800" b="1" dirty="0"/>
              <a:t>Structure of Retailing</a:t>
            </a:r>
            <a:r>
              <a:rPr lang="en-US" sz="2800" b="1" dirty="0" smtClean="0"/>
              <a:t>:</a:t>
            </a:r>
          </a:p>
          <a:p>
            <a:pPr fontAlgn="base"/>
            <a:endParaRPr lang="en-US" sz="2800" b="1" dirty="0"/>
          </a:p>
          <a:p>
            <a:pPr fontAlgn="base"/>
            <a:r>
              <a:rPr lang="en-US" sz="2800" dirty="0"/>
              <a:t>The structure of retail trade in a product has also an important bearing on the choice of channels. One important aspect of this factor is the number of stores selling mainly the product in question. </a:t>
            </a:r>
            <a:endParaRPr lang="en-US" sz="2800" dirty="0" smtClean="0"/>
          </a:p>
          <a:p>
            <a:pPr fontAlgn="base"/>
            <a:endParaRPr lang="en-US" sz="2800" dirty="0" smtClean="0"/>
          </a:p>
          <a:p>
            <a:pPr fontAlgn="base"/>
            <a:r>
              <a:rPr lang="en-US" sz="2800" dirty="0" smtClean="0"/>
              <a:t>Generally</a:t>
            </a:r>
            <a:r>
              <a:rPr lang="en-US" sz="2800" dirty="0"/>
              <a:t>, if there are many such stores, the manufacturer will like to make use of the available retail channels instead of selling direct to the consumers. Also, retailers will be used for marketing a product if the retail stores provide convenience of shopping to the potential consumers.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1"/>
            <a:ext cx="8305800" cy="6124754"/>
          </a:xfrm>
          <a:prstGeom prst="rect">
            <a:avLst/>
          </a:prstGeom>
        </p:spPr>
        <p:txBody>
          <a:bodyPr wrap="square">
            <a:spAutoFit/>
          </a:bodyPr>
          <a:lstStyle/>
          <a:p>
            <a:pPr fontAlgn="base"/>
            <a:r>
              <a:rPr lang="en-US" sz="2800" b="1" dirty="0" smtClean="0"/>
              <a:t>In </a:t>
            </a:r>
            <a:r>
              <a:rPr lang="en-US" sz="2800" b="1" dirty="0"/>
              <a:t>short, the important considerations relating to the structure of retailing are:</a:t>
            </a:r>
            <a:endParaRPr lang="en-US" sz="2800" dirty="0"/>
          </a:p>
          <a:p>
            <a:pPr marL="342900" indent="-342900" fontAlgn="base">
              <a:buAutoNum type="alphaLcParenBoth"/>
            </a:pPr>
            <a:r>
              <a:rPr lang="en-US" sz="2800" dirty="0" smtClean="0"/>
              <a:t>Services </a:t>
            </a:r>
            <a:r>
              <a:rPr lang="en-US" sz="2800" dirty="0"/>
              <a:t>provided by retailers</a:t>
            </a:r>
            <a:r>
              <a:rPr lang="en-US" sz="2800" dirty="0" smtClean="0"/>
              <a:t>.</a:t>
            </a:r>
          </a:p>
          <a:p>
            <a:pPr marL="342900" indent="-342900" fontAlgn="base">
              <a:buAutoNum type="alphaLcParenBoth"/>
            </a:pPr>
            <a:endParaRPr lang="en-US" sz="2800" dirty="0" smtClean="0"/>
          </a:p>
          <a:p>
            <a:pPr marL="342900" indent="-342900" fontAlgn="base"/>
            <a:endParaRPr lang="en-US" sz="2800" dirty="0"/>
          </a:p>
          <a:p>
            <a:pPr fontAlgn="base"/>
            <a:r>
              <a:rPr lang="en-US" sz="2800" dirty="0"/>
              <a:t>(b) Availability of desired retailers</a:t>
            </a:r>
            <a:r>
              <a:rPr lang="en-US" sz="2800" dirty="0" smtClean="0"/>
              <a:t>.</a:t>
            </a:r>
          </a:p>
          <a:p>
            <a:pPr fontAlgn="base"/>
            <a:endParaRPr lang="en-US" sz="2800" dirty="0" smtClean="0"/>
          </a:p>
          <a:p>
            <a:pPr fontAlgn="base"/>
            <a:endParaRPr lang="en-US" sz="2800" dirty="0"/>
          </a:p>
          <a:p>
            <a:pPr fontAlgn="base"/>
            <a:r>
              <a:rPr lang="en-US" sz="2800" dirty="0"/>
              <a:t>(c) Attitude of middlemen toward manufacturer’s policies</a:t>
            </a:r>
            <a:r>
              <a:rPr lang="en-US" sz="2800" dirty="0" smtClean="0"/>
              <a:t>.</a:t>
            </a:r>
          </a:p>
          <a:p>
            <a:pPr fontAlgn="base"/>
            <a:endParaRPr lang="en-US" sz="2800" dirty="0" smtClean="0"/>
          </a:p>
          <a:p>
            <a:pPr fontAlgn="base"/>
            <a:endParaRPr lang="en-US" sz="2800" dirty="0"/>
          </a:p>
          <a:p>
            <a:pPr fontAlgn="base"/>
            <a:r>
              <a:rPr lang="en-US" sz="2800" dirty="0"/>
              <a:t>(d) Sales volume possibilities.</a:t>
            </a:r>
          </a:p>
          <a:p>
            <a:r>
              <a:rPr lang="en-US" sz="2800" dirty="0" smtClean="0"/>
              <a:t/>
            </a:r>
            <a:br>
              <a:rPr lang="en-US" sz="2800" dirty="0" smtClean="0"/>
            </a:b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6555641"/>
          </a:xfrm>
          <a:prstGeom prst="rect">
            <a:avLst/>
          </a:prstGeom>
        </p:spPr>
        <p:txBody>
          <a:bodyPr wrap="square">
            <a:spAutoFit/>
          </a:bodyPr>
          <a:lstStyle/>
          <a:p>
            <a:pPr fontAlgn="base"/>
            <a:r>
              <a:rPr lang="en-US" sz="2800" b="1" dirty="0"/>
              <a:t>Product, </a:t>
            </a:r>
            <a:endParaRPr lang="en-US" sz="2800" b="1" dirty="0" smtClean="0"/>
          </a:p>
          <a:p>
            <a:pPr fontAlgn="base"/>
            <a:endParaRPr lang="en-US" sz="2800" b="1" dirty="0" smtClean="0"/>
          </a:p>
          <a:p>
            <a:pPr fontAlgn="base"/>
            <a:endParaRPr lang="en-US" sz="2800" b="1" dirty="0" smtClean="0"/>
          </a:p>
          <a:p>
            <a:pPr fontAlgn="base"/>
            <a:r>
              <a:rPr lang="en-US" sz="2800" b="1" dirty="0" smtClean="0"/>
              <a:t>Consumer</a:t>
            </a:r>
            <a:r>
              <a:rPr lang="en-US" sz="2800" b="1" dirty="0"/>
              <a:t>, </a:t>
            </a:r>
            <a:endParaRPr lang="en-US" sz="2800" b="1" dirty="0" smtClean="0"/>
          </a:p>
          <a:p>
            <a:pPr fontAlgn="base"/>
            <a:endParaRPr lang="en-US" sz="2800" b="1" dirty="0" smtClean="0"/>
          </a:p>
          <a:p>
            <a:pPr fontAlgn="base"/>
            <a:endParaRPr lang="en-US" sz="2800" b="1" dirty="0" smtClean="0"/>
          </a:p>
          <a:p>
            <a:pPr fontAlgn="base"/>
            <a:r>
              <a:rPr lang="en-US" sz="2800" b="1" dirty="0" smtClean="0"/>
              <a:t>Company</a:t>
            </a:r>
            <a:r>
              <a:rPr lang="en-US" sz="2800" b="1" dirty="0"/>
              <a:t>, </a:t>
            </a:r>
            <a:endParaRPr lang="en-US" sz="2800" b="1" dirty="0" smtClean="0"/>
          </a:p>
          <a:p>
            <a:pPr fontAlgn="base"/>
            <a:endParaRPr lang="en-US" sz="2800" b="1" dirty="0" smtClean="0"/>
          </a:p>
          <a:p>
            <a:pPr fontAlgn="base"/>
            <a:endParaRPr lang="en-US" sz="2800" b="1" dirty="0" smtClean="0"/>
          </a:p>
          <a:p>
            <a:pPr fontAlgn="base"/>
            <a:endParaRPr lang="en-US" sz="2800" b="1" dirty="0" smtClean="0"/>
          </a:p>
          <a:p>
            <a:pPr fontAlgn="base"/>
            <a:r>
              <a:rPr lang="en-US" sz="2800" b="1" dirty="0" smtClean="0"/>
              <a:t>Middlemen </a:t>
            </a:r>
            <a:r>
              <a:rPr lang="en-US" sz="2800" b="1" dirty="0"/>
              <a:t>and </a:t>
            </a:r>
            <a:endParaRPr lang="en-US" sz="2800" b="1" dirty="0" smtClean="0"/>
          </a:p>
          <a:p>
            <a:pPr fontAlgn="base"/>
            <a:endParaRPr lang="en-US" sz="2800" b="1" dirty="0" smtClean="0"/>
          </a:p>
          <a:p>
            <a:pPr fontAlgn="base"/>
            <a:endParaRPr lang="en-US" sz="2800" b="1" dirty="0" smtClean="0"/>
          </a:p>
          <a:p>
            <a:pPr fontAlgn="base"/>
            <a:endParaRPr lang="en-US" sz="2800" b="1" dirty="0" smtClean="0"/>
          </a:p>
          <a:p>
            <a:pPr fontAlgn="base"/>
            <a:r>
              <a:rPr lang="en-US" sz="2800" b="1" dirty="0" smtClean="0"/>
              <a:t>General </a:t>
            </a:r>
            <a:r>
              <a:rPr lang="en-US" sz="2800" b="1" dirty="0"/>
              <a:t>Considerations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534400" cy="5632311"/>
          </a:xfrm>
          <a:prstGeom prst="rect">
            <a:avLst/>
          </a:prstGeom>
        </p:spPr>
        <p:txBody>
          <a:bodyPr wrap="square">
            <a:spAutoFit/>
          </a:bodyPr>
          <a:lstStyle/>
          <a:p>
            <a:pPr fontAlgn="base"/>
            <a:r>
              <a:rPr lang="en-US" sz="3600" b="1" dirty="0"/>
              <a:t>A. Product Considerations (Nature of Product):</a:t>
            </a:r>
          </a:p>
          <a:p>
            <a:pPr marL="342900" indent="-342900" fontAlgn="base">
              <a:buAutoNum type="arabicPeriod"/>
            </a:pPr>
            <a:r>
              <a:rPr lang="en-US" sz="3600" dirty="0" smtClean="0"/>
              <a:t>UNIT </a:t>
            </a:r>
            <a:r>
              <a:rPr lang="en-US" sz="3600" dirty="0"/>
              <a:t>Value – Use short direct sales type channel for high value goods. Use large channels for low value goods</a:t>
            </a:r>
            <a:r>
              <a:rPr lang="en-US" sz="3600" dirty="0" smtClean="0"/>
              <a:t>.</a:t>
            </a:r>
          </a:p>
          <a:p>
            <a:pPr marL="342900" indent="-342900" fontAlgn="base"/>
            <a:endParaRPr lang="en-US" sz="3600" dirty="0"/>
          </a:p>
          <a:p>
            <a:pPr fontAlgn="base"/>
            <a:r>
              <a:rPr lang="en-US" sz="3600" dirty="0"/>
              <a:t>2. </a:t>
            </a:r>
            <a:r>
              <a:rPr lang="en-US" sz="3600" dirty="0" err="1"/>
              <a:t>Perishability</a:t>
            </a:r>
            <a:r>
              <a:rPr lang="en-US" sz="3600" dirty="0"/>
              <a:t> – Short channels or direct to consumer for perishable goods e.g. fruits, vegetables, perfumes. Long channel for durable goods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305800" cy="6124754"/>
          </a:xfrm>
          <a:prstGeom prst="rect">
            <a:avLst/>
          </a:prstGeom>
        </p:spPr>
        <p:txBody>
          <a:bodyPr wrap="square">
            <a:spAutoFit/>
          </a:bodyPr>
          <a:lstStyle/>
          <a:p>
            <a:pPr fontAlgn="base"/>
            <a:r>
              <a:rPr lang="en-US" sz="2800" dirty="0"/>
              <a:t>3. Bulky and Weighty (like iron &amp; steel, cotton etc.) – To be sold directly by manufacturer or short channel to reduce distance and number of handlings</a:t>
            </a:r>
            <a:r>
              <a:rPr lang="en-US" sz="2800" dirty="0" smtClean="0"/>
              <a:t>.</a:t>
            </a:r>
          </a:p>
          <a:p>
            <a:pPr fontAlgn="base"/>
            <a:endParaRPr lang="en-US" sz="2800" dirty="0" smtClean="0"/>
          </a:p>
          <a:p>
            <a:pPr fontAlgn="base"/>
            <a:endParaRPr lang="en-US" sz="2800" dirty="0"/>
          </a:p>
          <a:p>
            <a:pPr fontAlgn="base"/>
            <a:r>
              <a:rPr lang="en-US" sz="2800" dirty="0"/>
              <a:t>4. Highly Technical Products – To be sold through shortest channel / directly by Manufacturer</a:t>
            </a:r>
            <a:r>
              <a:rPr lang="en-US" sz="2800" dirty="0" smtClean="0"/>
              <a:t>.</a:t>
            </a:r>
          </a:p>
          <a:p>
            <a:pPr fontAlgn="base"/>
            <a:endParaRPr lang="en-US" sz="2800" dirty="0" smtClean="0"/>
          </a:p>
          <a:p>
            <a:pPr fontAlgn="base"/>
            <a:endParaRPr lang="en-US" sz="2800" dirty="0"/>
          </a:p>
          <a:p>
            <a:pPr fontAlgn="base"/>
            <a:r>
              <a:rPr lang="en-US" sz="2800" dirty="0"/>
              <a:t>5. General Goods (with Substitutes) – Sell through long channels</a:t>
            </a:r>
            <a:r>
              <a:rPr lang="en-US" sz="2800" dirty="0" smtClean="0"/>
              <a:t>.</a:t>
            </a:r>
          </a:p>
          <a:p>
            <a:pPr fontAlgn="base"/>
            <a:endParaRPr lang="en-US" sz="2800" dirty="0" smtClean="0"/>
          </a:p>
          <a:p>
            <a:pPr fontAlgn="base"/>
            <a:endParaRPr lang="en-US" sz="2800" dirty="0"/>
          </a:p>
          <a:p>
            <a:pPr fontAlgn="base"/>
            <a:r>
              <a:rPr lang="en-US" sz="2800" dirty="0"/>
              <a:t>6. Limited Product Line – Direct Selling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6124754"/>
          </a:xfrm>
          <a:prstGeom prst="rect">
            <a:avLst/>
          </a:prstGeom>
        </p:spPr>
        <p:txBody>
          <a:bodyPr wrap="square">
            <a:spAutoFit/>
          </a:bodyPr>
          <a:lstStyle/>
          <a:p>
            <a:pPr fontAlgn="base"/>
            <a:r>
              <a:rPr lang="en-US" sz="2800" dirty="0"/>
              <a:t>7. Standardized / Branded Products – Sell through long channels</a:t>
            </a:r>
            <a:r>
              <a:rPr lang="en-US" sz="2800" dirty="0" smtClean="0"/>
              <a:t>.</a:t>
            </a:r>
          </a:p>
          <a:p>
            <a:pPr fontAlgn="base"/>
            <a:endParaRPr lang="en-US" sz="2800" dirty="0" smtClean="0"/>
          </a:p>
          <a:p>
            <a:pPr fontAlgn="base"/>
            <a:endParaRPr lang="en-US" sz="2800" dirty="0"/>
          </a:p>
          <a:p>
            <a:pPr fontAlgn="base"/>
            <a:r>
              <a:rPr lang="en-US" sz="2800" dirty="0"/>
              <a:t>8. Ordered Goods (goods as per customer specifications) – Sell direct by Manufacturer</a:t>
            </a:r>
            <a:r>
              <a:rPr lang="en-US" sz="2800" dirty="0" smtClean="0"/>
              <a:t>.</a:t>
            </a:r>
          </a:p>
          <a:p>
            <a:pPr fontAlgn="base"/>
            <a:endParaRPr lang="en-US" sz="2800" dirty="0" smtClean="0"/>
          </a:p>
          <a:p>
            <a:pPr fontAlgn="base"/>
            <a:endParaRPr lang="en-US" sz="2800" dirty="0"/>
          </a:p>
          <a:p>
            <a:pPr fontAlgn="base"/>
            <a:r>
              <a:rPr lang="en-US" sz="2800" dirty="0"/>
              <a:t>9. Expensive High Unit value Products – Sell direct by companies</a:t>
            </a:r>
            <a:r>
              <a:rPr lang="en-US" sz="2800" dirty="0" smtClean="0"/>
              <a:t>.</a:t>
            </a:r>
          </a:p>
          <a:p>
            <a:pPr fontAlgn="base"/>
            <a:endParaRPr lang="en-US" sz="2800" dirty="0" smtClean="0"/>
          </a:p>
          <a:p>
            <a:pPr fontAlgn="base"/>
            <a:endParaRPr lang="en-US" sz="2800" dirty="0"/>
          </a:p>
          <a:p>
            <a:pPr fontAlgn="base"/>
            <a:r>
              <a:rPr lang="en-US" sz="2800" dirty="0"/>
              <a:t>10. Inexpensive products – Sell through indirect / long channel.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2400" dirty="0"/>
              <a:t>11. Tangible and intangible Products – Tangible goods sold through indirect, longer channel. Intangible services are sold through direct or shorter channel</a:t>
            </a:r>
            <a:r>
              <a:rPr lang="en-US" sz="2400" dirty="0" smtClean="0"/>
              <a:t>.</a:t>
            </a:r>
          </a:p>
          <a:p>
            <a:pPr fontAlgn="base"/>
            <a:endParaRPr lang="en-US" sz="2400" dirty="0"/>
          </a:p>
          <a:p>
            <a:pPr fontAlgn="base"/>
            <a:r>
              <a:rPr lang="en-US" sz="2400" dirty="0"/>
              <a:t>12. Repeated Handling (like delicate jewelry) – Short channel</a:t>
            </a:r>
            <a:r>
              <a:rPr lang="en-US" sz="2400" dirty="0" smtClean="0"/>
              <a:t>.</a:t>
            </a:r>
          </a:p>
          <a:p>
            <a:pPr fontAlgn="base"/>
            <a:endParaRPr lang="en-US" sz="2400" dirty="0"/>
          </a:p>
          <a:p>
            <a:pPr fontAlgn="base"/>
            <a:r>
              <a:rPr lang="en-US" sz="2400" dirty="0"/>
              <a:t>13. Customer-Specifications Goods – Shorter channel (direct channel</a:t>
            </a:r>
            <a:r>
              <a:rPr lang="en-US" sz="2400" dirty="0" smtClean="0"/>
              <a:t>).</a:t>
            </a:r>
          </a:p>
          <a:p>
            <a:pPr fontAlgn="base"/>
            <a:endParaRPr lang="en-US" sz="2400" dirty="0"/>
          </a:p>
          <a:p>
            <a:pPr fontAlgn="base"/>
            <a:r>
              <a:rPr lang="en-US" sz="2400" dirty="0"/>
              <a:t>14. After Sales Service Requirement – Direct/short channel</a:t>
            </a:r>
            <a:r>
              <a:rPr lang="en-US" sz="2400" dirty="0" smtClean="0"/>
              <a:t>.</a:t>
            </a:r>
          </a:p>
          <a:p>
            <a:pPr fontAlgn="base"/>
            <a:endParaRPr lang="en-US" sz="2400" dirty="0"/>
          </a:p>
          <a:p>
            <a:pPr fontAlgn="base"/>
            <a:r>
              <a:rPr lang="en-US" sz="2400" dirty="0"/>
              <a:t>15. Nature of product – For consumer products, indirect channels are preferred and for industrial goods direct channel</a:t>
            </a:r>
            <a:r>
              <a:rPr lang="en-US" sz="2400" dirty="0" smtClean="0"/>
              <a:t>.</a:t>
            </a:r>
          </a:p>
          <a:p>
            <a:pPr fontAlgn="base"/>
            <a:endParaRPr lang="en-US" sz="2400" dirty="0"/>
          </a:p>
          <a:p>
            <a:pPr fontAlgn="base"/>
            <a:r>
              <a:rPr lang="en-US" sz="2400" dirty="0"/>
              <a:t>16. Goods subject to Fast Style Changes – Manufacturers prefer selling direct to retailers</a:t>
            </a:r>
            <a:r>
              <a:rPr lang="en-US" sz="2400" dirty="0" smtClean="0"/>
              <a:t>.</a:t>
            </a:r>
          </a:p>
          <a:p>
            <a:pPr fontAlgn="base"/>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3200" b="1" dirty="0"/>
              <a:t>B. Consumer Considerations:</a:t>
            </a:r>
          </a:p>
          <a:p>
            <a:pPr marL="342900" indent="-342900" fontAlgn="base">
              <a:buAutoNum type="arabicPeriod"/>
            </a:pPr>
            <a:r>
              <a:rPr lang="en-US" sz="3200" dirty="0" smtClean="0"/>
              <a:t>Dispersed </a:t>
            </a:r>
            <a:r>
              <a:rPr lang="en-US" sz="3200" dirty="0"/>
              <a:t>geographically Customers – Sell through Middlemen (one or more layers</a:t>
            </a:r>
            <a:r>
              <a:rPr lang="en-US" sz="3200" dirty="0" smtClean="0"/>
              <a:t>).</a:t>
            </a:r>
          </a:p>
          <a:p>
            <a:pPr marL="342900" indent="-342900" fontAlgn="base">
              <a:buAutoNum type="arabicPeriod"/>
            </a:pPr>
            <a:endParaRPr lang="en-US" sz="3200" dirty="0" smtClean="0"/>
          </a:p>
          <a:p>
            <a:pPr marL="342900" indent="-342900" fontAlgn="base">
              <a:buAutoNum type="arabicPeriod"/>
            </a:pPr>
            <a:endParaRPr lang="en-US" sz="3200" dirty="0"/>
          </a:p>
          <a:p>
            <a:pPr fontAlgn="base"/>
            <a:r>
              <a:rPr lang="en-US" sz="3200" dirty="0"/>
              <a:t>2. Large no of customers – Sell through Middlemen (one or more layers</a:t>
            </a:r>
            <a:r>
              <a:rPr lang="en-US" sz="3200" dirty="0" smtClean="0"/>
              <a:t>).</a:t>
            </a:r>
          </a:p>
          <a:p>
            <a:pPr fontAlgn="base"/>
            <a:endParaRPr lang="en-US" sz="3200" dirty="0" smtClean="0"/>
          </a:p>
          <a:p>
            <a:pPr fontAlgn="base"/>
            <a:endParaRPr lang="en-US" sz="3200" dirty="0"/>
          </a:p>
          <a:p>
            <a:pPr fontAlgn="base"/>
            <a:r>
              <a:rPr lang="en-US" sz="3200" dirty="0"/>
              <a:t>3. Credit and other facilities – Better use intermediaries; for wholesalers, retailers can better asses creditworthiness of customer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16758"/>
          </a:xfrm>
          <a:prstGeom prst="rect">
            <a:avLst/>
          </a:prstGeom>
        </p:spPr>
        <p:txBody>
          <a:bodyPr wrap="square">
            <a:spAutoFit/>
          </a:bodyPr>
          <a:lstStyle/>
          <a:p>
            <a:pPr fontAlgn="base"/>
            <a:r>
              <a:rPr lang="en-US" sz="3200" dirty="0"/>
              <a:t>4. Order Size Manufacturer – he can sell direct to big </a:t>
            </a:r>
            <a:r>
              <a:rPr lang="en-US" sz="3200" dirty="0" err="1"/>
              <a:t>organisation</a:t>
            </a:r>
            <a:r>
              <a:rPr lang="en-US" sz="3200" dirty="0"/>
              <a:t> and use wholesalers to sell to retailers</a:t>
            </a:r>
            <a:r>
              <a:rPr lang="en-US" sz="3200" dirty="0" smtClean="0"/>
              <a:t>.</a:t>
            </a:r>
          </a:p>
          <a:p>
            <a:pPr fontAlgn="base"/>
            <a:endParaRPr lang="en-US" sz="3200" dirty="0" smtClean="0"/>
          </a:p>
          <a:p>
            <a:pPr fontAlgn="base"/>
            <a:endParaRPr lang="en-US" sz="3200" dirty="0"/>
          </a:p>
          <a:p>
            <a:pPr fontAlgn="base"/>
            <a:r>
              <a:rPr lang="en-US" sz="3200" dirty="0"/>
              <a:t>5. Buying Habits of Customers – For consumers buying frequently but in small quantities -Indirect channel</a:t>
            </a:r>
            <a:r>
              <a:rPr lang="en-US" sz="3200" dirty="0" smtClean="0"/>
              <a:t>.</a:t>
            </a:r>
          </a:p>
          <a:p>
            <a:pPr fontAlgn="base"/>
            <a:endParaRPr lang="en-US" sz="3200" dirty="0" smtClean="0"/>
          </a:p>
          <a:p>
            <a:pPr fontAlgn="base"/>
            <a:endParaRPr lang="en-US" sz="3200" dirty="0"/>
          </a:p>
          <a:p>
            <a:pPr fontAlgn="base"/>
            <a:r>
              <a:rPr lang="en-US" sz="3200" dirty="0"/>
              <a:t>If customer buying in large amount – Direct channel is profitable.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509200"/>
          </a:xfrm>
          <a:prstGeom prst="rect">
            <a:avLst/>
          </a:prstGeom>
        </p:spPr>
        <p:txBody>
          <a:bodyPr wrap="square">
            <a:spAutoFit/>
          </a:bodyPr>
          <a:lstStyle/>
          <a:p>
            <a:pPr fontAlgn="base"/>
            <a:r>
              <a:rPr lang="en-US" sz="3200" b="1" dirty="0"/>
              <a:t>C. Company Considerations:</a:t>
            </a:r>
          </a:p>
          <a:p>
            <a:pPr marL="342900" indent="-342900" fontAlgn="base">
              <a:buAutoNum type="arabicPeriod"/>
            </a:pPr>
            <a:r>
              <a:rPr lang="en-US" sz="3200" dirty="0" smtClean="0"/>
              <a:t>Large </a:t>
            </a:r>
            <a:r>
              <a:rPr lang="en-US" sz="3200" dirty="0"/>
              <a:t>scale Manufacturers – Distribute their products directly</a:t>
            </a:r>
            <a:r>
              <a:rPr lang="en-US" sz="3200" dirty="0" smtClean="0"/>
              <a:t>.</a:t>
            </a:r>
          </a:p>
          <a:p>
            <a:pPr marL="342900" indent="-342900" fontAlgn="base">
              <a:buAutoNum type="arabicPeriod"/>
            </a:pPr>
            <a:endParaRPr lang="en-US" sz="3200" dirty="0" smtClean="0"/>
          </a:p>
          <a:p>
            <a:pPr marL="342900" indent="-342900" fontAlgn="base"/>
            <a:endParaRPr lang="en-US" sz="3200" dirty="0"/>
          </a:p>
          <a:p>
            <a:pPr fontAlgn="base"/>
            <a:r>
              <a:rPr lang="en-US" sz="3200" dirty="0"/>
              <a:t>2. Small Manufacturers – Sell through wholesalers as they cannot afford heavy expenses of sales force</a:t>
            </a:r>
            <a:r>
              <a:rPr lang="en-US" sz="3200" dirty="0" smtClean="0"/>
              <a:t>.</a:t>
            </a:r>
          </a:p>
          <a:p>
            <a:pPr fontAlgn="base"/>
            <a:endParaRPr lang="en-US" sz="3200" dirty="0" smtClean="0"/>
          </a:p>
          <a:p>
            <a:pPr fontAlgn="base"/>
            <a:endParaRPr lang="en-US" sz="3200" dirty="0" smtClean="0"/>
          </a:p>
          <a:p>
            <a:pPr fontAlgn="base"/>
            <a:endParaRPr lang="en-US" sz="3200" dirty="0"/>
          </a:p>
          <a:p>
            <a:pPr fontAlgn="base"/>
            <a:r>
              <a:rPr lang="en-US" sz="3200" dirty="0"/>
              <a:t>3. Custom of the Industry may decide the channel.</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68</TotalTime>
  <Words>814</Words>
  <Application>Microsoft Office PowerPoint</Application>
  <PresentationFormat>On-screen Show (4:3)</PresentationFormat>
  <Paragraphs>136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Equity</vt:lpstr>
      <vt:lpstr>Factors Influencing Choice of Distribution Channel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Influencing Choice of Distribution Channel  </dc:title>
  <dc:creator>Ashutosh</dc:creator>
  <cp:lastModifiedBy>Ashutosh</cp:lastModifiedBy>
  <cp:revision>9</cp:revision>
  <dcterms:created xsi:type="dcterms:W3CDTF">2020-04-21T05:41:49Z</dcterms:created>
  <dcterms:modified xsi:type="dcterms:W3CDTF">2020-04-21T16:56:24Z</dcterms:modified>
</cp:coreProperties>
</file>