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79601F8-1EA9-4549-9F7E-92F664F5D559}"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9302444-6743-4E53-A5A1-DCBB12FE1F6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9601F8-1EA9-4549-9F7E-92F664F5D559}"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302444-6743-4E53-A5A1-DCBB12FE1F6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9601F8-1EA9-4549-9F7E-92F664F5D559}"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302444-6743-4E53-A5A1-DCBB12FE1F6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79601F8-1EA9-4549-9F7E-92F664F5D559}"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302444-6743-4E53-A5A1-DCBB12FE1F6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9601F8-1EA9-4549-9F7E-92F664F5D559}"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9302444-6743-4E53-A5A1-DCBB12FE1F6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79601F8-1EA9-4549-9F7E-92F664F5D559}"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302444-6743-4E53-A5A1-DCBB12FE1F6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79601F8-1EA9-4549-9F7E-92F664F5D559}"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302444-6743-4E53-A5A1-DCBB12FE1F6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9601F8-1EA9-4549-9F7E-92F664F5D559}"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302444-6743-4E53-A5A1-DCBB12FE1F6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9601F8-1EA9-4549-9F7E-92F664F5D559}"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302444-6743-4E53-A5A1-DCBB12FE1F6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9601F8-1EA9-4549-9F7E-92F664F5D559}"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302444-6743-4E53-A5A1-DCBB12FE1F6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9601F8-1EA9-4549-9F7E-92F664F5D559}"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9302444-6743-4E53-A5A1-DCBB12FE1F6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79601F8-1EA9-4549-9F7E-92F664F5D559}"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9302444-6743-4E53-A5A1-DCBB12FE1F6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876800"/>
            <a:ext cx="7467600" cy="1600200"/>
          </a:xfrm>
        </p:spPr>
        <p:txBody>
          <a:bodyPr>
            <a:normAutofit fontScale="92500" lnSpcReduction="2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Types of Distribution Channels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262979"/>
          </a:xfrm>
          <a:prstGeom prst="rect">
            <a:avLst/>
          </a:prstGeom>
        </p:spPr>
        <p:txBody>
          <a:bodyPr wrap="square">
            <a:spAutoFit/>
          </a:bodyPr>
          <a:lstStyle/>
          <a:p>
            <a:pPr fontAlgn="base"/>
            <a:r>
              <a:rPr lang="en-US" sz="2800" b="1" dirty="0"/>
              <a:t>(iv) Sales by Opening Own Shops</a:t>
            </a:r>
            <a:r>
              <a:rPr lang="en-US" sz="2800" b="1" dirty="0" smtClean="0"/>
              <a:t>:</a:t>
            </a:r>
          </a:p>
          <a:p>
            <a:pPr fontAlgn="base"/>
            <a:endParaRPr lang="en-US" sz="2800" dirty="0"/>
          </a:p>
          <a:p>
            <a:pPr fontAlgn="base"/>
            <a:r>
              <a:rPr lang="en-US" sz="2800" dirty="0"/>
              <a:t>The producers of perishable and non-perishable goods sell their products to customers, by opening their own retail shops. </a:t>
            </a:r>
            <a:endParaRPr lang="en-US" sz="2800" dirty="0" smtClean="0"/>
          </a:p>
          <a:p>
            <a:pPr fontAlgn="base"/>
            <a:endParaRPr lang="en-US" sz="2800" dirty="0" smtClean="0"/>
          </a:p>
          <a:p>
            <a:pPr fontAlgn="base"/>
            <a:r>
              <a:rPr lang="en-US" sz="2800" dirty="0" smtClean="0"/>
              <a:t>Manufacturers </a:t>
            </a:r>
            <a:r>
              <a:rPr lang="en-US" sz="2800" dirty="0"/>
              <a:t>can push the goods quickly through retail shops and can offer satisfactory service to customers, thereby building goodwill. </a:t>
            </a:r>
            <a:endParaRPr lang="en-US" sz="2800" dirty="0" smtClean="0"/>
          </a:p>
          <a:p>
            <a:pPr fontAlgn="base"/>
            <a:endParaRPr lang="en-US" sz="2800" dirty="0" smtClean="0"/>
          </a:p>
          <a:p>
            <a:pPr fontAlgn="base"/>
            <a:r>
              <a:rPr lang="en-US" sz="2800" dirty="0" smtClean="0"/>
              <a:t>It </a:t>
            </a:r>
            <a:r>
              <a:rPr lang="en-US" sz="2800" dirty="0"/>
              <a:t>also helps the producers to study the market trends, fashion preferred by buyers and style trend of people. This system offers a two way communication and the price is regulated</a:t>
            </a:r>
            <a:r>
              <a:rPr lang="en-US" sz="2800" dirty="0" smtClean="0"/>
              <a:t>.</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6124754"/>
          </a:xfrm>
          <a:prstGeom prst="rect">
            <a:avLst/>
          </a:prstGeom>
        </p:spPr>
        <p:txBody>
          <a:bodyPr wrap="square">
            <a:spAutoFit/>
          </a:bodyPr>
          <a:lstStyle/>
          <a:p>
            <a:pPr fontAlgn="base"/>
            <a:r>
              <a:rPr lang="en-US" sz="2800" b="1" dirty="0" smtClean="0"/>
              <a:t>Perhaps, there are few drawbacks of adopting Direct Marketing Channels are given as under</a:t>
            </a:r>
            <a:r>
              <a:rPr lang="en-US" sz="2800" b="1" dirty="0" smtClean="0"/>
              <a:t>:</a:t>
            </a:r>
          </a:p>
          <a:p>
            <a:pPr fontAlgn="base"/>
            <a:endParaRPr lang="en-US" sz="2800" dirty="0" smtClean="0"/>
          </a:p>
          <a:p>
            <a:pPr marL="400050" indent="-400050" fontAlgn="base">
              <a:buAutoNum type="romanLcParenBoth"/>
            </a:pPr>
            <a:r>
              <a:rPr lang="en-US" sz="2800" dirty="0" smtClean="0"/>
              <a:t>When </a:t>
            </a:r>
            <a:r>
              <a:rPr lang="en-US" sz="2800" dirty="0" smtClean="0"/>
              <a:t>customers are innumerable and spiral over a large area, it may be difficult to have direct contact with them economically</a:t>
            </a:r>
            <a:r>
              <a:rPr lang="en-US" sz="2800" dirty="0" smtClean="0"/>
              <a:t>.</a:t>
            </a:r>
          </a:p>
          <a:p>
            <a:pPr marL="400050" indent="-400050" fontAlgn="base">
              <a:buAutoNum type="romanLcParenBoth"/>
            </a:pPr>
            <a:endParaRPr lang="en-US" sz="2800" dirty="0" smtClean="0"/>
          </a:p>
          <a:p>
            <a:pPr marL="400050" indent="-400050" fontAlgn="base"/>
            <a:endParaRPr lang="en-US" sz="2800" dirty="0" smtClean="0"/>
          </a:p>
          <a:p>
            <a:pPr fontAlgn="base"/>
            <a:r>
              <a:rPr lang="en-US" sz="2800" dirty="0" smtClean="0"/>
              <a:t>(ii) When customers are multi-millions in number, it may be difficult to establish a direct contact with them</a:t>
            </a:r>
            <a:r>
              <a:rPr lang="en-US" sz="2800" dirty="0" smtClean="0"/>
              <a:t>.</a:t>
            </a:r>
          </a:p>
          <a:p>
            <a:pPr fontAlgn="base"/>
            <a:endParaRPr lang="en-US" sz="2800" dirty="0" smtClean="0"/>
          </a:p>
          <a:p>
            <a:pPr fontAlgn="base"/>
            <a:endParaRPr lang="en-US" sz="2800" dirty="0" smtClean="0"/>
          </a:p>
          <a:p>
            <a:pPr fontAlgn="base"/>
            <a:r>
              <a:rPr lang="en-US" sz="2800" dirty="0" smtClean="0"/>
              <a:t>(iii) When the producers do not prove to be good salesman, the process suffers.</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153400" cy="5693866"/>
          </a:xfrm>
          <a:prstGeom prst="rect">
            <a:avLst/>
          </a:prstGeom>
        </p:spPr>
        <p:txBody>
          <a:bodyPr wrap="square">
            <a:spAutoFit/>
          </a:bodyPr>
          <a:lstStyle/>
          <a:p>
            <a:pPr fontAlgn="base"/>
            <a:r>
              <a:rPr lang="en-US" sz="2800" b="1" dirty="0"/>
              <a:t>2. Indirect Channel:</a:t>
            </a:r>
          </a:p>
          <a:p>
            <a:pPr fontAlgn="base"/>
            <a:r>
              <a:rPr lang="en-US" sz="2800" dirty="0"/>
              <a:t>Under this system, distribution of goods is performed by middlemen or intermediaries like wholesalers’ stockiest distributions etc. </a:t>
            </a:r>
            <a:endParaRPr lang="en-US" sz="2800" dirty="0" smtClean="0"/>
          </a:p>
          <a:p>
            <a:pPr fontAlgn="base"/>
            <a:endParaRPr lang="en-US" sz="2800" dirty="0" smtClean="0"/>
          </a:p>
          <a:p>
            <a:pPr fontAlgn="base"/>
            <a:r>
              <a:rPr lang="en-US" sz="2800" dirty="0" smtClean="0"/>
              <a:t>There </a:t>
            </a:r>
            <a:r>
              <a:rPr lang="en-US" sz="2800" dirty="0"/>
              <a:t>is one middleman like a Sole Selling Agent who distributes the goods through a number of middlemen subsequently or, there may be a number of middlemen when the producer distributes the products through a number of agents or wholesalers or even retailers. </a:t>
            </a:r>
            <a:endParaRPr lang="en-US" sz="2800" dirty="0" smtClean="0"/>
          </a:p>
          <a:p>
            <a:pPr fontAlgn="base"/>
            <a:endParaRPr lang="en-US" sz="2800" dirty="0" smtClean="0"/>
          </a:p>
          <a:p>
            <a:pPr fontAlgn="base"/>
            <a:r>
              <a:rPr lang="en-US" sz="2800" dirty="0" smtClean="0"/>
              <a:t>Retailer </a:t>
            </a:r>
            <a:r>
              <a:rPr lang="en-US" sz="2800" dirty="0"/>
              <a:t>sells directly to the consumers whereas wholesalers sell through them.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6555641"/>
          </a:xfrm>
          <a:prstGeom prst="rect">
            <a:avLst/>
          </a:prstGeom>
        </p:spPr>
        <p:txBody>
          <a:bodyPr wrap="square">
            <a:spAutoFit/>
          </a:bodyPr>
          <a:lstStyle/>
          <a:p>
            <a:pPr algn="ctr" fontAlgn="base"/>
            <a:endParaRPr lang="en-US" sz="6000" b="1" dirty="0" smtClean="0"/>
          </a:p>
          <a:p>
            <a:pPr algn="ctr" fontAlgn="base"/>
            <a:r>
              <a:rPr lang="en-US" sz="6000" b="1" dirty="0" smtClean="0"/>
              <a:t>Typical </a:t>
            </a:r>
            <a:r>
              <a:rPr lang="en-US" sz="6000" b="1" dirty="0"/>
              <a:t>Indirect Channels of Distribution has four level of channels discussed as under:</a:t>
            </a:r>
            <a:endParaRPr lang="en-US" sz="6000" dirty="0"/>
          </a:p>
          <a:p>
            <a:pPr algn="ctr"/>
            <a:r>
              <a:rPr lang="en-US" sz="6000" dirty="0" smtClean="0"/>
              <a:t/>
            </a:r>
            <a:br>
              <a:rPr lang="en-US" sz="6000" dirty="0" smtClean="0"/>
            </a:br>
            <a:endParaRPr lang="en-US" sz="6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05800" cy="5509200"/>
          </a:xfrm>
          <a:prstGeom prst="rect">
            <a:avLst/>
          </a:prstGeom>
        </p:spPr>
        <p:txBody>
          <a:bodyPr wrap="square">
            <a:spAutoFit/>
          </a:bodyPr>
          <a:lstStyle/>
          <a:p>
            <a:pPr marL="400050" indent="-400050" fontAlgn="base">
              <a:buAutoNum type="romanLcParenBoth"/>
            </a:pPr>
            <a:r>
              <a:rPr lang="en-US" sz="3200" dirty="0" smtClean="0"/>
              <a:t>One-level </a:t>
            </a:r>
            <a:r>
              <a:rPr lang="en-US" sz="3200" dirty="0"/>
              <a:t>Channel Only one intermediary between producer and consumers is present here. It may be a retailer or a distributor</a:t>
            </a:r>
            <a:r>
              <a:rPr lang="en-US" sz="3200" dirty="0" smtClean="0"/>
              <a:t>.</a:t>
            </a:r>
          </a:p>
          <a:p>
            <a:pPr marL="400050" indent="-400050" fontAlgn="base"/>
            <a:endParaRPr lang="en-US" sz="3200" dirty="0"/>
          </a:p>
          <a:p>
            <a:pPr fontAlgn="base"/>
            <a:r>
              <a:rPr lang="en-US" sz="3200" dirty="0"/>
              <a:t>In case the intermediary is a distributor, this type of channel is used for specialty products like washing machines, refrigerators or industrial products</a:t>
            </a:r>
            <a:r>
              <a:rPr lang="en-US" sz="3200" dirty="0" smtClean="0"/>
              <a:t>.</a:t>
            </a:r>
          </a:p>
          <a:p>
            <a:pPr fontAlgn="base"/>
            <a:endParaRPr lang="en-US" sz="3200" dirty="0" smtClean="0"/>
          </a:p>
          <a:p>
            <a:pPr fontAlgn="base"/>
            <a:endParaRPr lang="en-US" sz="3200" dirty="0"/>
          </a:p>
          <a:p>
            <a:pPr fontAlgn="base"/>
            <a:r>
              <a:rPr lang="en-US" sz="3200" dirty="0"/>
              <a:t>(ii) Two-level Channel – Two intermediaries, namely, wholesaler/distributor and retailer and present here</a:t>
            </a:r>
            <a:r>
              <a:rPr lang="en-US" sz="3200" dirty="0" smtClean="0"/>
              <a:t>.</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509200"/>
          </a:xfrm>
          <a:prstGeom prst="rect">
            <a:avLst/>
          </a:prstGeom>
        </p:spPr>
        <p:txBody>
          <a:bodyPr wrap="square">
            <a:spAutoFit/>
          </a:bodyPr>
          <a:lstStyle/>
          <a:p>
            <a:pPr fontAlgn="base"/>
            <a:r>
              <a:rPr lang="en-US" sz="3200" dirty="0" smtClean="0"/>
              <a:t>(iii) Three-level Channel – Three intermediaries, namely, distributor, wholesaler and retailer are present and it is also used for convenience products</a:t>
            </a:r>
            <a:r>
              <a:rPr lang="en-US" sz="3200" dirty="0" smtClean="0"/>
              <a:t>.</a:t>
            </a:r>
          </a:p>
          <a:p>
            <a:pPr fontAlgn="base"/>
            <a:endParaRPr lang="en-US" sz="3200" dirty="0" smtClean="0"/>
          </a:p>
          <a:p>
            <a:pPr fontAlgn="base"/>
            <a:endParaRPr lang="en-US" sz="3200" dirty="0" smtClean="0"/>
          </a:p>
          <a:p>
            <a:pPr fontAlgn="base"/>
            <a:endParaRPr lang="en-US" sz="3200" dirty="0" smtClean="0"/>
          </a:p>
          <a:p>
            <a:pPr fontAlgn="base"/>
            <a:r>
              <a:rPr lang="en-US" sz="3200" dirty="0" smtClean="0"/>
              <a:t>(iv) Four-level Channel – Four intermediaries, namely, agent, distributor, wholesaler and retailer are present here. This channel is similar to the previous two. This type of channel is used for consumer durable products also.</a:t>
            </a: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799"/>
            <a:ext cx="8229600" cy="4893647"/>
          </a:xfrm>
          <a:prstGeom prst="rect">
            <a:avLst/>
          </a:prstGeom>
        </p:spPr>
        <p:txBody>
          <a:bodyPr wrap="square">
            <a:spAutoFit/>
          </a:bodyPr>
          <a:lstStyle/>
          <a:p>
            <a:pPr fontAlgn="base"/>
            <a:r>
              <a:rPr lang="en-US" sz="2400" b="1" dirty="0"/>
              <a:t>3. Hybrid Distribution Channel or Multi-Channel Distribution System</a:t>
            </a:r>
            <a:r>
              <a:rPr lang="en-US" sz="2400" b="1" dirty="0" smtClean="0"/>
              <a:t>:</a:t>
            </a:r>
          </a:p>
          <a:p>
            <a:pPr fontAlgn="base"/>
            <a:endParaRPr lang="en-US" sz="2400" b="1" dirty="0"/>
          </a:p>
          <a:p>
            <a:pPr fontAlgn="base"/>
            <a:r>
              <a:rPr lang="en-US" sz="2400" dirty="0"/>
              <a:t>Of late, many companies used a single channel to sell to a single market or market segment. Recently, with the proliferation of customer segments and channel possibilities, several companies have adopted multi-channel distribution systems, it is often called hybrid marketing channels. </a:t>
            </a:r>
            <a:endParaRPr lang="en-US" sz="2400" dirty="0" smtClean="0"/>
          </a:p>
          <a:p>
            <a:pPr fontAlgn="base"/>
            <a:endParaRPr lang="en-US" sz="2400" dirty="0" smtClean="0"/>
          </a:p>
          <a:p>
            <a:pPr fontAlgn="base"/>
            <a:endParaRPr lang="en-US" sz="2400" dirty="0" smtClean="0"/>
          </a:p>
          <a:p>
            <a:pPr fontAlgn="base"/>
            <a:r>
              <a:rPr lang="en-US" sz="2400" dirty="0" smtClean="0"/>
              <a:t>Multi-channel </a:t>
            </a:r>
            <a:r>
              <a:rPr lang="en-US" sz="2400" dirty="0"/>
              <a:t>marketing like these occurs when a single firm sets up two or more marketing channels to reach one or more customer segments. The use of hybrid channel systems has increased greatly in recent years</a:t>
            </a:r>
            <a:r>
              <a:rPr lang="en-US" sz="2400" dirty="0" smtClean="0"/>
              <a:t>.</a:t>
            </a: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153400" cy="5262979"/>
          </a:xfrm>
          <a:prstGeom prst="rect">
            <a:avLst/>
          </a:prstGeom>
        </p:spPr>
        <p:txBody>
          <a:bodyPr wrap="square">
            <a:spAutoFit/>
          </a:bodyPr>
          <a:lstStyle/>
          <a:p>
            <a:pPr fontAlgn="base"/>
            <a:r>
              <a:rPr lang="en-US" sz="2800" dirty="0" smtClean="0"/>
              <a:t>The producer sells directly to consumer segment 1 using direct mail catalogues and telemarketing, and reaches consumer segment 2 through retailers. It sells indirectly to business segment 1 through distributors and dealers, and to business segment 2 through its own </a:t>
            </a:r>
            <a:r>
              <a:rPr lang="en-US" sz="2800" dirty="0" err="1" smtClean="0"/>
              <a:t>salesforce</a:t>
            </a:r>
            <a:r>
              <a:rPr lang="en-US" sz="2800" dirty="0" smtClean="0"/>
              <a:t>.</a:t>
            </a:r>
          </a:p>
          <a:p>
            <a:pPr fontAlgn="base"/>
            <a:endParaRPr lang="en-US" sz="2800" dirty="0" smtClean="0"/>
          </a:p>
          <a:p>
            <a:pPr fontAlgn="base"/>
            <a:endParaRPr lang="en-US" sz="2800" dirty="0" smtClean="0"/>
          </a:p>
          <a:p>
            <a:pPr fontAlgn="base"/>
            <a:r>
              <a:rPr lang="en-US" sz="2800" dirty="0" smtClean="0"/>
              <a:t>Hybrid channels have advantages to offer to companies facing large and complex markets. With each new channel, the company expands its sales and market coverage and gains opportunities to tailor its products and services to the specific needs of diverse customer segments.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077200" cy="5078313"/>
          </a:xfrm>
          <a:prstGeom prst="rect">
            <a:avLst/>
          </a:prstGeom>
        </p:spPr>
        <p:txBody>
          <a:bodyPr wrap="square">
            <a:spAutoFit/>
          </a:bodyPr>
          <a:lstStyle/>
          <a:p>
            <a:pPr fontAlgn="base"/>
            <a:r>
              <a:rPr lang="en-US" sz="3600" dirty="0" smtClean="0"/>
              <a:t>But such hybrid channel systems are harder to control, and they generate conflict as more channels compete for customers and sales</a:t>
            </a:r>
            <a:r>
              <a:rPr lang="en-US" sz="3600" dirty="0" smtClean="0"/>
              <a:t>.</a:t>
            </a:r>
          </a:p>
          <a:p>
            <a:pPr fontAlgn="base"/>
            <a:endParaRPr lang="en-US" sz="3600" dirty="0" smtClean="0"/>
          </a:p>
          <a:p>
            <a:pPr fontAlgn="base"/>
            <a:r>
              <a:rPr lang="en-US" sz="3600" dirty="0" smtClean="0"/>
              <a:t> </a:t>
            </a:r>
            <a:r>
              <a:rPr lang="en-US" sz="3600" dirty="0" smtClean="0"/>
              <a:t>For instance, when IBM began selling directly to customers at low prices through catalogues and telemarketing, many of its retail dealers cried “unfair competition” and threatened to drop the IBM line or to give it less emphasis.</a:t>
            </a:r>
            <a:endParaRPr lang="en-US" sz="3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5632311"/>
          </a:xfrm>
          <a:prstGeom prst="rect">
            <a:avLst/>
          </a:prstGeom>
        </p:spPr>
        <p:txBody>
          <a:bodyPr wrap="square">
            <a:spAutoFit/>
          </a:bodyPr>
          <a:lstStyle/>
          <a:p>
            <a:pPr fontAlgn="base"/>
            <a:r>
              <a:rPr lang="en-US" sz="2400" b="1" dirty="0"/>
              <a:t>A. Direct Channel:</a:t>
            </a:r>
            <a:endParaRPr lang="en-US" sz="2400" dirty="0"/>
          </a:p>
          <a:p>
            <a:pPr marL="342900" indent="-342900" fontAlgn="base">
              <a:buAutoNum type="arabicPeriod"/>
            </a:pPr>
            <a:r>
              <a:rPr lang="en-US" sz="2400" dirty="0" smtClean="0"/>
              <a:t>Producer </a:t>
            </a:r>
            <a:r>
              <a:rPr lang="en-US" sz="2400" dirty="0"/>
              <a:t>→ Consumer…. (Zero Level/No Intermediary</a:t>
            </a:r>
            <a:r>
              <a:rPr lang="en-US" sz="2400" dirty="0" smtClean="0"/>
              <a:t>)</a:t>
            </a:r>
          </a:p>
          <a:p>
            <a:pPr marL="342900" indent="-342900" fontAlgn="base">
              <a:buAutoNum type="arabicPeriod"/>
            </a:pPr>
            <a:endParaRPr lang="en-US" sz="2400" dirty="0" smtClean="0"/>
          </a:p>
          <a:p>
            <a:pPr marL="342900" indent="-342900" fontAlgn="base"/>
            <a:endParaRPr lang="en-US" sz="2400" dirty="0"/>
          </a:p>
          <a:p>
            <a:pPr fontAlgn="base"/>
            <a:r>
              <a:rPr lang="en-US" sz="2400" b="1" dirty="0"/>
              <a:t>B. Indirect Channel:</a:t>
            </a:r>
            <a:endParaRPr lang="en-US" sz="2400" dirty="0"/>
          </a:p>
          <a:p>
            <a:pPr marL="342900" indent="-342900" fontAlgn="base">
              <a:buAutoNum type="arabicPeriod"/>
            </a:pPr>
            <a:r>
              <a:rPr lang="en-US" sz="2400" dirty="0" smtClean="0"/>
              <a:t>Producer </a:t>
            </a:r>
            <a:r>
              <a:rPr lang="en-US" sz="2400" dirty="0"/>
              <a:t>Retailer → Consumer…… (One Level/Intermediary</a:t>
            </a:r>
            <a:r>
              <a:rPr lang="en-US" sz="2400" dirty="0" smtClean="0"/>
              <a:t>)</a:t>
            </a:r>
          </a:p>
          <a:p>
            <a:pPr marL="342900" indent="-342900" fontAlgn="base"/>
            <a:endParaRPr lang="en-US" sz="2400" dirty="0"/>
          </a:p>
          <a:p>
            <a:pPr fontAlgn="base"/>
            <a:r>
              <a:rPr lang="en-US" sz="2400" dirty="0"/>
              <a:t>2. Producer → Wholesaler → Retailer → Consumer (Two Level/Intermediaries</a:t>
            </a:r>
            <a:r>
              <a:rPr lang="en-US" sz="2400" dirty="0" smtClean="0"/>
              <a:t>)</a:t>
            </a:r>
          </a:p>
          <a:p>
            <a:pPr fontAlgn="base"/>
            <a:endParaRPr lang="en-US" sz="2400" dirty="0" smtClean="0"/>
          </a:p>
          <a:p>
            <a:pPr fontAlgn="base"/>
            <a:endParaRPr lang="en-US" sz="2400" dirty="0"/>
          </a:p>
          <a:p>
            <a:pPr fontAlgn="base"/>
            <a:r>
              <a:rPr lang="en-US" sz="2400" dirty="0"/>
              <a:t>3. Producer Agent → Wholesalers → Retailer → Consumer (Three Level/Intermediaries)</a:t>
            </a:r>
          </a:p>
          <a:p>
            <a:r>
              <a:rPr lang="en-US" sz="2400" dirty="0" smtClean="0"/>
              <a:t/>
            </a:r>
            <a:br>
              <a:rPr lang="en-US" sz="2400" dirty="0" smtClean="0"/>
            </a:b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6186309"/>
          </a:xfrm>
          <a:prstGeom prst="rect">
            <a:avLst/>
          </a:prstGeom>
        </p:spPr>
        <p:txBody>
          <a:bodyPr wrap="square">
            <a:spAutoFit/>
          </a:bodyPr>
          <a:lstStyle/>
          <a:p>
            <a:pPr fontAlgn="base"/>
            <a:r>
              <a:rPr lang="en-US" sz="3600" b="1" dirty="0"/>
              <a:t>3 Important Types: </a:t>
            </a:r>
            <a:endParaRPr lang="en-US" sz="3600" b="1" dirty="0" smtClean="0"/>
          </a:p>
          <a:p>
            <a:pPr fontAlgn="base"/>
            <a:endParaRPr lang="en-US" sz="3600" b="1" dirty="0" smtClean="0"/>
          </a:p>
          <a:p>
            <a:pPr fontAlgn="base"/>
            <a:endParaRPr lang="en-US" sz="3600" b="1" dirty="0" smtClean="0"/>
          </a:p>
          <a:p>
            <a:pPr fontAlgn="base"/>
            <a:r>
              <a:rPr lang="en-US" sz="3600" b="1" dirty="0" smtClean="0"/>
              <a:t>Direct,</a:t>
            </a:r>
          </a:p>
          <a:p>
            <a:pPr fontAlgn="base"/>
            <a:endParaRPr lang="en-US" sz="3600" b="1" dirty="0" smtClean="0"/>
          </a:p>
          <a:p>
            <a:pPr fontAlgn="base"/>
            <a:endParaRPr lang="en-US" sz="3600" b="1" dirty="0" smtClean="0"/>
          </a:p>
          <a:p>
            <a:pPr fontAlgn="base"/>
            <a:r>
              <a:rPr lang="en-US" sz="3600" b="1" dirty="0" smtClean="0"/>
              <a:t>Indirect </a:t>
            </a:r>
          </a:p>
          <a:p>
            <a:pPr fontAlgn="base"/>
            <a:endParaRPr lang="en-US" sz="3600" b="1" dirty="0" smtClean="0"/>
          </a:p>
          <a:p>
            <a:pPr fontAlgn="base"/>
            <a:endParaRPr lang="en-US" sz="3600" b="1" dirty="0" smtClean="0"/>
          </a:p>
          <a:p>
            <a:pPr fontAlgn="base"/>
            <a:endParaRPr lang="en-US" sz="3600" b="1" dirty="0" smtClean="0"/>
          </a:p>
          <a:p>
            <a:pPr fontAlgn="base"/>
            <a:r>
              <a:rPr lang="en-US" sz="3600" b="1" dirty="0" smtClean="0"/>
              <a:t> </a:t>
            </a:r>
            <a:r>
              <a:rPr lang="en-US" sz="3600" b="1" dirty="0"/>
              <a:t>Hybrid Distribution Channels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04800"/>
            <a:ext cx="8229600" cy="5940088"/>
          </a:xfrm>
          <a:prstGeom prst="rect">
            <a:avLst/>
          </a:prstGeom>
        </p:spPr>
        <p:txBody>
          <a:bodyPr wrap="square">
            <a:spAutoFit/>
          </a:bodyPr>
          <a:lstStyle/>
          <a:p>
            <a:pPr fontAlgn="base"/>
            <a:r>
              <a:rPr lang="en-US" sz="2000" b="1" dirty="0"/>
              <a:t>Diagrammatic Presentation</a:t>
            </a:r>
            <a:r>
              <a:rPr lang="en-US" sz="2000" b="1" dirty="0" smtClean="0"/>
              <a:t>:</a:t>
            </a:r>
          </a:p>
          <a:p>
            <a:pPr fontAlgn="base"/>
            <a:endParaRPr lang="en-US" sz="2000" dirty="0"/>
          </a:p>
          <a:p>
            <a:pPr fontAlgn="base"/>
            <a:r>
              <a:rPr lang="en-US" sz="2000" dirty="0"/>
              <a:t>1. Producer → Consumer……….. Zero Level</a:t>
            </a:r>
          </a:p>
          <a:p>
            <a:pPr fontAlgn="base"/>
            <a:r>
              <a:rPr lang="en-US" sz="2000" b="1" dirty="0"/>
              <a:t>Example –</a:t>
            </a:r>
            <a:r>
              <a:rPr lang="en-US" sz="2000" dirty="0"/>
              <a:t> Eureka </a:t>
            </a:r>
            <a:r>
              <a:rPr lang="en-US" sz="2000" dirty="0" smtClean="0"/>
              <a:t>Forbes</a:t>
            </a:r>
          </a:p>
          <a:p>
            <a:pPr fontAlgn="base"/>
            <a:endParaRPr lang="en-US" sz="2000" dirty="0" smtClean="0"/>
          </a:p>
          <a:p>
            <a:pPr fontAlgn="base"/>
            <a:endParaRPr lang="en-US" sz="2000" dirty="0"/>
          </a:p>
          <a:p>
            <a:pPr fontAlgn="base"/>
            <a:r>
              <a:rPr lang="en-US" sz="2000" dirty="0"/>
              <a:t>2. Producer → Retailer → Consumer ……. 1 Level</a:t>
            </a:r>
          </a:p>
          <a:p>
            <a:pPr fontAlgn="base"/>
            <a:r>
              <a:rPr lang="en-US" sz="2000" b="1" dirty="0"/>
              <a:t>Example –</a:t>
            </a:r>
            <a:r>
              <a:rPr lang="en-US" sz="2000" dirty="0"/>
              <a:t> Specialty products like Washing Machines, TVS, Refrigerators, or industrial products are </a:t>
            </a:r>
            <a:r>
              <a:rPr lang="en-US" sz="2000" dirty="0" smtClean="0"/>
              <a:t>sold</a:t>
            </a:r>
          </a:p>
          <a:p>
            <a:pPr fontAlgn="base"/>
            <a:endParaRPr lang="en-US" sz="2000" dirty="0" smtClean="0"/>
          </a:p>
          <a:p>
            <a:pPr fontAlgn="base"/>
            <a:endParaRPr lang="en-US" sz="2000" dirty="0"/>
          </a:p>
          <a:p>
            <a:pPr fontAlgn="base"/>
            <a:r>
              <a:rPr lang="en-US" sz="2000" dirty="0"/>
              <a:t>3. Producer → Wholesaler Distributor → Retailer → Consumer ………. 2 Level</a:t>
            </a:r>
          </a:p>
          <a:p>
            <a:pPr fontAlgn="base"/>
            <a:r>
              <a:rPr lang="en-US" sz="2000" b="1" dirty="0"/>
              <a:t>Example –</a:t>
            </a:r>
            <a:r>
              <a:rPr lang="en-US" sz="2000" dirty="0"/>
              <a:t> Goods like food items drugs etc., small manufacturers’ goods which are widely sold to </a:t>
            </a:r>
            <a:r>
              <a:rPr lang="en-US" sz="2000" dirty="0" smtClean="0"/>
              <a:t>consumers</a:t>
            </a:r>
          </a:p>
          <a:p>
            <a:pPr fontAlgn="base"/>
            <a:endParaRPr lang="en-US" sz="2000" dirty="0" smtClean="0"/>
          </a:p>
          <a:p>
            <a:pPr fontAlgn="base"/>
            <a:endParaRPr lang="en-US" sz="2000" dirty="0"/>
          </a:p>
          <a:p>
            <a:pPr fontAlgn="base"/>
            <a:r>
              <a:rPr lang="en-US" sz="2000" dirty="0"/>
              <a:t>4. Producer → Distributor → Wholesaler → Retailer → Con­sumer ……… 3 Level</a:t>
            </a:r>
          </a:p>
          <a:p>
            <a:pPr fontAlgn="base"/>
            <a:r>
              <a:rPr lang="en-US" sz="2000" b="1" dirty="0"/>
              <a:t>Example –</a:t>
            </a:r>
            <a:r>
              <a:rPr lang="en-US" sz="2000" dirty="0"/>
              <a:t> Items like cloth, grocery where producer wishes to totally pass on the burden of distribution to intermediaries.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5262979"/>
          </a:xfrm>
          <a:prstGeom prst="rect">
            <a:avLst/>
          </a:prstGeom>
        </p:spPr>
        <p:txBody>
          <a:bodyPr wrap="square">
            <a:spAutoFit/>
          </a:bodyPr>
          <a:lstStyle/>
          <a:p>
            <a:pPr fontAlgn="base"/>
            <a:r>
              <a:rPr lang="en-US" sz="2400" b="1" dirty="0"/>
              <a:t>1. Producer → Consumer:</a:t>
            </a:r>
            <a:endParaRPr lang="en-US" sz="2400" dirty="0"/>
          </a:p>
          <a:p>
            <a:pPr fontAlgn="base"/>
            <a:r>
              <a:rPr lang="en-US" sz="2400" dirty="0"/>
              <a:t>Here producer sells direct to final users without any intermediaries. Shortest Distribution Channel</a:t>
            </a:r>
            <a:r>
              <a:rPr lang="en-US" sz="2400" dirty="0" smtClean="0"/>
              <a:t>.</a:t>
            </a:r>
          </a:p>
          <a:p>
            <a:pPr fontAlgn="base"/>
            <a:endParaRPr lang="en-US" sz="2400" dirty="0"/>
          </a:p>
          <a:p>
            <a:pPr fontAlgn="base"/>
            <a:r>
              <a:rPr lang="en-US" sz="2400" b="1" dirty="0"/>
              <a:t>Methods used are:</a:t>
            </a:r>
            <a:endParaRPr lang="en-US" sz="2400" dirty="0"/>
          </a:p>
          <a:p>
            <a:pPr marL="400050" indent="-400050" fontAlgn="base">
              <a:buAutoNum type="romanLcPeriod"/>
            </a:pPr>
            <a:r>
              <a:rPr lang="en-US" sz="2400" dirty="0" smtClean="0"/>
              <a:t>Opening </a:t>
            </a:r>
            <a:r>
              <a:rPr lang="en-US" sz="2400" dirty="0"/>
              <a:t>sales counter at manufacturers plant, e.g., bakery items, ice cream etc</a:t>
            </a:r>
            <a:r>
              <a:rPr lang="en-US" sz="2400" dirty="0" smtClean="0"/>
              <a:t>.</a:t>
            </a:r>
          </a:p>
          <a:p>
            <a:pPr marL="400050" indent="-400050" fontAlgn="base"/>
            <a:endParaRPr lang="en-US" sz="2400" dirty="0"/>
          </a:p>
          <a:p>
            <a:pPr fontAlgn="base"/>
            <a:r>
              <a:rPr lang="en-US" sz="2400" dirty="0"/>
              <a:t>ii. Door to door sales e.g., Utensils, ladies garments, cosmetics, items of daily use Vim, Surf etc</a:t>
            </a:r>
            <a:r>
              <a:rPr lang="en-US" sz="2400" dirty="0" smtClean="0"/>
              <a:t>.</a:t>
            </a:r>
          </a:p>
          <a:p>
            <a:pPr fontAlgn="base"/>
            <a:endParaRPr lang="en-US" sz="2400" dirty="0"/>
          </a:p>
          <a:p>
            <a:pPr fontAlgn="base"/>
            <a:r>
              <a:rPr lang="en-US" sz="2400" dirty="0"/>
              <a:t>iii. Sales by opening shops e.g., </a:t>
            </a:r>
            <a:r>
              <a:rPr lang="en-US" sz="2400" dirty="0" err="1"/>
              <a:t>Raymonds</a:t>
            </a:r>
            <a:r>
              <a:rPr lang="en-US" sz="2400" dirty="0"/>
              <a:t>, Bata etc</a:t>
            </a:r>
            <a:r>
              <a:rPr lang="en-US" sz="2400" dirty="0" smtClean="0"/>
              <a:t>.</a:t>
            </a:r>
          </a:p>
          <a:p>
            <a:pPr fontAlgn="base"/>
            <a:endParaRPr lang="en-US" sz="2400" dirty="0"/>
          </a:p>
          <a:p>
            <a:pPr fontAlgn="base"/>
            <a:r>
              <a:rPr lang="en-US" sz="2400" dirty="0"/>
              <a:t>iv. Sales through mechanical devices e.g., </a:t>
            </a:r>
            <a:r>
              <a:rPr lang="en-US" sz="2400" dirty="0" err="1"/>
              <a:t>Parag</a:t>
            </a:r>
            <a:r>
              <a:rPr lang="en-US" sz="2400" dirty="0"/>
              <a:t> milk through ATM, etc</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6001643"/>
          </a:xfrm>
          <a:prstGeom prst="rect">
            <a:avLst/>
          </a:prstGeom>
        </p:spPr>
        <p:txBody>
          <a:bodyPr wrap="square">
            <a:spAutoFit/>
          </a:bodyPr>
          <a:lstStyle/>
          <a:p>
            <a:pPr fontAlgn="base"/>
            <a:r>
              <a:rPr lang="en-US" sz="3200" b="1" dirty="0"/>
              <a:t>Usefulness of Methods / When Suitable</a:t>
            </a:r>
            <a:r>
              <a:rPr lang="en-US" sz="3200" b="1" dirty="0" smtClean="0"/>
              <a:t>:</a:t>
            </a:r>
          </a:p>
          <a:p>
            <a:pPr fontAlgn="base"/>
            <a:endParaRPr lang="en-US" sz="3200" dirty="0"/>
          </a:p>
          <a:p>
            <a:pPr marL="342900" indent="-342900" fontAlgn="base">
              <a:buAutoNum type="arabicPeriod"/>
            </a:pPr>
            <a:r>
              <a:rPr lang="en-US" sz="3200" dirty="0" smtClean="0"/>
              <a:t>Marketing </a:t>
            </a:r>
            <a:r>
              <a:rPr lang="en-US" sz="3200" dirty="0"/>
              <a:t>highly perishable goods like </a:t>
            </a:r>
            <a:r>
              <a:rPr lang="en-US" sz="3200" dirty="0" smtClean="0"/>
              <a:t>milk</a:t>
            </a:r>
          </a:p>
          <a:p>
            <a:pPr marL="342900" indent="-342900" fontAlgn="base">
              <a:buAutoNum type="arabicPeriod"/>
            </a:pPr>
            <a:endParaRPr lang="en-US" sz="3200" dirty="0"/>
          </a:p>
          <a:p>
            <a:pPr fontAlgn="base"/>
            <a:r>
              <a:rPr lang="en-US" sz="3200" dirty="0"/>
              <a:t>2. Products which could be sold by </a:t>
            </a:r>
            <a:r>
              <a:rPr lang="en-US" sz="3200" dirty="0" smtClean="0"/>
              <a:t>post</a:t>
            </a:r>
          </a:p>
          <a:p>
            <a:pPr fontAlgn="base"/>
            <a:endParaRPr lang="en-US" sz="3200" dirty="0"/>
          </a:p>
          <a:p>
            <a:pPr fontAlgn="base"/>
            <a:r>
              <a:rPr lang="en-US" sz="3200" dirty="0"/>
              <a:t>3. New product requiring effective </a:t>
            </a:r>
            <a:r>
              <a:rPr lang="en-US" sz="3200" dirty="0" smtClean="0"/>
              <a:t>salesmanship</a:t>
            </a:r>
          </a:p>
          <a:p>
            <a:pPr fontAlgn="base"/>
            <a:endParaRPr lang="en-US" sz="3200" dirty="0"/>
          </a:p>
          <a:p>
            <a:pPr fontAlgn="base"/>
            <a:r>
              <a:rPr lang="en-US" sz="3200" dirty="0"/>
              <a:t>4. Industrial goods requiring effective servicing by expert for which producer is the </a:t>
            </a:r>
            <a:r>
              <a:rPr lang="en-US" sz="3200" dirty="0" smtClean="0"/>
              <a:t>best</a:t>
            </a:r>
          </a:p>
          <a:p>
            <a:pPr fontAlgn="base"/>
            <a:endParaRPr lang="en-US" sz="3200" dirty="0"/>
          </a:p>
          <a:p>
            <a:pPr fontAlgn="base"/>
            <a:r>
              <a:rPr lang="en-US" sz="3200" dirty="0"/>
              <a:t>5. Closeness with Consumer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324535"/>
          </a:xfrm>
          <a:prstGeom prst="rect">
            <a:avLst/>
          </a:prstGeom>
        </p:spPr>
        <p:txBody>
          <a:bodyPr wrap="square">
            <a:spAutoFit/>
          </a:bodyPr>
          <a:lstStyle/>
          <a:p>
            <a:pPr fontAlgn="base"/>
            <a:r>
              <a:rPr lang="en-US" sz="2000" b="1" dirty="0"/>
              <a:t>2. Producer → Retailer → Consumer:</a:t>
            </a:r>
            <a:endParaRPr lang="en-US" sz="2000" dirty="0"/>
          </a:p>
          <a:p>
            <a:pPr fontAlgn="base"/>
            <a:r>
              <a:rPr lang="en-US" sz="2000" dirty="0"/>
              <a:t>Here, goods are sold by manufacturer to retailer who sells to consumer. Also known as One – level </a:t>
            </a:r>
            <a:r>
              <a:rPr lang="en-US" sz="2000" dirty="0" smtClean="0"/>
              <a:t>Channel</a:t>
            </a:r>
          </a:p>
          <a:p>
            <a:pPr fontAlgn="base"/>
            <a:endParaRPr lang="en-US" sz="2000" dirty="0"/>
          </a:p>
          <a:p>
            <a:pPr fontAlgn="base"/>
            <a:r>
              <a:rPr lang="en-US" sz="2000" b="1" dirty="0"/>
              <a:t>Methods used:</a:t>
            </a:r>
            <a:endParaRPr lang="en-US" sz="2000" dirty="0"/>
          </a:p>
          <a:p>
            <a:pPr marL="400050" indent="-400050" fontAlgn="base">
              <a:buAutoNum type="romanLcPeriod"/>
            </a:pPr>
            <a:r>
              <a:rPr lang="en-US" sz="2000" dirty="0" smtClean="0"/>
              <a:t>Salesmen </a:t>
            </a:r>
            <a:r>
              <a:rPr lang="en-US" sz="2000" dirty="0"/>
              <a:t>of manufacturers visit and collect orders from </a:t>
            </a:r>
            <a:r>
              <a:rPr lang="en-US" sz="2000" dirty="0" smtClean="0"/>
              <a:t>retailers</a:t>
            </a:r>
          </a:p>
          <a:p>
            <a:pPr marL="400050" indent="-400050" fontAlgn="base"/>
            <a:endParaRPr lang="en-US" sz="2000" dirty="0"/>
          </a:p>
          <a:p>
            <a:pPr fontAlgn="base"/>
            <a:r>
              <a:rPr lang="en-US" sz="2000" dirty="0"/>
              <a:t>ii. Orders by </a:t>
            </a:r>
            <a:r>
              <a:rPr lang="en-US" sz="2000" dirty="0" smtClean="0"/>
              <a:t>Post</a:t>
            </a:r>
          </a:p>
          <a:p>
            <a:pPr fontAlgn="base"/>
            <a:endParaRPr lang="en-US" sz="2000" dirty="0"/>
          </a:p>
          <a:p>
            <a:pPr fontAlgn="base"/>
            <a:r>
              <a:rPr lang="en-US" sz="2000" dirty="0"/>
              <a:t>iii. Sales made at </a:t>
            </a:r>
            <a:r>
              <a:rPr lang="en-US" sz="2000" dirty="0" smtClean="0"/>
              <a:t>factory</a:t>
            </a:r>
          </a:p>
          <a:p>
            <a:pPr fontAlgn="base"/>
            <a:endParaRPr lang="en-US" sz="2000" dirty="0"/>
          </a:p>
          <a:p>
            <a:pPr fontAlgn="base"/>
            <a:r>
              <a:rPr lang="en-US" sz="2000" b="1" dirty="0"/>
              <a:t>Usefulness/ When suitable:</a:t>
            </a:r>
            <a:endParaRPr lang="en-US" sz="2000" dirty="0"/>
          </a:p>
          <a:p>
            <a:pPr marL="400050" indent="-400050" fontAlgn="base">
              <a:buAutoNum type="romanLcPeriod"/>
            </a:pPr>
            <a:r>
              <a:rPr lang="en-US" sz="2000" dirty="0" smtClean="0"/>
              <a:t>Perishable </a:t>
            </a:r>
            <a:r>
              <a:rPr lang="en-US" sz="2000" dirty="0"/>
              <a:t>products, physically or fashion wise, in order to speed up their distribution</a:t>
            </a:r>
            <a:r>
              <a:rPr lang="en-US" sz="2000" dirty="0" smtClean="0"/>
              <a:t>.</a:t>
            </a:r>
          </a:p>
          <a:p>
            <a:pPr marL="400050" indent="-400050" fontAlgn="base">
              <a:buAutoNum type="romanLcPeriod"/>
            </a:pPr>
            <a:endParaRPr lang="en-US" sz="2000" dirty="0" smtClean="0"/>
          </a:p>
          <a:p>
            <a:pPr marL="400050" indent="-400050" fontAlgn="base"/>
            <a:endParaRPr lang="en-US" sz="2000" dirty="0"/>
          </a:p>
          <a:p>
            <a:pPr fontAlgn="base"/>
            <a:r>
              <a:rPr lang="en-US" sz="2000" dirty="0"/>
              <a:t>ii. Large Retailers want to deal directly (without whole­salers) with producers.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693866"/>
          </a:xfrm>
          <a:prstGeom prst="rect">
            <a:avLst/>
          </a:prstGeom>
        </p:spPr>
        <p:txBody>
          <a:bodyPr wrap="square">
            <a:spAutoFit/>
          </a:bodyPr>
          <a:lstStyle/>
          <a:p>
            <a:pPr fontAlgn="base"/>
            <a:r>
              <a:rPr lang="en-US" sz="2800" b="1" dirty="0"/>
              <a:t>3. Producer → Wholesaler → Retailer → Consumer:</a:t>
            </a:r>
            <a:endParaRPr lang="en-US" sz="2800" dirty="0"/>
          </a:p>
          <a:p>
            <a:pPr fontAlgn="base"/>
            <a:r>
              <a:rPr lang="en-US" sz="2800" dirty="0"/>
              <a:t>Two parties in between producer and final consumer. Hence also called Two Level Channel/PWRC. A traditional, normal, regular and popular channel</a:t>
            </a:r>
            <a:r>
              <a:rPr lang="en-US" sz="2800" dirty="0" smtClean="0"/>
              <a:t>.</a:t>
            </a:r>
          </a:p>
          <a:p>
            <a:pPr fontAlgn="base"/>
            <a:endParaRPr lang="en-US" sz="2800" dirty="0"/>
          </a:p>
          <a:p>
            <a:pPr fontAlgn="base"/>
            <a:r>
              <a:rPr lang="en-US" sz="2800" b="1" dirty="0"/>
              <a:t>Suitability:</a:t>
            </a:r>
            <a:endParaRPr lang="en-US" sz="2800" dirty="0"/>
          </a:p>
          <a:p>
            <a:pPr marL="400050" indent="-400050" fontAlgn="base">
              <a:buAutoNum type="romanLcPeriod"/>
            </a:pPr>
            <a:r>
              <a:rPr lang="en-US" sz="2800" dirty="0" smtClean="0"/>
              <a:t>When </a:t>
            </a:r>
            <a:r>
              <a:rPr lang="en-US" sz="2800" dirty="0"/>
              <a:t>there is large number of consumer who purchase in small quantities</a:t>
            </a:r>
            <a:r>
              <a:rPr lang="en-US" sz="2800" dirty="0" smtClean="0"/>
              <a:t>.</a:t>
            </a:r>
          </a:p>
          <a:p>
            <a:pPr marL="400050" indent="-400050" fontAlgn="base"/>
            <a:endParaRPr lang="en-US" sz="2800" dirty="0"/>
          </a:p>
          <a:p>
            <a:pPr fontAlgn="base"/>
            <a:r>
              <a:rPr lang="en-US" sz="2800" dirty="0"/>
              <a:t>ii. When products need a balanced or equitable distribution</a:t>
            </a:r>
            <a:r>
              <a:rPr lang="en-US" sz="2800" dirty="0" smtClean="0"/>
              <a:t>.</a:t>
            </a:r>
          </a:p>
          <a:p>
            <a:pPr fontAlgn="base"/>
            <a:endParaRPr lang="en-US" sz="2800" dirty="0"/>
          </a:p>
          <a:p>
            <a:pPr fontAlgn="base"/>
            <a:r>
              <a:rPr lang="en-US" sz="2800" dirty="0"/>
              <a:t>iii. Small manufacturers whose goods are to be sold to consumers widely scattered in different localities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001643"/>
          </a:xfrm>
          <a:prstGeom prst="rect">
            <a:avLst/>
          </a:prstGeom>
        </p:spPr>
        <p:txBody>
          <a:bodyPr wrap="square">
            <a:spAutoFit/>
          </a:bodyPr>
          <a:lstStyle/>
          <a:p>
            <a:pPr fontAlgn="base"/>
            <a:r>
              <a:rPr lang="en-US" sz="3200" b="1" dirty="0"/>
              <a:t>4. Producer → Agent / Distributor → Wholesaler → Retailer Consumer</a:t>
            </a:r>
            <a:r>
              <a:rPr lang="en-US" sz="3200" b="1" dirty="0" smtClean="0"/>
              <a:t>:</a:t>
            </a:r>
          </a:p>
          <a:p>
            <a:pPr fontAlgn="base"/>
            <a:endParaRPr lang="en-US" sz="3200" b="1" dirty="0" smtClean="0"/>
          </a:p>
          <a:p>
            <a:pPr fontAlgn="base"/>
            <a:endParaRPr lang="en-US" sz="3200" dirty="0"/>
          </a:p>
          <a:p>
            <a:pPr fontAlgn="base"/>
            <a:r>
              <a:rPr lang="en-US" sz="3200" dirty="0"/>
              <a:t>Here producer sells first to Agent who sells to wholesaler in turn selling to retailer. Agent or Distributor acts as facilitating party on commission basis and does not assume title to goods. Agents are used by manufacturers to free themselves from marketing and pass on the burden of distribution to intermediary.</a:t>
            </a:r>
          </a:p>
          <a:p>
            <a:r>
              <a:rPr lang="en-US" sz="3200" dirty="0" smtClean="0"/>
              <a:t/>
            </a:r>
            <a:br>
              <a:rPr lang="en-US" sz="3200" dirty="0" smtClean="0"/>
            </a:b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4832092"/>
          </a:xfrm>
          <a:prstGeom prst="rect">
            <a:avLst/>
          </a:prstGeom>
        </p:spPr>
        <p:txBody>
          <a:bodyPr wrap="square">
            <a:spAutoFit/>
          </a:bodyPr>
          <a:lstStyle/>
          <a:p>
            <a:pPr marL="342900" indent="-342900" fontAlgn="base">
              <a:buAutoNum type="arabicPeriod"/>
            </a:pPr>
            <a:r>
              <a:rPr lang="en-US" sz="4400" b="1" dirty="0" smtClean="0"/>
              <a:t>Direct </a:t>
            </a:r>
            <a:r>
              <a:rPr lang="en-US" sz="4400" b="1" dirty="0"/>
              <a:t>Channel (Zero Level</a:t>
            </a:r>
            <a:r>
              <a:rPr lang="en-US" sz="4400" b="1" dirty="0" smtClean="0"/>
              <a:t>):</a:t>
            </a:r>
          </a:p>
          <a:p>
            <a:pPr marL="342900" indent="-342900" fontAlgn="base"/>
            <a:endParaRPr lang="en-US" sz="4400" b="1" dirty="0"/>
          </a:p>
          <a:p>
            <a:pPr fontAlgn="base"/>
            <a:r>
              <a:rPr lang="en-US" sz="4400" dirty="0"/>
              <a:t>The shortest channel of distribution of goods and services adopted by a producer is the zero level channel, where are absent between the producers and consumer.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5262979"/>
          </a:xfrm>
          <a:prstGeom prst="rect">
            <a:avLst/>
          </a:prstGeom>
        </p:spPr>
        <p:txBody>
          <a:bodyPr wrap="square">
            <a:spAutoFit/>
          </a:bodyPr>
          <a:lstStyle/>
          <a:p>
            <a:pPr fontAlgn="base"/>
            <a:r>
              <a:rPr lang="en-US" sz="2400" b="1" dirty="0"/>
              <a:t>A producer chooses direct distribution due to the following reasons</a:t>
            </a:r>
            <a:r>
              <a:rPr lang="en-US" sz="2400" b="1" dirty="0" smtClean="0"/>
              <a:t>:</a:t>
            </a:r>
          </a:p>
          <a:p>
            <a:pPr fontAlgn="base"/>
            <a:endParaRPr lang="en-US" sz="2400" dirty="0"/>
          </a:p>
          <a:p>
            <a:pPr marL="400050" indent="-400050" fontAlgn="base">
              <a:buAutoNum type="romanLcParenBoth"/>
            </a:pPr>
            <a:r>
              <a:rPr lang="en-US" sz="2400" dirty="0" smtClean="0"/>
              <a:t>If </a:t>
            </a:r>
            <a:r>
              <a:rPr lang="en-US" sz="2400" dirty="0"/>
              <a:t>the firm has marketing expertise</a:t>
            </a:r>
            <a:r>
              <a:rPr lang="en-US" sz="2400" dirty="0" smtClean="0"/>
              <a:t>.</a:t>
            </a:r>
          </a:p>
          <a:p>
            <a:pPr marL="400050" indent="-400050" fontAlgn="base">
              <a:buAutoNum type="romanLcParenBoth"/>
            </a:pPr>
            <a:endParaRPr lang="en-US" sz="2400" dirty="0" smtClean="0"/>
          </a:p>
          <a:p>
            <a:pPr marL="400050" indent="-400050" fontAlgn="base"/>
            <a:endParaRPr lang="en-US" sz="2400" dirty="0"/>
          </a:p>
          <a:p>
            <a:pPr fontAlgn="base"/>
            <a:r>
              <a:rPr lang="en-US" sz="2400" dirty="0"/>
              <a:t>(ii) If the firm is able to perform the marketing activities at a reasonable cost</a:t>
            </a:r>
            <a:r>
              <a:rPr lang="en-US" sz="2400" dirty="0" smtClean="0"/>
              <a:t>.</a:t>
            </a:r>
          </a:p>
          <a:p>
            <a:pPr fontAlgn="base"/>
            <a:endParaRPr lang="en-US" sz="2400" dirty="0" smtClean="0"/>
          </a:p>
          <a:p>
            <a:pPr fontAlgn="base"/>
            <a:endParaRPr lang="en-US" sz="2400" dirty="0"/>
          </a:p>
          <a:p>
            <a:pPr fontAlgn="base"/>
            <a:r>
              <a:rPr lang="en-US" sz="2400" dirty="0"/>
              <a:t>(iii) If the firm has adequate financial resources for investing in marketing</a:t>
            </a:r>
            <a:r>
              <a:rPr lang="en-US" sz="2400" dirty="0" smtClean="0"/>
              <a:t>.</a:t>
            </a:r>
          </a:p>
          <a:p>
            <a:pPr fontAlgn="base"/>
            <a:endParaRPr lang="en-US" sz="2400" dirty="0" smtClean="0"/>
          </a:p>
          <a:p>
            <a:pPr fontAlgn="base"/>
            <a:endParaRPr lang="en-US" sz="2400" dirty="0"/>
          </a:p>
          <a:p>
            <a:pPr fontAlgn="base"/>
            <a:r>
              <a:rPr lang="en-US" sz="2400" dirty="0"/>
              <a:t>(iv) Non-availability of suitable middlemen to handle the product</a:t>
            </a:r>
            <a:r>
              <a:rPr lang="en-US" sz="2400" dirty="0" smtClean="0"/>
              <a:t>.</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016758"/>
          </a:xfrm>
          <a:prstGeom prst="rect">
            <a:avLst/>
          </a:prstGeom>
        </p:spPr>
        <p:txBody>
          <a:bodyPr wrap="square">
            <a:spAutoFit/>
          </a:bodyPr>
          <a:lstStyle/>
          <a:p>
            <a:pPr fontAlgn="base"/>
            <a:r>
              <a:rPr lang="en-US" sz="3200" dirty="0" smtClean="0"/>
              <a:t>(v) If the buyers prefer direct marketing</a:t>
            </a:r>
            <a:r>
              <a:rPr lang="en-US" sz="3200" dirty="0" smtClean="0"/>
              <a:t>.</a:t>
            </a:r>
          </a:p>
          <a:p>
            <a:pPr fontAlgn="base"/>
            <a:endParaRPr lang="en-US" sz="3200" dirty="0" smtClean="0"/>
          </a:p>
          <a:p>
            <a:pPr fontAlgn="base"/>
            <a:endParaRPr lang="en-US" sz="3200" dirty="0" smtClean="0"/>
          </a:p>
          <a:p>
            <a:pPr fontAlgn="base"/>
            <a:endParaRPr lang="en-US" sz="3200" dirty="0" smtClean="0"/>
          </a:p>
          <a:p>
            <a:pPr fontAlgn="base"/>
            <a:r>
              <a:rPr lang="en-US" sz="3200" dirty="0" smtClean="0"/>
              <a:t>(vi) If the competitors are following direct marketing</a:t>
            </a:r>
            <a:r>
              <a:rPr lang="en-US" sz="3200" dirty="0" smtClean="0"/>
              <a:t>.</a:t>
            </a:r>
          </a:p>
          <a:p>
            <a:pPr fontAlgn="base"/>
            <a:endParaRPr lang="en-US" sz="3200" dirty="0" smtClean="0"/>
          </a:p>
          <a:p>
            <a:pPr fontAlgn="base"/>
            <a:endParaRPr lang="en-US" sz="3200" dirty="0" smtClean="0"/>
          </a:p>
          <a:p>
            <a:pPr fontAlgn="base"/>
            <a:r>
              <a:rPr lang="en-US" sz="3200" dirty="0" smtClean="0"/>
              <a:t>It was widely used by producers to sell goods and services prior to the advent of industrial revolution and is the one of the oldest method.</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762000"/>
            <a:ext cx="8153400" cy="4247317"/>
          </a:xfrm>
          <a:prstGeom prst="rect">
            <a:avLst/>
          </a:prstGeom>
        </p:spPr>
        <p:txBody>
          <a:bodyPr wrap="square">
            <a:spAutoFit/>
          </a:bodyPr>
          <a:lstStyle/>
          <a:p>
            <a:r>
              <a:rPr lang="en-US" sz="5400" b="1" dirty="0"/>
              <a:t>Under direct channel of distribution, the manufacturer can adopt one of the following methods of selling:</a:t>
            </a:r>
            <a:endParaRPr lang="en-US" sz="5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153400" cy="5693866"/>
          </a:xfrm>
          <a:prstGeom prst="rect">
            <a:avLst/>
          </a:prstGeom>
        </p:spPr>
        <p:txBody>
          <a:bodyPr wrap="square">
            <a:spAutoFit/>
          </a:bodyPr>
          <a:lstStyle/>
          <a:p>
            <a:pPr fontAlgn="base"/>
            <a:r>
              <a:rPr lang="en-US" sz="2800" b="1" dirty="0"/>
              <a:t>(</a:t>
            </a:r>
            <a:r>
              <a:rPr lang="en-US" sz="2800" b="1" dirty="0" err="1"/>
              <a:t>i</a:t>
            </a:r>
            <a:r>
              <a:rPr lang="en-US" sz="2800" b="1" dirty="0"/>
              <a:t>) Selling at Manufacturer’s Plant:</a:t>
            </a:r>
            <a:endParaRPr lang="en-US" sz="2800" dirty="0"/>
          </a:p>
          <a:p>
            <a:pPr fontAlgn="base"/>
            <a:r>
              <a:rPr lang="en-US" sz="2800" dirty="0"/>
              <a:t>It is one of the earliest, easiest and cheapest methods of distribution of goods and known as direct selling. </a:t>
            </a:r>
            <a:endParaRPr lang="en-US" sz="2800" dirty="0" smtClean="0"/>
          </a:p>
          <a:p>
            <a:pPr fontAlgn="base"/>
            <a:endParaRPr lang="en-US" sz="2800" dirty="0" smtClean="0"/>
          </a:p>
          <a:p>
            <a:pPr fontAlgn="base"/>
            <a:r>
              <a:rPr lang="en-US" sz="2800" dirty="0" smtClean="0"/>
              <a:t>The </a:t>
            </a:r>
            <a:r>
              <a:rPr lang="en-US" sz="2800" dirty="0"/>
              <a:t>goods are sold by the producers directly to the consumers under this system, and it is usually preferred in case of perishable products like bread, milk, ice-cream, fish, meat, egg, vegetables and agricultural products, etc</a:t>
            </a:r>
            <a:r>
              <a:rPr lang="en-US" sz="2800" dirty="0" smtClean="0"/>
              <a:t>.</a:t>
            </a:r>
          </a:p>
          <a:p>
            <a:pPr fontAlgn="base"/>
            <a:endParaRPr lang="en-US" sz="2800" dirty="0" smtClean="0"/>
          </a:p>
          <a:p>
            <a:pPr fontAlgn="base"/>
            <a:endParaRPr lang="en-US" sz="2800" dirty="0"/>
          </a:p>
          <a:p>
            <a:pPr fontAlgn="base"/>
            <a:r>
              <a:rPr lang="en-US" sz="2800" dirty="0"/>
              <a:t>These products are directly sold to the consumers for the reason they lose their value or become unfit for use if they are stored or transacted for a long time.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6124754"/>
          </a:xfrm>
          <a:prstGeom prst="rect">
            <a:avLst/>
          </a:prstGeom>
        </p:spPr>
        <p:txBody>
          <a:bodyPr wrap="square">
            <a:spAutoFit/>
          </a:bodyPr>
          <a:lstStyle/>
          <a:p>
            <a:pPr fontAlgn="base"/>
            <a:r>
              <a:rPr lang="en-US" sz="2800" b="1" dirty="0"/>
              <a:t>(ii) Door-to-Door Sales:</a:t>
            </a:r>
            <a:endParaRPr lang="en-US" sz="2800" dirty="0"/>
          </a:p>
          <a:p>
            <a:pPr fontAlgn="base"/>
            <a:r>
              <a:rPr lang="en-US" sz="2800" dirty="0"/>
              <a:t>Manufacturer employed salesmen for a door-to-door marketing. They move door-to-door to introduce the new product at the door of a customer</a:t>
            </a:r>
            <a:r>
              <a:rPr lang="en-US" sz="2800" dirty="0" smtClean="0"/>
              <a:t>.</a:t>
            </a:r>
          </a:p>
          <a:p>
            <a:pPr fontAlgn="base"/>
            <a:endParaRPr lang="en-US" sz="2800" dirty="0" smtClean="0"/>
          </a:p>
          <a:p>
            <a:pPr fontAlgn="base"/>
            <a:r>
              <a:rPr lang="en-US" sz="2800" dirty="0" smtClean="0"/>
              <a:t> </a:t>
            </a:r>
            <a:r>
              <a:rPr lang="en-US" sz="2800" dirty="0"/>
              <a:t>Dealers may not have knowledge of the goods or they require a good margin of profit or they do not want to stock unknown products; for them this system is good</a:t>
            </a:r>
            <a:r>
              <a:rPr lang="en-US" sz="2800" dirty="0" smtClean="0"/>
              <a:t>.</a:t>
            </a:r>
          </a:p>
          <a:p>
            <a:pPr fontAlgn="base"/>
            <a:endParaRPr lang="en-US" sz="2800" dirty="0" smtClean="0"/>
          </a:p>
          <a:p>
            <a:pPr fontAlgn="base"/>
            <a:endParaRPr lang="en-US" sz="2800" dirty="0"/>
          </a:p>
          <a:p>
            <a:pPr fontAlgn="base"/>
            <a:r>
              <a:rPr lang="en-US" sz="2800" dirty="0"/>
              <a:t>Selling under this system may be costly but when the market is known, it can be reduced. But, at the first stage, when the market is unaware of the product, even at higher cost, this system is better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82000" cy="5693866"/>
          </a:xfrm>
          <a:prstGeom prst="rect">
            <a:avLst/>
          </a:prstGeom>
        </p:spPr>
        <p:txBody>
          <a:bodyPr wrap="square">
            <a:spAutoFit/>
          </a:bodyPr>
          <a:lstStyle/>
          <a:p>
            <a:pPr fontAlgn="base"/>
            <a:r>
              <a:rPr lang="en-US" sz="2800" b="1" dirty="0"/>
              <a:t>(iii) Sales by Mail Order Method</a:t>
            </a:r>
            <a:r>
              <a:rPr lang="en-US" sz="2800" b="1" dirty="0" smtClean="0"/>
              <a:t>:</a:t>
            </a:r>
          </a:p>
          <a:p>
            <a:pPr fontAlgn="base"/>
            <a:endParaRPr lang="en-US" sz="2800" dirty="0"/>
          </a:p>
          <a:p>
            <a:pPr fontAlgn="base"/>
            <a:r>
              <a:rPr lang="en-US" sz="2800" dirty="0"/>
              <a:t>Here the post office plays a significant role and it is known as shopping by post or mail order business or selling by post. </a:t>
            </a:r>
            <a:endParaRPr lang="en-US" sz="2800" dirty="0" smtClean="0"/>
          </a:p>
          <a:p>
            <a:pPr fontAlgn="base"/>
            <a:endParaRPr lang="en-US" sz="2800" dirty="0" smtClean="0"/>
          </a:p>
          <a:p>
            <a:pPr fontAlgn="base"/>
            <a:r>
              <a:rPr lang="en-US" sz="2800" dirty="0" smtClean="0"/>
              <a:t>It </a:t>
            </a:r>
            <a:r>
              <a:rPr lang="en-US" sz="2800" dirty="0"/>
              <a:t>is an impersonal selling, branding, grading, </a:t>
            </a:r>
            <a:r>
              <a:rPr lang="en-US" sz="2800" dirty="0" err="1"/>
              <a:t>standardising</a:t>
            </a:r>
            <a:r>
              <a:rPr lang="en-US" sz="2800" dirty="0"/>
              <a:t>, packaging etc., facilitating the growth of this system</a:t>
            </a:r>
            <a:r>
              <a:rPr lang="en-US" sz="2800" dirty="0" smtClean="0"/>
              <a:t>.</a:t>
            </a:r>
          </a:p>
          <a:p>
            <a:pPr fontAlgn="base"/>
            <a:endParaRPr lang="en-US" sz="2800" dirty="0" smtClean="0"/>
          </a:p>
          <a:p>
            <a:pPr fontAlgn="base"/>
            <a:endParaRPr lang="en-US" sz="2800" dirty="0"/>
          </a:p>
          <a:p>
            <a:pPr fontAlgn="base"/>
            <a:r>
              <a:rPr lang="en-US" sz="2800" dirty="0"/>
              <a:t>By Post, customers are approached by sending catalogues, price lists, pamphlets, etc. Advertising adds further speed in the selling; e.g., books, copies, Magazines, Medicines, watches, toys, small appliances, clothes, seeds, </a:t>
            </a:r>
            <a:r>
              <a:rPr lang="en-US" sz="2800" dirty="0" err="1"/>
              <a:t>jewellery</a:t>
            </a:r>
            <a:r>
              <a:rPr lang="en-US" sz="2800" dirty="0"/>
              <a:t>, etc.</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41</TotalTime>
  <Words>1587</Words>
  <Application>Microsoft Office PowerPoint</Application>
  <PresentationFormat>On-screen Show (4:3)</PresentationFormat>
  <Paragraphs>200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Equity</vt:lpstr>
      <vt:lpstr>Types of Distribution Channels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Distribution Channels</dc:title>
  <dc:creator>Ashutosh</dc:creator>
  <cp:lastModifiedBy>Ashutosh</cp:lastModifiedBy>
  <cp:revision>6</cp:revision>
  <dcterms:created xsi:type="dcterms:W3CDTF">2020-04-21T06:55:37Z</dcterms:created>
  <dcterms:modified xsi:type="dcterms:W3CDTF">2020-04-21T17:16:44Z</dcterms:modified>
</cp:coreProperties>
</file>