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3">
        <a:schemeClr val="bg1"/>
      </p:bgRef>
    </p:bg>
    <p:spTree>
      <p:nvGrpSpPr>
        <p:cNvPr id="1" name=""/>
        <p:cNvGrpSpPr/>
        <p:nvPr/>
      </p:nvGrpSpPr>
      <p:grpSpPr>
        <a:xfrm>
          <a:off x="0" y="0"/>
          <a:ext cx="0" cy="0"/>
          <a:chOff x="0" y="0"/>
          <a:chExt cx="0" cy="0"/>
        </a:xfrm>
      </p:grpSpPr>
      <p:sp>
        <p:nvSpPr>
          <p:cNvPr id="12" name="Rectangle 11"/>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3" name="Rounded Rectangle 12"/>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9" name="Subtitle 8"/>
          <p:cNvSpPr>
            <a:spLocks noGrp="1"/>
          </p:cNvSpPr>
          <p:nvPr>
            <p:ph type="subTitle" idx="1"/>
          </p:nvPr>
        </p:nvSpPr>
        <p:spPr>
          <a:xfrm>
            <a:off x="1295400" y="3200400"/>
            <a:ext cx="6400800" cy="1600200"/>
          </a:xfrm>
        </p:spPr>
        <p:txBody>
          <a:bodyPr/>
          <a:lstStyle>
            <a:lvl1pPr marL="0" indent="0" algn="ctr">
              <a:buNone/>
              <a:defRPr sz="26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p:txBody>
          <a:bodyPr/>
          <a:lstStyle/>
          <a:p>
            <a:fld id="{C7BE6E7F-2CEF-421C-8E28-E9A877855297}" type="datetimeFigureOut">
              <a:rPr lang="en-US" smtClean="0"/>
              <a:pPr/>
              <a:t>5/9/2020</a:t>
            </a:fld>
            <a:endParaRPr lang="en-US"/>
          </a:p>
        </p:txBody>
      </p:sp>
      <p:sp>
        <p:nvSpPr>
          <p:cNvPr id="17" name="Footer Placeholder 16"/>
          <p:cNvSpPr>
            <a:spLocks noGrp="1"/>
          </p:cNvSpPr>
          <p:nvPr>
            <p:ph type="ftr" sz="quarter" idx="11"/>
          </p:nvPr>
        </p:nvSpPr>
        <p:spPr/>
        <p:txBody>
          <a:bodyPr/>
          <a:lstStyle/>
          <a:p>
            <a:endParaRPr lang="en-US"/>
          </a:p>
        </p:txBody>
      </p:sp>
      <p:sp>
        <p:nvSpPr>
          <p:cNvPr id="29" name="Slide Number Placeholder 28"/>
          <p:cNvSpPr>
            <a:spLocks noGrp="1"/>
          </p:cNvSpPr>
          <p:nvPr>
            <p:ph type="sldNum" sz="quarter" idx="12"/>
          </p:nvPr>
        </p:nvSpPr>
        <p:spPr/>
        <p:txBody>
          <a:bodyPr lIns="0" tIns="0" rIns="0" bIns="0">
            <a:noAutofit/>
          </a:bodyPr>
          <a:lstStyle>
            <a:lvl1pPr>
              <a:defRPr sz="1400">
                <a:solidFill>
                  <a:srgbClr val="FFFFFF"/>
                </a:solidFill>
              </a:defRPr>
            </a:lvl1pPr>
          </a:lstStyle>
          <a:p>
            <a:fld id="{5DAE776E-D50F-4777-89D1-3A4ED00E89E4}" type="slidenum">
              <a:rPr lang="en-US" smtClean="0"/>
              <a:pPr/>
              <a:t>‹#›</a:t>
            </a:fld>
            <a:endParaRPr lang="en-US"/>
          </a:p>
        </p:txBody>
      </p:sp>
      <p:sp>
        <p:nvSpPr>
          <p:cNvPr id="7" name="Rectangle 6"/>
          <p:cNvSpPr/>
          <p:nvPr/>
        </p:nvSpPr>
        <p:spPr>
          <a:xfrm>
            <a:off x="62931" y="1449303"/>
            <a:ext cx="9021537" cy="1527349"/>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62931" y="1396720"/>
            <a:ext cx="9021537" cy="120580"/>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62931" y="2976649"/>
            <a:ext cx="9021537" cy="110532"/>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457200" y="1505930"/>
            <a:ext cx="8229600" cy="1470025"/>
          </a:xfrm>
        </p:spPr>
        <p:txBody>
          <a:bodyPr anchor="ctr"/>
          <a:lstStyle>
            <a:lvl1pPr algn="ctr">
              <a:defRPr lang="en-US" dirty="0">
                <a:solidFill>
                  <a:srgbClr val="FFFFFF"/>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C7BE6E7F-2CEF-421C-8E28-E9A877855297}" type="datetimeFigureOut">
              <a:rPr lang="en-US" smtClean="0"/>
              <a:pPr/>
              <a:t>5/9/2020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DAE776E-D50F-4777-89D1-3A4ED00E89E4}"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1"/>
            <a:ext cx="201168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914400" y="274640"/>
            <a:ext cx="55626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C7BE6E7F-2CEF-421C-8E28-E9A877855297}" type="datetimeFigureOut">
              <a:rPr lang="en-US" smtClean="0"/>
              <a:pPr/>
              <a:t>5/9/2020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DAE776E-D50F-4777-89D1-3A4ED00E89E4}"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C7BE6E7F-2CEF-421C-8E28-E9A877855297}" type="datetimeFigureOut">
              <a:rPr lang="en-US" smtClean="0"/>
              <a:pPr/>
              <a:t>5/9/2020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DAE776E-D50F-4777-89D1-3A4ED00E89E4}" type="slidenum">
              <a:rPr lang="en-US" smtClean="0"/>
              <a:pPr/>
              <a:t>‹#›</a:t>
            </a:fld>
            <a:endParaRPr lang="en-US"/>
          </a:p>
        </p:txBody>
      </p:sp>
      <p:sp>
        <p:nvSpPr>
          <p:cNvPr id="8" name="Content Placeholder 7"/>
          <p:cNvSpPr>
            <a:spLocks noGrp="1"/>
          </p:cNvSpPr>
          <p:nvPr>
            <p:ph sz="quarter" idx="1"/>
          </p:nvPr>
        </p:nvSpPr>
        <p:spPr>
          <a:xfrm>
            <a:off x="914400" y="1447800"/>
            <a:ext cx="777240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11" name="Rectangle 10"/>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0" name="Rounded Rectangle 9"/>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3">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722313" y="952500"/>
            <a:ext cx="7772400" cy="1362075"/>
          </a:xfrm>
        </p:spPr>
        <p:txBody>
          <a:bodyPr anchor="b" anchorCtr="0"/>
          <a:lstStyle>
            <a:lvl1pPr algn="l">
              <a:buNone/>
              <a:defRPr sz="4000" b="0" cap="none"/>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722313" y="2547938"/>
            <a:ext cx="7772400" cy="1338262"/>
          </a:xfrm>
        </p:spPr>
        <p:txBody>
          <a:bodyPr anchor="t" anchorCtr="0"/>
          <a:lstStyle>
            <a:lvl1pPr marL="0" indent="0">
              <a:buNone/>
              <a:defRPr sz="24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C7BE6E7F-2CEF-421C-8E28-E9A877855297}" type="datetimeFigureOut">
              <a:rPr lang="en-US" smtClean="0"/>
              <a:pPr/>
              <a:t>5/9/2020</a:t>
            </a:fld>
            <a:endParaRPr lang="en-US"/>
          </a:p>
        </p:txBody>
      </p:sp>
      <p:sp>
        <p:nvSpPr>
          <p:cNvPr id="5" name="Footer Placeholder 4"/>
          <p:cNvSpPr>
            <a:spLocks noGrp="1"/>
          </p:cNvSpPr>
          <p:nvPr>
            <p:ph type="ftr" sz="quarter" idx="11"/>
          </p:nvPr>
        </p:nvSpPr>
        <p:spPr>
          <a:xfrm>
            <a:off x="800100" y="6172200"/>
            <a:ext cx="4000500" cy="457200"/>
          </a:xfrm>
        </p:spPr>
        <p:txBody>
          <a:bodyPr/>
          <a:lstStyle/>
          <a:p>
            <a:endParaRPr lang="en-US"/>
          </a:p>
        </p:txBody>
      </p:sp>
      <p:sp>
        <p:nvSpPr>
          <p:cNvPr id="7" name="Rectangle 6"/>
          <p:cNvSpPr/>
          <p:nvPr/>
        </p:nvSpPr>
        <p:spPr>
          <a:xfrm flipV="1">
            <a:off x="69412" y="2376830"/>
            <a:ext cx="9013515"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69146" y="2341475"/>
            <a:ext cx="9013781"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68306" y="2468880"/>
            <a:ext cx="9014621" cy="45720"/>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146304" y="6208776"/>
            <a:ext cx="457200" cy="457200"/>
          </a:xfrm>
        </p:spPr>
        <p:txBody>
          <a:bodyPr/>
          <a:lstStyle/>
          <a:p>
            <a:fld id="{5DAE776E-D50F-4777-89D1-3A4ED00E89E4}"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C7BE6E7F-2CEF-421C-8E28-E9A877855297}" type="datetimeFigureOut">
              <a:rPr lang="en-US" smtClean="0"/>
              <a:pPr/>
              <a:t>5/9/2020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DAE776E-D50F-4777-89D1-3A4ED00E89E4}" type="slidenum">
              <a:rPr lang="en-US" smtClean="0"/>
              <a:pPr/>
              <a:t>‹#›</a:t>
            </a:fld>
            <a:endParaRPr lang="en-US"/>
          </a:p>
        </p:txBody>
      </p:sp>
      <p:sp>
        <p:nvSpPr>
          <p:cNvPr id="9" name="Content Placeholder 8"/>
          <p:cNvSpPr>
            <a:spLocks noGrp="1"/>
          </p:cNvSpPr>
          <p:nvPr>
            <p:ph sz="quarter" idx="1"/>
          </p:nvPr>
        </p:nvSpPr>
        <p:spPr>
          <a:xfrm>
            <a:off x="91440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93395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14400" y="273050"/>
            <a:ext cx="7772400" cy="1143000"/>
          </a:xfrm>
        </p:spPr>
        <p:txBody>
          <a:bodyPr anchor="b" anchorCtr="0"/>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9144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9530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7" name="Date Placeholder 6"/>
          <p:cNvSpPr>
            <a:spLocks noGrp="1"/>
          </p:cNvSpPr>
          <p:nvPr>
            <p:ph type="dt" sz="half" idx="10"/>
          </p:nvPr>
        </p:nvSpPr>
        <p:spPr/>
        <p:txBody>
          <a:bodyPr/>
          <a:lstStyle/>
          <a:p>
            <a:fld id="{C7BE6E7F-2CEF-421C-8E28-E9A877855297}" type="datetimeFigureOut">
              <a:rPr lang="en-US" smtClean="0"/>
              <a:pPr/>
              <a:t>5/9/2020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DAE776E-D50F-4777-89D1-3A4ED00E89E4}" type="slidenum">
              <a:rPr lang="en-US" smtClean="0"/>
              <a:pPr/>
              <a:t>‹#›</a:t>
            </a:fld>
            <a:endParaRPr lang="en-US"/>
          </a:p>
        </p:txBody>
      </p:sp>
      <p:sp>
        <p:nvSpPr>
          <p:cNvPr id="11" name="Content Placeholder 10"/>
          <p:cNvSpPr>
            <a:spLocks noGrp="1"/>
          </p:cNvSpPr>
          <p:nvPr>
            <p:ph sz="half" idx="2"/>
          </p:nvPr>
        </p:nvSpPr>
        <p:spPr>
          <a:xfrm>
            <a:off x="9144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4"/>
          </p:nvPr>
        </p:nvSpPr>
        <p:spPr>
          <a:xfrm>
            <a:off x="49530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C7BE6E7F-2CEF-421C-8E28-E9A877855297}" type="datetimeFigureOut">
              <a:rPr lang="en-US" smtClean="0"/>
              <a:pPr/>
              <a:t>5/9/2020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DAE776E-D50F-4777-89D1-3A4ED00E89E4}"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7BE6E7F-2CEF-421C-8E28-E9A877855297}" type="datetimeFigureOut">
              <a:rPr lang="en-US" smtClean="0"/>
              <a:pPr/>
              <a:t>5/9/2020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DAE776E-D50F-4777-89D1-3A4ED00E89E4}"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9" name="Rounded Rectangle 8"/>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914400" y="273050"/>
            <a:ext cx="7772400" cy="1143000"/>
          </a:xfrm>
        </p:spPr>
        <p:txBody>
          <a:bodyPr anchor="b" anchorCtr="0"/>
          <a:lstStyle>
            <a:lvl1pPr algn="l">
              <a:buNone/>
              <a:defRPr sz="4000" b="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914400" y="1600200"/>
            <a:ext cx="1905000" cy="4495800"/>
          </a:xfrm>
        </p:spPr>
        <p:txBody>
          <a:bodyPr/>
          <a:lstStyle>
            <a:lvl1pPr marL="0" indent="0">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C7BE6E7F-2CEF-421C-8E28-E9A877855297}" type="datetimeFigureOut">
              <a:rPr lang="en-US" smtClean="0"/>
              <a:pPr/>
              <a:t>5/9/2020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DAE776E-D50F-4777-89D1-3A4ED00E89E4}" type="slidenum">
              <a:rPr lang="en-US" smtClean="0"/>
              <a:pPr/>
              <a:t>‹#›</a:t>
            </a:fld>
            <a:endParaRPr lang="en-US"/>
          </a:p>
        </p:txBody>
      </p:sp>
      <p:sp>
        <p:nvSpPr>
          <p:cNvPr id="11" name="Content Placeholder 10"/>
          <p:cNvSpPr>
            <a:spLocks noGrp="1"/>
          </p:cNvSpPr>
          <p:nvPr>
            <p:ph sz="quarter" idx="1"/>
          </p:nvPr>
        </p:nvSpPr>
        <p:spPr>
          <a:xfrm>
            <a:off x="2971800" y="1600200"/>
            <a:ext cx="5715000" cy="44958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4900550"/>
            <a:ext cx="7315200" cy="522288"/>
          </a:xfrm>
        </p:spPr>
        <p:txBody>
          <a:bodyPr anchor="ctr">
            <a:noAutofit/>
          </a:bodyPr>
          <a:lstStyle>
            <a:lvl1pPr algn="l">
              <a:buNone/>
              <a:defRPr sz="2800" b="0"/>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914400" y="5445825"/>
            <a:ext cx="7315200" cy="685800"/>
          </a:xfrm>
        </p:spPr>
        <p:txBody>
          <a:bodyPr/>
          <a:lstStyle>
            <a:lvl1pPr marL="0" indent="0">
              <a:buFontTx/>
              <a:buNone/>
              <a:defRPr sz="16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C7BE6E7F-2CEF-421C-8E28-E9A877855297}" type="datetimeFigureOut">
              <a:rPr lang="en-US" smtClean="0"/>
              <a:pPr/>
              <a:t>5/9/2020</a:t>
            </a:fld>
            <a:endParaRPr lang="en-US"/>
          </a:p>
        </p:txBody>
      </p:sp>
      <p:sp>
        <p:nvSpPr>
          <p:cNvPr id="6" name="Footer Placeholder 5"/>
          <p:cNvSpPr>
            <a:spLocks noGrp="1"/>
          </p:cNvSpPr>
          <p:nvPr>
            <p:ph type="ftr" sz="quarter" idx="11"/>
          </p:nvPr>
        </p:nvSpPr>
        <p:spPr>
          <a:xfrm>
            <a:off x="914400" y="6172200"/>
            <a:ext cx="3886200" cy="457200"/>
          </a:xfrm>
        </p:spPr>
        <p:txBody>
          <a:bodyPr/>
          <a:lstStyle/>
          <a:p>
            <a:endParaRPr lang="en-US"/>
          </a:p>
        </p:txBody>
      </p:sp>
      <p:sp>
        <p:nvSpPr>
          <p:cNvPr id="7" name="Slide Number Placeholder 6"/>
          <p:cNvSpPr>
            <a:spLocks noGrp="1"/>
          </p:cNvSpPr>
          <p:nvPr>
            <p:ph type="sldNum" sz="quarter" idx="12"/>
          </p:nvPr>
        </p:nvSpPr>
        <p:spPr>
          <a:xfrm>
            <a:off x="146304" y="6208776"/>
            <a:ext cx="457200" cy="457200"/>
          </a:xfrm>
        </p:spPr>
        <p:txBody>
          <a:bodyPr/>
          <a:lstStyle/>
          <a:p>
            <a:fld id="{5DAE776E-D50F-4777-89D1-3A4ED00E89E4}" type="slidenum">
              <a:rPr lang="en-US" smtClean="0"/>
              <a:pPr/>
              <a:t>‹#›</a:t>
            </a:fld>
            <a:endParaRPr lang="en-US"/>
          </a:p>
        </p:txBody>
      </p:sp>
      <p:sp>
        <p:nvSpPr>
          <p:cNvPr id="11" name="Rectangle 10"/>
          <p:cNvSpPr/>
          <p:nvPr/>
        </p:nvSpPr>
        <p:spPr>
          <a:xfrm flipV="1">
            <a:off x="68307" y="4683555"/>
            <a:ext cx="9006840"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a:xfrm>
            <a:off x="68508" y="4650474"/>
            <a:ext cx="9006639"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Rectangle 12"/>
          <p:cNvSpPr/>
          <p:nvPr/>
        </p:nvSpPr>
        <p:spPr>
          <a:xfrm>
            <a:off x="68510" y="4773224"/>
            <a:ext cx="9006637" cy="48807"/>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 name="Picture Placeholder 2"/>
          <p:cNvSpPr>
            <a:spLocks noGrp="1"/>
          </p:cNvSpPr>
          <p:nvPr>
            <p:ph type="pic" idx="1"/>
          </p:nvPr>
        </p:nvSpPr>
        <p:spPr>
          <a:xfrm>
            <a:off x="68308" y="66675"/>
            <a:ext cx="9001873" cy="4581525"/>
          </a:xfrm>
          <a:prstGeom prst="round2SameRect">
            <a:avLst>
              <a:gd name="adj1" fmla="val 7101"/>
              <a:gd name="adj2" fmla="val 0"/>
            </a:avLst>
          </a:prstGeom>
          <a:solidFill>
            <a:schemeClr val="bg2"/>
          </a:solidFill>
          <a:ln w="6350">
            <a:solidFill>
              <a:schemeClr val="tx1"/>
            </a:solidFill>
          </a:ln>
        </p:spPr>
        <p:txBody>
          <a:bodyPr/>
          <a:lstStyle>
            <a:lvl1pPr marL="0" indent="0">
              <a:buNone/>
              <a:defRPr sz="3200"/>
            </a:lvl1pPr>
          </a:lstStyle>
          <a:p>
            <a:r>
              <a:rPr kumimoji="0" lang="en-US" smtClean="0"/>
              <a:t>Click icon to add picture</a:t>
            </a:r>
            <a:endParaRPr kumimoji="0"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8" name="Rounded Rectangle 7"/>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2" name="Title Placeholder 21"/>
          <p:cNvSpPr>
            <a:spLocks noGrp="1"/>
          </p:cNvSpPr>
          <p:nvPr>
            <p:ph type="title"/>
          </p:nvPr>
        </p:nvSpPr>
        <p:spPr>
          <a:xfrm>
            <a:off x="914400" y="274638"/>
            <a:ext cx="7772400" cy="1143000"/>
          </a:xfrm>
          <a:prstGeom prst="rect">
            <a:avLst/>
          </a:prstGeom>
        </p:spPr>
        <p:txBody>
          <a:bodyPr bIns="91440" anchor="b" anchorCtr="0">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914400" y="1447800"/>
            <a:ext cx="7772400" cy="4572000"/>
          </a:xfrm>
          <a:prstGeom prst="rect">
            <a:avLst/>
          </a:prstGeom>
        </p:spPr>
        <p:txBody>
          <a:bodyPr>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172200" y="6191250"/>
            <a:ext cx="2476500" cy="476250"/>
          </a:xfrm>
          <a:prstGeom prst="rect">
            <a:avLst/>
          </a:prstGeom>
        </p:spPr>
        <p:txBody>
          <a:bodyPr anchor="ctr" anchorCtr="0"/>
          <a:lstStyle>
            <a:lvl1pPr algn="r" eaLnBrk="1" latinLnBrk="0" hangingPunct="1">
              <a:defRPr kumimoji="0" sz="1400">
                <a:solidFill>
                  <a:schemeClr val="tx2"/>
                </a:solidFill>
              </a:defRPr>
            </a:lvl1pPr>
          </a:lstStyle>
          <a:p>
            <a:fld id="{C7BE6E7F-2CEF-421C-8E28-E9A877855297}" type="datetimeFigureOut">
              <a:rPr lang="en-US" smtClean="0"/>
              <a:pPr/>
              <a:t>5/9/2020</a:t>
            </a:fld>
            <a:endParaRPr lang="en-US"/>
          </a:p>
        </p:txBody>
      </p:sp>
      <p:sp>
        <p:nvSpPr>
          <p:cNvPr id="3" name="Footer Placeholder 2"/>
          <p:cNvSpPr>
            <a:spLocks noGrp="1"/>
          </p:cNvSpPr>
          <p:nvPr>
            <p:ph type="ftr" sz="quarter" idx="3"/>
          </p:nvPr>
        </p:nvSpPr>
        <p:spPr>
          <a:xfrm>
            <a:off x="914400" y="6172200"/>
            <a:ext cx="3962400" cy="457200"/>
          </a:xfrm>
          <a:prstGeom prst="rect">
            <a:avLst/>
          </a:prstGeom>
        </p:spPr>
        <p:txBody>
          <a:bodyPr anchor="ctr" anchorCtr="0"/>
          <a:lstStyle>
            <a:lvl1pPr eaLnBrk="1" latinLnBrk="0" hangingPunct="1">
              <a:defRPr kumimoji="0" sz="1400">
                <a:solidFill>
                  <a:schemeClr val="tx2"/>
                </a:solidFill>
              </a:defRPr>
            </a:lvl1pPr>
          </a:lstStyle>
          <a:p>
            <a:endParaRPr lang="en-US"/>
          </a:p>
        </p:txBody>
      </p:sp>
      <p:sp>
        <p:nvSpPr>
          <p:cNvPr id="23" name="Slide Number Placeholder 22"/>
          <p:cNvSpPr>
            <a:spLocks noGrp="1"/>
          </p:cNvSpPr>
          <p:nvPr>
            <p:ph type="sldNum" sz="quarter" idx="4"/>
          </p:nvPr>
        </p:nvSpPr>
        <p:spPr>
          <a:xfrm>
            <a:off x="146304" y="6210300"/>
            <a:ext cx="457200" cy="457200"/>
          </a:xfrm>
          <a:prstGeom prst="ellipse">
            <a:avLst/>
          </a:prstGeom>
          <a:solidFill>
            <a:schemeClr val="accent1"/>
          </a:solidFill>
        </p:spPr>
        <p:txBody>
          <a:bodyPr wrap="none" lIns="0" tIns="0" rIns="0" bIns="0" anchor="ctr" anchorCtr="1">
            <a:noAutofit/>
          </a:bodyPr>
          <a:lstStyle>
            <a:lvl1pPr algn="ctr" eaLnBrk="1" latinLnBrk="0" hangingPunct="1">
              <a:defRPr kumimoji="0" sz="1400">
                <a:solidFill>
                  <a:srgbClr val="FFFFFF"/>
                </a:solidFill>
                <a:latin typeface="+mj-lt"/>
                <a:ea typeface="+mj-ea"/>
                <a:cs typeface="+mj-cs"/>
              </a:defRPr>
            </a:lvl1pPr>
          </a:lstStyle>
          <a:p>
            <a:fld id="{5DAE776E-D50F-4777-89D1-3A4ED00E89E4}"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274320" indent="-274320" algn="l" rtl="0" eaLnBrk="1" latinLnBrk="0" hangingPunct="1">
        <a:spcBef>
          <a:spcPts val="580"/>
        </a:spcBef>
        <a:buClr>
          <a:schemeClr val="accent1"/>
        </a:buClr>
        <a:buSzPct val="85000"/>
        <a:buFont typeface="Wingdings 2"/>
        <a:buChar char=""/>
        <a:defRPr kumimoji="0" sz="2600" kern="1200">
          <a:solidFill>
            <a:schemeClr val="tx1"/>
          </a:solidFill>
          <a:latin typeface="+mn-lt"/>
          <a:ea typeface="+mn-ea"/>
          <a:cs typeface="+mn-cs"/>
        </a:defRPr>
      </a:lvl1pPr>
      <a:lvl2pPr marL="548640" indent="-228600" algn="l" rtl="0" eaLnBrk="1" latinLnBrk="0" hangingPunct="1">
        <a:spcBef>
          <a:spcPts val="370"/>
        </a:spcBef>
        <a:buClr>
          <a:schemeClr val="accent2"/>
        </a:buClr>
        <a:buSzPct val="85000"/>
        <a:buFont typeface="Wingdings 2"/>
        <a:buChar char=""/>
        <a:defRPr kumimoji="0" sz="2400" kern="1200">
          <a:solidFill>
            <a:schemeClr val="tx1"/>
          </a:solidFill>
          <a:latin typeface="+mn-lt"/>
          <a:ea typeface="+mn-ea"/>
          <a:cs typeface="+mn-cs"/>
        </a:defRPr>
      </a:lvl2pPr>
      <a:lvl3pPr marL="822960" indent="-228600" algn="l" rtl="0" eaLnBrk="1" latinLnBrk="0" hangingPunct="1">
        <a:spcBef>
          <a:spcPts val="370"/>
        </a:spcBef>
        <a:buClr>
          <a:schemeClr val="accent1">
            <a:tint val="60000"/>
          </a:schemeClr>
        </a:buClr>
        <a:buSzPct val="8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ts val="370"/>
        </a:spcBef>
        <a:buClr>
          <a:schemeClr val="accent3"/>
        </a:buClr>
        <a:buSzPct val="80000"/>
        <a:buFont typeface="Wingdings 2"/>
        <a:buChar char=""/>
        <a:defRPr kumimoji="0" sz="2000" kern="1200">
          <a:solidFill>
            <a:schemeClr val="tx1"/>
          </a:solidFill>
          <a:latin typeface="+mn-lt"/>
          <a:ea typeface="+mn-ea"/>
          <a:cs typeface="+mn-cs"/>
        </a:defRPr>
      </a:lvl4pPr>
      <a:lvl5pPr marL="1371600" indent="-228600" algn="l" rtl="0" eaLnBrk="1" latinLnBrk="0" hangingPunct="1">
        <a:spcBef>
          <a:spcPts val="370"/>
        </a:spcBef>
        <a:buClr>
          <a:schemeClr val="accent3"/>
        </a:buClr>
        <a:buFontTx/>
        <a:buChar char="o"/>
        <a:defRPr kumimoji="0"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hyperlink" Target="https://www.cyberclick.es/numericalblogen/what-will-the-landscape-of-digital-advertising-be-in-2020" TargetMode="Externa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hyperlink" Target="https://www.cyberclick.es/numericalblogen/what-is-a-kpi-in-your-marketing-strategy" TargetMode="Externa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228600" y="3886200"/>
            <a:ext cx="7543800" cy="2743200"/>
          </a:xfrm>
        </p:spPr>
        <p:txBody>
          <a:bodyPr>
            <a:normAutofit fontScale="77500" lnSpcReduction="20000"/>
          </a:bodyPr>
          <a:lstStyle/>
          <a:p>
            <a:pPr algn="l"/>
            <a:endParaRPr lang="en-US" b="1" dirty="0" smtClean="0"/>
          </a:p>
          <a:p>
            <a:pPr algn="l"/>
            <a:endParaRPr lang="en-US" b="1" dirty="0" smtClean="0"/>
          </a:p>
          <a:p>
            <a:pPr algn="l"/>
            <a:endParaRPr lang="en-US" b="1" dirty="0" smtClean="0"/>
          </a:p>
          <a:p>
            <a:pPr algn="l"/>
            <a:endParaRPr lang="en-US" b="1" dirty="0" smtClean="0"/>
          </a:p>
          <a:p>
            <a:pPr algn="l"/>
            <a:r>
              <a:rPr lang="en-US" b="1" dirty="0" smtClean="0"/>
              <a:t>Prof(Dr) B.L. </a:t>
            </a:r>
            <a:r>
              <a:rPr lang="en-US" b="1" dirty="0" err="1" smtClean="0"/>
              <a:t>Verma</a:t>
            </a:r>
            <a:endParaRPr lang="en-US" b="1" dirty="0" smtClean="0"/>
          </a:p>
          <a:p>
            <a:pPr algn="l"/>
            <a:r>
              <a:rPr lang="en-US" b="1" dirty="0" smtClean="0"/>
              <a:t>Professor</a:t>
            </a:r>
          </a:p>
          <a:p>
            <a:pPr algn="l"/>
            <a:r>
              <a:rPr lang="en-US" b="1" dirty="0" smtClean="0"/>
              <a:t>Department of business Administration</a:t>
            </a:r>
          </a:p>
          <a:p>
            <a:pPr algn="l"/>
            <a:r>
              <a:rPr lang="en-US" b="1" dirty="0" smtClean="0"/>
              <a:t>UCCMS,MLSU,UDAIPUR</a:t>
            </a:r>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a:p>
        </p:txBody>
      </p:sp>
      <p:sp>
        <p:nvSpPr>
          <p:cNvPr id="2" name="Title 1"/>
          <p:cNvSpPr>
            <a:spLocks noGrp="1"/>
          </p:cNvSpPr>
          <p:nvPr>
            <p:ph type="ctrTitle"/>
          </p:nvPr>
        </p:nvSpPr>
        <p:spPr>
          <a:xfrm>
            <a:off x="685800" y="1752601"/>
            <a:ext cx="7772400" cy="1847850"/>
          </a:xfrm>
        </p:spPr>
        <p:txBody>
          <a:bodyPr>
            <a:normAutofit fontScale="90000"/>
          </a:bodyPr>
          <a:lstStyle/>
          <a:p>
            <a:r>
              <a:rPr lang="en-US" b="1" dirty="0" smtClean="0"/>
              <a:t>How to create online </a:t>
            </a:r>
            <a:r>
              <a:rPr lang="en-US" b="1" dirty="0"/>
              <a:t>marketing plan </a:t>
            </a:r>
            <a:br>
              <a:rPr lang="en-US" b="1" dirty="0"/>
            </a:br>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228600"/>
            <a:ext cx="8610600" cy="5509200"/>
          </a:xfrm>
          <a:prstGeom prst="rect">
            <a:avLst/>
          </a:prstGeom>
        </p:spPr>
        <p:txBody>
          <a:bodyPr wrap="square">
            <a:spAutoFit/>
          </a:bodyPr>
          <a:lstStyle/>
          <a:p>
            <a:pPr algn="just"/>
            <a:r>
              <a:rPr lang="en-US" sz="3200" dirty="0"/>
              <a:t>Step 7. The Budget</a:t>
            </a:r>
          </a:p>
          <a:p>
            <a:pPr algn="just"/>
            <a:r>
              <a:rPr lang="en-US" sz="3200" dirty="0"/>
              <a:t>It’s time to talk about money. How do you define the budget of your online communication efforts? The most common is to divide your investment between the different channels you are using (web, search engines, social media</a:t>
            </a:r>
            <a:r>
              <a:rPr lang="en-US" sz="3200" dirty="0" smtClean="0"/>
              <a:t>…).</a:t>
            </a:r>
          </a:p>
          <a:p>
            <a:pPr algn="just"/>
            <a:endParaRPr lang="en-US" sz="3200" dirty="0" smtClean="0"/>
          </a:p>
          <a:p>
            <a:pPr algn="just"/>
            <a:r>
              <a:rPr lang="en-US" sz="3200" dirty="0" smtClean="0"/>
              <a:t> </a:t>
            </a:r>
            <a:r>
              <a:rPr lang="en-US" sz="3200" dirty="0"/>
              <a:t>To get it right however, we need to be able to predict quite adequately which ones will have most impact on our audience over the next steps, so it is vital to </a:t>
            </a:r>
            <a:r>
              <a:rPr lang="en-US" sz="3200" u="sng" dirty="0">
                <a:hlinkClick r:id="rId2"/>
              </a:rPr>
              <a:t>be up to date the your sector’s trends</a:t>
            </a:r>
            <a:r>
              <a:rPr lang="en-US" sz="3200" dirty="0"/>
              <a:t>.</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534400" cy="5509200"/>
          </a:xfrm>
          <a:prstGeom prst="rect">
            <a:avLst/>
          </a:prstGeom>
        </p:spPr>
        <p:txBody>
          <a:bodyPr wrap="square">
            <a:spAutoFit/>
          </a:bodyPr>
          <a:lstStyle/>
          <a:p>
            <a:pPr algn="just"/>
            <a:r>
              <a:rPr lang="en-US" sz="3200" dirty="0"/>
              <a:t>Step 8. Technology and means</a:t>
            </a:r>
          </a:p>
          <a:p>
            <a:pPr algn="just"/>
            <a:r>
              <a:rPr lang="en-US" sz="3200" dirty="0"/>
              <a:t>When it comes to technology, the online world offers an endless amount of possibilities that are undergoing constant growth. So, how do we choose the best tools to implement our </a:t>
            </a:r>
            <a:r>
              <a:rPr lang="en-US" sz="3200" b="1" dirty="0"/>
              <a:t>digital marketing plan</a:t>
            </a:r>
            <a:r>
              <a:rPr lang="en-US" sz="3200" dirty="0"/>
              <a:t>? There is no “correct answer”, but if we have a clear idea of our budget, the expected return on our investment and the places where our audience interacts, we will have a good head-start when it comes to decision time. Don’t hesitate in asking for guidance from an expert who can explain in depth the pros and cons of each option.</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81000"/>
            <a:ext cx="8534400" cy="5632311"/>
          </a:xfrm>
          <a:prstGeom prst="rect">
            <a:avLst/>
          </a:prstGeom>
        </p:spPr>
        <p:txBody>
          <a:bodyPr wrap="square">
            <a:spAutoFit/>
          </a:bodyPr>
          <a:lstStyle/>
          <a:p>
            <a:pPr algn="just"/>
            <a:r>
              <a:rPr lang="en-US" sz="2400" dirty="0"/>
              <a:t>Step 9. The KPI</a:t>
            </a:r>
          </a:p>
          <a:p>
            <a:pPr algn="just"/>
            <a:r>
              <a:rPr lang="en-US" sz="2400" dirty="0"/>
              <a:t>Our plan is almost ready to go, but we cannot forget an essential part: </a:t>
            </a:r>
            <a:r>
              <a:rPr lang="en-US" sz="2400" dirty="0" err="1"/>
              <a:t>analysing</a:t>
            </a:r>
            <a:r>
              <a:rPr lang="en-US" sz="2400" dirty="0"/>
              <a:t> our results.</a:t>
            </a:r>
          </a:p>
          <a:p>
            <a:pPr algn="just"/>
            <a:r>
              <a:rPr lang="en-US" sz="2400" dirty="0"/>
              <a:t>To define the success of our online efforts, </a:t>
            </a:r>
            <a:r>
              <a:rPr lang="en-US" sz="2400" u="sng" dirty="0">
                <a:hlinkClick r:id="rId2"/>
              </a:rPr>
              <a:t>we should have several KPI or “Key Performance Indicators” under control.</a:t>
            </a:r>
            <a:r>
              <a:rPr lang="en-US" sz="2400" dirty="0"/>
              <a:t> These are metrics that are directly related to the results of our business, which can be easily obtained through the numerous tools offered by digital statistics. </a:t>
            </a:r>
            <a:endParaRPr lang="en-US" sz="2400" dirty="0" smtClean="0"/>
          </a:p>
          <a:p>
            <a:pPr algn="just"/>
            <a:endParaRPr lang="en-US" sz="2400" dirty="0" smtClean="0"/>
          </a:p>
          <a:p>
            <a:pPr algn="just"/>
            <a:r>
              <a:rPr lang="en-US" sz="2400" dirty="0" smtClean="0"/>
              <a:t>An </a:t>
            </a:r>
            <a:r>
              <a:rPr lang="en-US" sz="2400" dirty="0"/>
              <a:t>example of a KPI could be the acquisition cost of a new client of our e-commerce.</a:t>
            </a:r>
          </a:p>
          <a:p>
            <a:pPr algn="just"/>
            <a:r>
              <a:rPr lang="en-US" sz="2400" dirty="0"/>
              <a:t>You now have your online marketing ready to go, but the job is not yet done. It is vital to establish periodical control tests of your KPI and to </a:t>
            </a:r>
            <a:r>
              <a:rPr lang="en-US" sz="2400" dirty="0" err="1"/>
              <a:t>analyse</a:t>
            </a:r>
            <a:r>
              <a:rPr lang="en-US" sz="2400" dirty="0"/>
              <a:t> the results according to them, in order to be sure that your marketing efforts are successful, and to continuously improve your plan day by day. Good luck!</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81000"/>
            <a:ext cx="8382000" cy="6494085"/>
          </a:xfrm>
          <a:prstGeom prst="rect">
            <a:avLst/>
          </a:prstGeom>
        </p:spPr>
        <p:txBody>
          <a:bodyPr wrap="square">
            <a:spAutoFit/>
          </a:bodyPr>
          <a:lstStyle/>
          <a:p>
            <a:pPr algn="just"/>
            <a:r>
              <a:rPr lang="en-US" sz="3200" dirty="0"/>
              <a:t>Step 1. Your environment: the market and competition</a:t>
            </a:r>
          </a:p>
          <a:p>
            <a:pPr algn="just"/>
            <a:r>
              <a:rPr lang="en-US" sz="3200" dirty="0"/>
              <a:t>The first step to a good </a:t>
            </a:r>
            <a:r>
              <a:rPr lang="en-US" sz="3200" b="1" dirty="0"/>
              <a:t>digital marketing strategy</a:t>
            </a:r>
            <a:r>
              <a:rPr lang="en-US" sz="3200" dirty="0"/>
              <a:t> is understanding the surroundings of the environment you are working in. In order to do this, you need to </a:t>
            </a:r>
            <a:r>
              <a:rPr lang="en-US" sz="3200" dirty="0" err="1"/>
              <a:t>studyin</a:t>
            </a:r>
            <a:r>
              <a:rPr lang="en-US" sz="3200" dirty="0"/>
              <a:t> depth the market and the competition: the sector’s characteristics and trends, your competitor’s benchmarks and an analysis of the weaknesses, threats, strengths and opportunities. </a:t>
            </a:r>
            <a:endParaRPr lang="en-US" sz="3200" dirty="0" smtClean="0"/>
          </a:p>
          <a:p>
            <a:pPr algn="just"/>
            <a:endParaRPr lang="en-US" sz="3200" dirty="0" smtClean="0"/>
          </a:p>
          <a:p>
            <a:pPr algn="just"/>
            <a:r>
              <a:rPr lang="en-US" sz="3200" dirty="0" smtClean="0"/>
              <a:t>Finally</a:t>
            </a:r>
            <a:r>
              <a:rPr lang="en-US" sz="3200" dirty="0"/>
              <a:t>, we should find our USP (“unique selling proposition”): what makes our product stand out and what places it in a unique position in relation to the competition.  </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610600" cy="5262979"/>
          </a:xfrm>
          <a:prstGeom prst="rect">
            <a:avLst/>
          </a:prstGeom>
        </p:spPr>
        <p:txBody>
          <a:bodyPr wrap="square">
            <a:spAutoFit/>
          </a:bodyPr>
          <a:lstStyle/>
          <a:p>
            <a:pPr algn="just"/>
            <a:r>
              <a:rPr lang="en-US" sz="4800" dirty="0"/>
              <a:t>Step 2. The audience</a:t>
            </a:r>
          </a:p>
          <a:p>
            <a:pPr algn="just"/>
            <a:r>
              <a:rPr lang="en-US" sz="4800" dirty="0"/>
              <a:t>Marketing tools come bearing endless possibilities of audience segmentation, but to make the most of them it is vital to know who we are targeting</a:t>
            </a:r>
            <a:r>
              <a:rPr lang="en-US" sz="4800" dirty="0" smtClean="0"/>
              <a:t>.</a:t>
            </a:r>
          </a:p>
          <a:p>
            <a:pPr algn="just"/>
            <a:r>
              <a:rPr lang="en-US" sz="4800" dirty="0" smtClean="0"/>
              <a:t> </a:t>
            </a:r>
            <a:r>
              <a:rPr lang="en-US" sz="4800" dirty="0"/>
              <a:t>As such, the next step is to clarify who our target is</a:t>
            </a:r>
            <a:r>
              <a:rPr lang="en-US" sz="4800" dirty="0" smtClean="0"/>
              <a:t>.</a:t>
            </a:r>
            <a:endParaRPr lang="en-US" sz="48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381000"/>
            <a:ext cx="8610600" cy="5632311"/>
          </a:xfrm>
          <a:prstGeom prst="rect">
            <a:avLst/>
          </a:prstGeom>
        </p:spPr>
        <p:txBody>
          <a:bodyPr wrap="square">
            <a:spAutoFit/>
          </a:bodyPr>
          <a:lstStyle/>
          <a:p>
            <a:pPr algn="just"/>
            <a:r>
              <a:rPr lang="en-US" sz="3600" dirty="0" smtClean="0"/>
              <a:t>Demographics is a first essential step to define our audience, but it is not enough. We need to understand what their needs are and their motivation, and how to communicate and interact online, in order to choose the best channels and communication strategies to reach out to them. </a:t>
            </a:r>
            <a:endParaRPr lang="en-US" sz="3600" dirty="0" smtClean="0"/>
          </a:p>
          <a:p>
            <a:pPr algn="just"/>
            <a:r>
              <a:rPr lang="en-US" sz="3600" dirty="0" smtClean="0"/>
              <a:t>In </a:t>
            </a:r>
            <a:r>
              <a:rPr lang="en-US" sz="3600" dirty="0" smtClean="0"/>
              <a:t>order to do this, we can use the multiple tools for more or less sophisticated digital market studies, in function of what we are trying to achieve.</a:t>
            </a:r>
            <a:endParaRPr lang="en-US" sz="36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381000"/>
            <a:ext cx="8534400" cy="5016758"/>
          </a:xfrm>
          <a:prstGeom prst="rect">
            <a:avLst/>
          </a:prstGeom>
        </p:spPr>
        <p:txBody>
          <a:bodyPr wrap="square">
            <a:spAutoFit/>
          </a:bodyPr>
          <a:lstStyle/>
          <a:p>
            <a:pPr algn="just"/>
            <a:r>
              <a:rPr lang="en-US" sz="3200" dirty="0"/>
              <a:t>Step 3. Goals</a:t>
            </a:r>
          </a:p>
          <a:p>
            <a:pPr algn="just"/>
            <a:r>
              <a:rPr lang="en-US" sz="3200" dirty="0"/>
              <a:t>Once we have the previous steps down pat, we reach the key question to the success of our </a:t>
            </a:r>
            <a:r>
              <a:rPr lang="en-US" sz="3200" b="1" dirty="0"/>
              <a:t>online marketing plan</a:t>
            </a:r>
            <a:r>
              <a:rPr lang="en-US" sz="3200" dirty="0"/>
              <a:t>: What are we trying to achieve? Our online goals should be coherent with our global business strategy. </a:t>
            </a:r>
            <a:endParaRPr lang="en-US" sz="3200" dirty="0" smtClean="0"/>
          </a:p>
          <a:p>
            <a:pPr algn="just"/>
            <a:r>
              <a:rPr lang="en-US" sz="3200" dirty="0" smtClean="0"/>
              <a:t>A </a:t>
            </a:r>
            <a:r>
              <a:rPr lang="en-US" sz="3200" dirty="0"/>
              <a:t>few examples could be generating clients for our new product, increasing the repetition rate and recommendations of our already existent customers, increasing the number of times our product is positively mentioned, or the growth of traffic to our online store</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534400" cy="6494085"/>
          </a:xfrm>
          <a:prstGeom prst="rect">
            <a:avLst/>
          </a:prstGeom>
        </p:spPr>
        <p:txBody>
          <a:bodyPr wrap="square">
            <a:spAutoFit/>
          </a:bodyPr>
          <a:lstStyle/>
          <a:p>
            <a:pPr algn="just"/>
            <a:r>
              <a:rPr lang="en-US" sz="3200" dirty="0"/>
              <a:t>When it’s time to determine your plan’s goals, I find it quite useful to keep the SMART acronym in mind, as our goals should be</a:t>
            </a:r>
            <a:r>
              <a:rPr lang="en-US" sz="3200" dirty="0" smtClean="0"/>
              <a:t>:</a:t>
            </a:r>
          </a:p>
          <a:p>
            <a:pPr algn="just"/>
            <a:endParaRPr lang="en-US" sz="3200" dirty="0"/>
          </a:p>
          <a:p>
            <a:pPr algn="just"/>
            <a:r>
              <a:rPr lang="en-US" sz="3200" dirty="0" smtClean="0"/>
              <a:t>Specific</a:t>
            </a:r>
          </a:p>
          <a:p>
            <a:pPr algn="just"/>
            <a:endParaRPr lang="en-US" sz="3200" dirty="0"/>
          </a:p>
          <a:p>
            <a:pPr algn="just"/>
            <a:r>
              <a:rPr lang="en-US" sz="3200" dirty="0" smtClean="0"/>
              <a:t>Measurable</a:t>
            </a:r>
          </a:p>
          <a:p>
            <a:pPr algn="just"/>
            <a:endParaRPr lang="en-US" sz="3200" dirty="0"/>
          </a:p>
          <a:p>
            <a:pPr algn="just"/>
            <a:r>
              <a:rPr lang="en-US" sz="3200" dirty="0" smtClean="0"/>
              <a:t>Achievable</a:t>
            </a:r>
          </a:p>
          <a:p>
            <a:pPr algn="just"/>
            <a:endParaRPr lang="en-US" sz="3200" dirty="0"/>
          </a:p>
          <a:p>
            <a:pPr algn="just"/>
            <a:r>
              <a:rPr lang="en-US" sz="3200" dirty="0" smtClean="0"/>
              <a:t>Realistic</a:t>
            </a:r>
          </a:p>
          <a:p>
            <a:pPr algn="just"/>
            <a:endParaRPr lang="en-US" sz="3200" dirty="0"/>
          </a:p>
          <a:p>
            <a:pPr algn="just"/>
            <a:r>
              <a:rPr lang="en-US" sz="3200" dirty="0"/>
              <a:t>Time-bound</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04801"/>
            <a:ext cx="8305800" cy="6124754"/>
          </a:xfrm>
          <a:prstGeom prst="rect">
            <a:avLst/>
          </a:prstGeom>
        </p:spPr>
        <p:txBody>
          <a:bodyPr wrap="square">
            <a:spAutoFit/>
          </a:bodyPr>
          <a:lstStyle/>
          <a:p>
            <a:pPr algn="just"/>
            <a:r>
              <a:rPr lang="en-US" sz="2800" dirty="0"/>
              <a:t>Step 4. Strategies and </a:t>
            </a:r>
            <a:r>
              <a:rPr lang="en-US" sz="2800" dirty="0" smtClean="0"/>
              <a:t>creativity</a:t>
            </a:r>
          </a:p>
          <a:p>
            <a:pPr algn="just"/>
            <a:endParaRPr lang="en-US" sz="2800" dirty="0"/>
          </a:p>
          <a:p>
            <a:pPr algn="just"/>
            <a:r>
              <a:rPr lang="en-US" sz="2800" dirty="0"/>
              <a:t>We are ready to address the core of our plan: </a:t>
            </a:r>
            <a:r>
              <a:rPr lang="en-US" sz="2800" b="1" dirty="0"/>
              <a:t>the strategy and creativity</a:t>
            </a:r>
            <a:r>
              <a:rPr lang="en-US" sz="2800" dirty="0" smtClean="0"/>
              <a:t>.</a:t>
            </a:r>
          </a:p>
          <a:p>
            <a:pPr algn="just"/>
            <a:endParaRPr lang="en-US" sz="2800" dirty="0"/>
          </a:p>
          <a:p>
            <a:pPr algn="just"/>
            <a:r>
              <a:rPr lang="en-US" sz="2800" dirty="0"/>
              <a:t>The strategy gives us a global vision of the different actions we should take to establish a link to our client, which directs us towards the goals we have defined, based on the conclusions from the previous steps. To organize this, it is very useful to divide our actions according to the conversion funnel: logically, it’s not the same talking to someone who has never heard of our brand, as talking to a regular customer.</a:t>
            </a:r>
          </a:p>
          <a:p>
            <a:pPr algn="just"/>
            <a:r>
              <a:rPr lang="en-US" sz="2800" dirty="0"/>
              <a:t>Once we define our strategy, it's time to make it creative, to make our message go further and leave a lasting impression.</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81000"/>
            <a:ext cx="8610600" cy="5509200"/>
          </a:xfrm>
          <a:prstGeom prst="rect">
            <a:avLst/>
          </a:prstGeom>
        </p:spPr>
        <p:txBody>
          <a:bodyPr wrap="square">
            <a:spAutoFit/>
          </a:bodyPr>
          <a:lstStyle/>
          <a:p>
            <a:pPr algn="just"/>
            <a:r>
              <a:rPr lang="en-US" sz="3200" dirty="0"/>
              <a:t>Step 5. Sales </a:t>
            </a:r>
            <a:r>
              <a:rPr lang="en-US" sz="3200" dirty="0" smtClean="0"/>
              <a:t>process</a:t>
            </a:r>
          </a:p>
          <a:p>
            <a:pPr algn="just"/>
            <a:endParaRPr lang="en-US" sz="3200" dirty="0"/>
          </a:p>
          <a:p>
            <a:pPr algn="just"/>
            <a:r>
              <a:rPr lang="en-US" sz="3200" dirty="0"/>
              <a:t>Basing ourselves on the strategy we have defined, we will now determine our </a:t>
            </a:r>
            <a:r>
              <a:rPr lang="en-US" sz="3200" b="1" dirty="0"/>
              <a:t>digital sales process</a:t>
            </a:r>
            <a:r>
              <a:rPr lang="en-US" sz="3200" dirty="0"/>
              <a:t>. If we can seal the deal with an online sale, it is quite sensible to define a series of steps through which a user has to go on our website before becoming a client. If, on the other hand, the nature of our business does not allow for </a:t>
            </a:r>
            <a:r>
              <a:rPr lang="en-US" sz="3200" b="1" dirty="0"/>
              <a:t>e-commerce</a:t>
            </a:r>
            <a:r>
              <a:rPr lang="en-US" sz="3200" dirty="0"/>
              <a:t>, we need to have other ways of linking our sales to our online communication, through lead generation, for example.</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81001"/>
            <a:ext cx="8610600" cy="5262979"/>
          </a:xfrm>
          <a:prstGeom prst="rect">
            <a:avLst/>
          </a:prstGeom>
        </p:spPr>
        <p:txBody>
          <a:bodyPr wrap="square">
            <a:spAutoFit/>
          </a:bodyPr>
          <a:lstStyle/>
          <a:p>
            <a:pPr algn="just"/>
            <a:r>
              <a:rPr lang="en-US" sz="2800" dirty="0"/>
              <a:t>Step 6. Loyalty</a:t>
            </a:r>
          </a:p>
          <a:p>
            <a:pPr algn="just"/>
            <a:r>
              <a:rPr lang="en-US" sz="2800" dirty="0"/>
              <a:t>Once we have managed to convert a user into our client, we are faced with one of the most interesting parts of our </a:t>
            </a:r>
            <a:r>
              <a:rPr lang="en-US" sz="2800" b="1" dirty="0"/>
              <a:t>online marketing plan: loyalty.</a:t>
            </a:r>
            <a:r>
              <a:rPr lang="en-US" sz="2800" dirty="0"/>
              <a:t> </a:t>
            </a:r>
            <a:endParaRPr lang="en-US" sz="2800" dirty="0" smtClean="0"/>
          </a:p>
          <a:p>
            <a:pPr algn="just"/>
            <a:endParaRPr lang="en-US" sz="2800" dirty="0" smtClean="0"/>
          </a:p>
          <a:p>
            <a:pPr algn="just"/>
            <a:r>
              <a:rPr lang="en-US" sz="2800" dirty="0" smtClean="0"/>
              <a:t>If </a:t>
            </a:r>
            <a:r>
              <a:rPr lang="en-US" sz="2800" dirty="0"/>
              <a:t>we think about how its significantly more challenging to get a new client as opposed to keeping an already existing one, it becomes evident that paying attention to this part of the plan is very beneficial.</a:t>
            </a:r>
          </a:p>
          <a:p>
            <a:pPr algn="just"/>
            <a:r>
              <a:rPr lang="en-US" sz="2800" dirty="0"/>
              <a:t>Don’t forget to make the most of the potential of cookies to get to know the habits and interests of your clients, and offer them what they need most, at precisely the right moment</a:t>
            </a:r>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quity">
  <a:themeElements>
    <a:clrScheme name="Equity">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Equity">
      <a:majorFont>
        <a:latin typeface="Franklin Gothic Book"/>
        <a:ea typeface=""/>
        <a:cs typeface=""/>
        <a:font script="Grek" typeface="Calibri"/>
        <a:font script="Cyrl" typeface="Calibri"/>
        <a:font script="Jpan" typeface="HGｺﾞｼｯｸM"/>
        <a:font script="Hang" typeface="바탕"/>
        <a:font script="Hans" typeface="幼圆"/>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Perpetua"/>
        <a:ea typeface=""/>
        <a:cs typeface=""/>
        <a:font script="Grek" typeface="Cambria"/>
        <a:font script="Cyrl" typeface="Cambria"/>
        <a:font script="Jpan" typeface="HG創英ﾌﾟﾚｾﾞﾝｽEB"/>
        <a:font script="Hang" typeface="맑은 고딕"/>
        <a:font script="Hans" typeface="宋体"/>
        <a:font script="Hant" typeface="新細明體"/>
        <a:font script="Arab" typeface="Times New Roman"/>
        <a:font script="Hebr" typeface="Aharoni"/>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Equity">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1">
            <a:duotone>
              <a:schemeClr val="phClr">
                <a:tint val="95000"/>
                <a:satMod val="200000"/>
              </a:schemeClr>
              <a:schemeClr val="phClr">
                <a:shade val="80000"/>
                <a:satMod val="100000"/>
              </a:schemeClr>
            </a:duotone>
          </a:blip>
          <a:tile tx="0" ty="0" sx="55000" sy="5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Equity</Template>
  <TotalTime>24</TotalTime>
  <Words>394</Words>
  <Application>Microsoft Office PowerPoint</Application>
  <PresentationFormat>On-screen Show (4:3)</PresentationFormat>
  <Paragraphs>108</Paragraphs>
  <Slides>12</Slides>
  <Notes>0</Notes>
  <HiddenSlides>0</HiddenSlides>
  <MMClips>0</MMClips>
  <ScaleCrop>false</ScaleCrop>
  <HeadingPairs>
    <vt:vector size="4" baseType="variant">
      <vt:variant>
        <vt:lpstr>Theme</vt:lpstr>
      </vt:variant>
      <vt:variant>
        <vt:i4>1</vt:i4>
      </vt:variant>
      <vt:variant>
        <vt:lpstr>Slide Titles</vt:lpstr>
      </vt:variant>
      <vt:variant>
        <vt:i4>12</vt:i4>
      </vt:variant>
    </vt:vector>
  </HeadingPairs>
  <TitlesOfParts>
    <vt:vector size="13" baseType="lpstr">
      <vt:lpstr>Equity</vt:lpstr>
      <vt:lpstr>How to create online marketing plan  </vt:lpstr>
      <vt:lpstr>Slide 2</vt:lpstr>
      <vt:lpstr>Slide 3</vt:lpstr>
      <vt:lpstr>Slide 4</vt:lpstr>
      <vt:lpstr>Slide 5</vt:lpstr>
      <vt:lpstr>Slide 6</vt:lpstr>
      <vt:lpstr>Slide 7</vt:lpstr>
      <vt:lpstr>Slide 8</vt:lpstr>
      <vt:lpstr>Slide 9</vt:lpstr>
      <vt:lpstr>Slide 10</vt:lpstr>
      <vt:lpstr>Slide 11</vt:lpstr>
      <vt:lpstr>Slide 12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How to creat online marketing plan  </dc:title>
  <dc:creator>Ashutosh</dc:creator>
  <cp:lastModifiedBy>Ashutosh</cp:lastModifiedBy>
  <cp:revision>5</cp:revision>
  <dcterms:created xsi:type="dcterms:W3CDTF">2020-05-06T08:29:48Z</dcterms:created>
  <dcterms:modified xsi:type="dcterms:W3CDTF">2020-05-09T12:47:52Z</dcterms:modified>
</cp:coreProperties>
</file>