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0D14C72D-528B-4915-B5F8-2BE9061D346B}" type="datetimeFigureOut">
              <a:rPr lang="en-US" smtClean="0"/>
              <a:pPr/>
              <a:t>5/7/2020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115E7012-1B08-45D2-B541-FB9D18178F38}"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D14C72D-528B-4915-B5F8-2BE9061D346B}"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5E7012-1B08-45D2-B541-FB9D18178F3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D14C72D-528B-4915-B5F8-2BE9061D346B}"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5E7012-1B08-45D2-B541-FB9D18178F3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0D14C72D-528B-4915-B5F8-2BE9061D346B}"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5E7012-1B08-45D2-B541-FB9D18178F38}"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D14C72D-528B-4915-B5F8-2BE9061D346B}" type="datetimeFigureOut">
              <a:rPr lang="en-US" smtClean="0"/>
              <a:pPr/>
              <a:t>5/7/2020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115E7012-1B08-45D2-B541-FB9D18178F3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D14C72D-528B-4915-B5F8-2BE9061D346B}" type="datetimeFigureOut">
              <a:rPr lang="en-US" smtClean="0"/>
              <a:pPr/>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5E7012-1B08-45D2-B541-FB9D18178F38}"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0D14C72D-528B-4915-B5F8-2BE9061D346B}" type="datetimeFigureOut">
              <a:rPr lang="en-US" smtClean="0"/>
              <a:pPr/>
              <a:t>5/7/2020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15E7012-1B08-45D2-B541-FB9D18178F38}"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D14C72D-528B-4915-B5F8-2BE9061D346B}" type="datetimeFigureOut">
              <a:rPr lang="en-US" smtClean="0"/>
              <a:pPr/>
              <a:t>5/7/2020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15E7012-1B08-45D2-B541-FB9D18178F3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14C72D-528B-4915-B5F8-2BE9061D346B}" type="datetimeFigureOut">
              <a:rPr lang="en-US" smtClean="0"/>
              <a:pPr/>
              <a:t>5/7/2020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15E7012-1B08-45D2-B541-FB9D18178F3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D14C72D-528B-4915-B5F8-2BE9061D346B}" type="datetimeFigureOut">
              <a:rPr lang="en-US" smtClean="0"/>
              <a:pPr/>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5E7012-1B08-45D2-B541-FB9D18178F38}"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D14C72D-528B-4915-B5F8-2BE9061D346B}" type="datetimeFigureOut">
              <a:rPr lang="en-US" smtClean="0"/>
              <a:pPr/>
              <a:t>5/7/2020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115E7012-1B08-45D2-B541-FB9D18178F38}"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0D14C72D-528B-4915-B5F8-2BE9061D346B}" type="datetimeFigureOut">
              <a:rPr lang="en-US" smtClean="0"/>
              <a:pPr/>
              <a:t>5/7/2020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115E7012-1B08-45D2-B541-FB9D18178F3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200400"/>
            <a:ext cx="7391400" cy="3352800"/>
          </a:xfrm>
        </p:spPr>
        <p:txBody>
          <a:bodyPr>
            <a:normAutofit fontScale="92500" lnSpcReduction="1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normAutofit/>
          </a:bodyPr>
          <a:lstStyle/>
          <a:p>
            <a:r>
              <a:rPr lang="en-US" b="1" dirty="0" smtClean="0"/>
              <a:t>Secrets of successful rural </a:t>
            </a:r>
            <a:r>
              <a:rPr lang="en-US" b="1" dirty="0" smtClean="0"/>
              <a:t>marketers</a:t>
            </a:r>
            <a:r>
              <a:rPr lang="en-US" b="1" dirty="0" smtClean="0"/>
              <a:t/>
            </a:r>
            <a:br>
              <a:rPr lang="en-US" b="1" dirty="0" smtClean="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534400" cy="6186309"/>
          </a:xfrm>
          <a:prstGeom prst="rect">
            <a:avLst/>
          </a:prstGeom>
        </p:spPr>
        <p:txBody>
          <a:bodyPr wrap="square">
            <a:spAutoFit/>
          </a:bodyPr>
          <a:lstStyle/>
          <a:p>
            <a:r>
              <a:rPr lang="en-US" sz="3600" dirty="0"/>
              <a:t>Says </a:t>
            </a:r>
            <a:r>
              <a:rPr lang="en-US" sz="3600" dirty="0" err="1"/>
              <a:t>Goyle</a:t>
            </a:r>
            <a:r>
              <a:rPr lang="en-US" sz="3600" dirty="0"/>
              <a:t>: “One of the </a:t>
            </a:r>
            <a:r>
              <a:rPr lang="en-US" sz="3600" dirty="0" err="1"/>
              <a:t>learnings</a:t>
            </a:r>
            <a:r>
              <a:rPr lang="en-US" sz="3600" dirty="0"/>
              <a:t> that we have had from rural India is that customers are looking at better product and service utilization. He (the rural consumer) is clearly seeking value-added products and services with multifarious usage</a:t>
            </a:r>
            <a:r>
              <a:rPr lang="en-US" sz="3600" dirty="0" smtClean="0"/>
              <a:t>.“</a:t>
            </a:r>
          </a:p>
          <a:p>
            <a:endParaRPr lang="en-US" sz="3600" dirty="0"/>
          </a:p>
          <a:p>
            <a:r>
              <a:rPr lang="en-US" sz="3600" dirty="0"/>
              <a:t>Based on such insights, M&amp;M introduced servicing camps with the slogan “</a:t>
            </a:r>
            <a:r>
              <a:rPr lang="en-US" sz="3600" dirty="0" err="1"/>
              <a:t>Swasthya</a:t>
            </a:r>
            <a:r>
              <a:rPr lang="en-US" sz="3600" dirty="0"/>
              <a:t> tractor, </a:t>
            </a:r>
            <a:r>
              <a:rPr lang="en-US" sz="3600" dirty="0" err="1"/>
              <a:t>swasthya</a:t>
            </a:r>
            <a:r>
              <a:rPr lang="en-US" sz="3600" dirty="0"/>
              <a:t> </a:t>
            </a:r>
            <a:r>
              <a:rPr lang="en-US" sz="3600" dirty="0" err="1"/>
              <a:t>chalak</a:t>
            </a:r>
            <a:r>
              <a:rPr lang="en-US" sz="3600" dirty="0"/>
              <a:t>" (healthy tractor, healthy driver) a year ago. The camps offer a free health check-up for drivers while their tractors are being serviced.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247864"/>
          </a:xfrm>
          <a:prstGeom prst="rect">
            <a:avLst/>
          </a:prstGeom>
        </p:spPr>
        <p:txBody>
          <a:bodyPr wrap="square">
            <a:spAutoFit/>
          </a:bodyPr>
          <a:lstStyle/>
          <a:p>
            <a:r>
              <a:rPr lang="en-US" sz="4000" dirty="0"/>
              <a:t>Rural customers are clearly making </a:t>
            </a:r>
            <a:r>
              <a:rPr lang="en-US" sz="4000" dirty="0" smtClean="0"/>
              <a:t>marketers </a:t>
            </a:r>
            <a:r>
              <a:rPr lang="en-US" sz="4000" dirty="0"/>
              <a:t>think hard about ways and means to serve them optimally. “The future will see an increasing number of companies coming together to create products, services and infrastructure for bringing down costs and passing on the benefit to customers," says </a:t>
            </a:r>
            <a:r>
              <a:rPr lang="en-US" sz="4000" dirty="0" err="1"/>
              <a:t>Roopesh</a:t>
            </a:r>
            <a:r>
              <a:rPr lang="en-US" sz="4000" dirty="0"/>
              <a:t> </a:t>
            </a:r>
            <a:r>
              <a:rPr lang="en-US" sz="4000" dirty="0" err="1"/>
              <a:t>Kajrolkar</a:t>
            </a:r>
            <a:r>
              <a:rPr lang="en-US" sz="4000" dirty="0"/>
              <a:t>, head of marketing, rural micro banking and agribusiness group, ICICI Bank Ltd.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6001643"/>
          </a:xfrm>
          <a:prstGeom prst="rect">
            <a:avLst/>
          </a:prstGeom>
        </p:spPr>
        <p:txBody>
          <a:bodyPr wrap="square">
            <a:spAutoFit/>
          </a:bodyPr>
          <a:lstStyle/>
          <a:p>
            <a:r>
              <a:rPr lang="en-US" sz="4800" b="1" dirty="0"/>
              <a:t>Distribution strategy</a:t>
            </a:r>
            <a:endParaRPr lang="en-US" sz="4800" dirty="0"/>
          </a:p>
          <a:p>
            <a:r>
              <a:rPr lang="en-US" sz="4800" dirty="0"/>
              <a:t>According to MART’s estimates, there are at least 600,000 villages in the country and 4,738 towns that may be classified as semi-urban. While infrastructure has improved, it is still far from adequate in reaching most places</a:t>
            </a:r>
            <a:r>
              <a:rPr lang="en-US" sz="4800" dirty="0" smtClean="0"/>
              <a:t>.</a:t>
            </a:r>
            <a:endParaRPr lang="en-US" sz="4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509200"/>
          </a:xfrm>
          <a:prstGeom prst="rect">
            <a:avLst/>
          </a:prstGeom>
        </p:spPr>
        <p:txBody>
          <a:bodyPr wrap="square">
            <a:spAutoFit/>
          </a:bodyPr>
          <a:lstStyle/>
          <a:p>
            <a:r>
              <a:rPr lang="en-US" sz="4400" dirty="0" smtClean="0"/>
              <a:t>“You may have the best of the product with excellent packaging and perfect pricing but unless it is made available to people, it will serve no purpose," says </a:t>
            </a:r>
            <a:r>
              <a:rPr lang="en-US" sz="4400" dirty="0" err="1" smtClean="0"/>
              <a:t>Singhal</a:t>
            </a:r>
            <a:r>
              <a:rPr lang="en-US" sz="4400" dirty="0" smtClean="0"/>
              <a:t>. “Reach and penetration of most companies, other than the likes of HUL, is poor. Availability is still a big challenge," he adds</a:t>
            </a:r>
            <a:endParaRPr lang="en-US" sz="4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32311"/>
          </a:xfrm>
          <a:prstGeom prst="rect">
            <a:avLst/>
          </a:prstGeom>
        </p:spPr>
        <p:txBody>
          <a:bodyPr wrap="square">
            <a:spAutoFit/>
          </a:bodyPr>
          <a:lstStyle/>
          <a:p>
            <a:pPr algn="just"/>
            <a:r>
              <a:rPr lang="en-US" sz="3600" dirty="0"/>
              <a:t>Several companies have adopted innovative strategies to reach their target groups. ICICI Lombard, for instance, has tied up with dairy companies such as </a:t>
            </a:r>
            <a:r>
              <a:rPr lang="en-US" sz="3600" b="1" dirty="0" err="1"/>
              <a:t>Hatsun</a:t>
            </a:r>
            <a:r>
              <a:rPr lang="en-US" sz="3600" b="1" dirty="0"/>
              <a:t> Agro Products Ltd</a:t>
            </a:r>
            <a:r>
              <a:rPr lang="en-US" sz="3600" dirty="0"/>
              <a:t> in Chennai and Raja Ram </a:t>
            </a:r>
            <a:r>
              <a:rPr lang="en-US" sz="3600" dirty="0" err="1"/>
              <a:t>Babu</a:t>
            </a:r>
            <a:r>
              <a:rPr lang="en-US" sz="3600" dirty="0"/>
              <a:t> Dairy in Maharashtra to piggyback on their distribution channels to sell its cattle insurance policies. “We have also tied up with banks which offer loans for cattle purchase to tie the loan offering with our cattle insurance scheme," says </a:t>
            </a:r>
            <a:r>
              <a:rPr lang="en-US" sz="3600" dirty="0" err="1"/>
              <a:t>Prashad</a:t>
            </a:r>
            <a:r>
              <a:rPr lang="en-US" sz="3600" dirty="0"/>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610600" cy="5632311"/>
          </a:xfrm>
          <a:prstGeom prst="rect">
            <a:avLst/>
          </a:prstGeom>
        </p:spPr>
        <p:txBody>
          <a:bodyPr wrap="square">
            <a:spAutoFit/>
          </a:bodyPr>
          <a:lstStyle/>
          <a:p>
            <a:pPr algn="just"/>
            <a:r>
              <a:rPr lang="en-US" sz="4000" b="1" dirty="0"/>
              <a:t>Godrej Consumer Products Ltd</a:t>
            </a:r>
            <a:r>
              <a:rPr lang="en-US" sz="4000" dirty="0"/>
              <a:t> (GCPL) adopted its own strategy. “In inaccessible villages, we use weekly rural </a:t>
            </a:r>
            <a:r>
              <a:rPr lang="en-US" sz="4000" dirty="0" err="1"/>
              <a:t>haats</a:t>
            </a:r>
            <a:r>
              <a:rPr lang="en-US" sz="4000" dirty="0"/>
              <a:t> (markets), </a:t>
            </a:r>
            <a:r>
              <a:rPr lang="en-US" sz="4000" dirty="0" err="1"/>
              <a:t>melas</a:t>
            </a:r>
            <a:r>
              <a:rPr lang="en-US" sz="4000" dirty="0"/>
              <a:t> (fairs) and religious congregations as a platform to introduce our product range," says </a:t>
            </a:r>
            <a:r>
              <a:rPr lang="en-US" sz="4000" dirty="0" err="1"/>
              <a:t>Rakesh</a:t>
            </a:r>
            <a:r>
              <a:rPr lang="en-US" sz="4000" dirty="0"/>
              <a:t> Kumar </a:t>
            </a:r>
            <a:r>
              <a:rPr lang="en-US" sz="4000" dirty="0" err="1"/>
              <a:t>Sinha</a:t>
            </a:r>
            <a:r>
              <a:rPr lang="en-US" sz="4000" dirty="0"/>
              <a:t>, chief operating officer, GCPL. “This has proved to be very effective in states including Uttar Pradesh, Madhya Pradesh, Chhattisgarh and Haryana</a:t>
            </a:r>
            <a:r>
              <a:rPr lang="en-US" sz="4000" dirty="0" smtClean="0"/>
              <a:t>."</a:t>
            </a:r>
            <a:endParaRPr lang="en-US" sz="4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909310"/>
          </a:xfrm>
          <a:prstGeom prst="rect">
            <a:avLst/>
          </a:prstGeom>
        </p:spPr>
        <p:txBody>
          <a:bodyPr wrap="square">
            <a:spAutoFit/>
          </a:bodyPr>
          <a:lstStyle/>
          <a:p>
            <a:pPr algn="just"/>
            <a:r>
              <a:rPr lang="en-US" sz="5400" dirty="0" smtClean="0"/>
              <a:t>To counter issues such as shortage of electricity and the inability of several retailers to invest in refrigerators, beverage maker </a:t>
            </a:r>
            <a:r>
              <a:rPr lang="en-US" sz="5400" b="1" dirty="0" smtClean="0"/>
              <a:t>Coca-Cola India</a:t>
            </a:r>
            <a:r>
              <a:rPr lang="en-US" sz="5400" dirty="0" smtClean="0"/>
              <a:t> is providing them low-cost ice boxes to store its drinks.</a:t>
            </a:r>
            <a:endParaRPr lang="en-US" sz="5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632311"/>
          </a:xfrm>
          <a:prstGeom prst="rect">
            <a:avLst/>
          </a:prstGeom>
        </p:spPr>
        <p:txBody>
          <a:bodyPr wrap="square">
            <a:spAutoFit/>
          </a:bodyPr>
          <a:lstStyle/>
          <a:p>
            <a:pPr algn="just"/>
            <a:r>
              <a:rPr lang="en-US" sz="3600" dirty="0"/>
              <a:t>“A </a:t>
            </a:r>
            <a:r>
              <a:rPr lang="en-US" sz="3600" dirty="0" err="1"/>
              <a:t>marketeer</a:t>
            </a:r>
            <a:r>
              <a:rPr lang="en-US" sz="3600" dirty="0"/>
              <a:t> interested in succeeding in rural markets must have an open mind and a creative approach to engage rural consumers," says L.K. Gupta, chief marketing officer of consumer durables maker </a:t>
            </a:r>
            <a:r>
              <a:rPr lang="en-US" sz="3600" b="1" dirty="0"/>
              <a:t>LG Electronics India Pvt. Ltd</a:t>
            </a:r>
            <a:r>
              <a:rPr lang="en-US" sz="3600" dirty="0"/>
              <a:t>, or LG. LG, like many other companies, is betting big on rural markets. The company’s rural sales comprised 35% of revenue in 2008 and in 2009, it expects the rural share to increase to 45%.</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382000" cy="5632311"/>
          </a:xfrm>
          <a:prstGeom prst="rect">
            <a:avLst/>
          </a:prstGeom>
        </p:spPr>
        <p:txBody>
          <a:bodyPr wrap="square">
            <a:spAutoFit/>
          </a:bodyPr>
          <a:lstStyle/>
          <a:p>
            <a:pPr algn="just"/>
            <a:r>
              <a:rPr lang="en-US" sz="3600" b="1" dirty="0"/>
              <a:t>Make it relevant</a:t>
            </a:r>
            <a:endParaRPr lang="en-US" sz="3600" dirty="0"/>
          </a:p>
          <a:p>
            <a:pPr algn="just"/>
            <a:r>
              <a:rPr lang="en-US" sz="3600" dirty="0"/>
              <a:t>Rural consumers are different from their urban counterparts in purchase </a:t>
            </a:r>
            <a:r>
              <a:rPr lang="en-US" sz="3600" dirty="0" err="1"/>
              <a:t>behaviour</a:t>
            </a:r>
            <a:r>
              <a:rPr lang="en-US" sz="3600" dirty="0"/>
              <a:t> and consumption patterns. </a:t>
            </a:r>
            <a:endParaRPr lang="en-US" sz="3600" dirty="0" smtClean="0"/>
          </a:p>
          <a:p>
            <a:pPr algn="just"/>
            <a:endParaRPr lang="en-US" sz="3600" dirty="0" smtClean="0"/>
          </a:p>
          <a:p>
            <a:pPr algn="just"/>
            <a:r>
              <a:rPr lang="en-US" sz="3600" dirty="0" smtClean="0"/>
              <a:t>They </a:t>
            </a:r>
            <a:r>
              <a:rPr lang="en-US" sz="3600" dirty="0"/>
              <a:t>are more inclined towards utility, convenience and value for money, experts say. </a:t>
            </a:r>
            <a:r>
              <a:rPr lang="en-US" sz="3600" dirty="0" smtClean="0"/>
              <a:t>Marketers</a:t>
            </a:r>
            <a:r>
              <a:rPr lang="en-US" sz="3600" dirty="0"/>
              <a:t>, therefore, should avoid replicating the urban strategy of selling lifestyle or indulgence to consumers in rural areas</a:t>
            </a:r>
            <a:r>
              <a:rPr lang="en-US" sz="3600" dirty="0" smtClean="0"/>
              <a:t>.</a:t>
            </a:r>
            <a:endParaRPr lang="en-US" sz="3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86800" cy="5262979"/>
          </a:xfrm>
          <a:prstGeom prst="rect">
            <a:avLst/>
          </a:prstGeom>
        </p:spPr>
        <p:txBody>
          <a:bodyPr wrap="square">
            <a:spAutoFit/>
          </a:bodyPr>
          <a:lstStyle/>
          <a:p>
            <a:pPr algn="just"/>
            <a:r>
              <a:rPr lang="en-US" sz="4800" dirty="0" smtClean="0"/>
              <a:t>In many product categories, including household and consumer care products, rural consumers prefer buying in small units and avoid bulk purchases, says </a:t>
            </a:r>
            <a:r>
              <a:rPr lang="en-US" sz="4800" dirty="0" err="1" smtClean="0"/>
              <a:t>Arvind</a:t>
            </a:r>
            <a:r>
              <a:rPr lang="en-US" sz="4800" dirty="0" smtClean="0"/>
              <a:t> K. </a:t>
            </a:r>
            <a:r>
              <a:rPr lang="en-US" sz="4800" dirty="0" err="1" smtClean="0"/>
              <a:t>Singhal</a:t>
            </a:r>
            <a:r>
              <a:rPr lang="en-US" sz="4800" dirty="0" smtClean="0"/>
              <a:t>, chairman, </a:t>
            </a:r>
            <a:r>
              <a:rPr lang="en-US" sz="4800" b="1" dirty="0" err="1" smtClean="0"/>
              <a:t>Technopak</a:t>
            </a:r>
            <a:r>
              <a:rPr lang="en-US" sz="4800" b="1" dirty="0" smtClean="0"/>
              <a:t> Advisors Pvt. Ltd</a:t>
            </a:r>
            <a:r>
              <a:rPr lang="en-US" sz="4800" dirty="0" smtClean="0"/>
              <a:t>, a retail consultancy.</a:t>
            </a:r>
            <a:endParaRPr lang="en-US" sz="4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632311"/>
          </a:xfrm>
          <a:prstGeom prst="rect">
            <a:avLst/>
          </a:prstGeom>
        </p:spPr>
        <p:txBody>
          <a:bodyPr wrap="square">
            <a:spAutoFit/>
          </a:bodyPr>
          <a:lstStyle/>
          <a:p>
            <a:r>
              <a:rPr lang="en-US" sz="3600" dirty="0"/>
              <a:t>Keeping the utility factor in mind, the farm equipment division of Mahindra and Mahindra Ltd (M&amp;M) has launched a fuel-efficient tractor, </a:t>
            </a:r>
            <a:r>
              <a:rPr lang="en-US" sz="3600" dirty="0" err="1"/>
              <a:t>Shaan</a:t>
            </a:r>
            <a:r>
              <a:rPr lang="en-US" sz="3600" dirty="0"/>
              <a:t>, complete with a trolley that helps both in farming and transportation. “We found that this model works well for brick kilns and we have been aggressively pushing </a:t>
            </a:r>
            <a:r>
              <a:rPr lang="en-US" sz="3600" dirty="0" err="1"/>
              <a:t>Shaan</a:t>
            </a:r>
            <a:r>
              <a:rPr lang="en-US" sz="3600" dirty="0"/>
              <a:t> for brick kilns in Uttar Pradesh, Bihar and some parts of Haryana," says </a:t>
            </a:r>
            <a:r>
              <a:rPr lang="en-US" sz="3600" dirty="0" err="1"/>
              <a:t>Sanjeev</a:t>
            </a:r>
            <a:r>
              <a:rPr lang="en-US" sz="3600" dirty="0"/>
              <a:t> </a:t>
            </a:r>
            <a:r>
              <a:rPr lang="en-US" sz="3600" dirty="0" err="1"/>
              <a:t>Goyle</a:t>
            </a:r>
            <a:r>
              <a:rPr lang="en-US" sz="3600" dirty="0"/>
              <a:t>, senior vice-president, farm equipment sector, M&amp;M</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763000" cy="5262979"/>
          </a:xfrm>
          <a:prstGeom prst="rect">
            <a:avLst/>
          </a:prstGeom>
        </p:spPr>
        <p:txBody>
          <a:bodyPr wrap="square">
            <a:spAutoFit/>
          </a:bodyPr>
          <a:lstStyle/>
          <a:p>
            <a:r>
              <a:rPr lang="en-US" sz="4800" b="1" dirty="0"/>
              <a:t>Price it right</a:t>
            </a:r>
            <a:endParaRPr lang="en-US" sz="4800" dirty="0"/>
          </a:p>
          <a:p>
            <a:r>
              <a:rPr lang="en-US" sz="4800" dirty="0"/>
              <a:t>While incomes in rural India have been rising over the past few years, they are still not comparable with those in urban India. Low income levels and a conservative attitude make consumers resist expensive purchases</a:t>
            </a:r>
            <a:r>
              <a:rPr lang="en-US" sz="4800" dirty="0" smtClean="0"/>
              <a:t>.</a:t>
            </a:r>
            <a:endParaRPr lang="en-US" sz="4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6247864"/>
          </a:xfrm>
          <a:prstGeom prst="rect">
            <a:avLst/>
          </a:prstGeom>
        </p:spPr>
        <p:txBody>
          <a:bodyPr wrap="square">
            <a:spAutoFit/>
          </a:bodyPr>
          <a:lstStyle/>
          <a:p>
            <a:r>
              <a:rPr lang="en-US" sz="4000" dirty="0" smtClean="0"/>
              <a:t>In 2002, </a:t>
            </a:r>
            <a:r>
              <a:rPr lang="en-US" sz="4000" b="1" dirty="0" smtClean="0"/>
              <a:t>Coca-Cola India Pvt. Ltd</a:t>
            </a:r>
            <a:r>
              <a:rPr lang="en-US" sz="4000" dirty="0" smtClean="0"/>
              <a:t> launched 200ml bottles priced at Rs5 to push consumption in price-sensitive rural markets. The experiment prompted many other companies to adopt a low unit price strategy. LG introduced low-priced television sets </a:t>
            </a:r>
            <a:r>
              <a:rPr lang="en-US" sz="4000" dirty="0" err="1" smtClean="0"/>
              <a:t>Sampoorna</a:t>
            </a:r>
            <a:r>
              <a:rPr lang="en-US" sz="4000" dirty="0" smtClean="0"/>
              <a:t> and </a:t>
            </a:r>
            <a:r>
              <a:rPr lang="en-US" sz="4000" dirty="0" err="1" smtClean="0"/>
              <a:t>CinePlus</a:t>
            </a:r>
            <a:r>
              <a:rPr lang="en-US" sz="4000" dirty="0" smtClean="0"/>
              <a:t> for rural markets. It also has refrigerators, washing machines and microwave ovens targeted at price-sensitive consumers</a:t>
            </a:r>
            <a:endParaRPr lang="en-US" sz="4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534400" cy="6186309"/>
          </a:xfrm>
          <a:prstGeom prst="rect">
            <a:avLst/>
          </a:prstGeom>
        </p:spPr>
        <p:txBody>
          <a:bodyPr wrap="square">
            <a:spAutoFit/>
          </a:bodyPr>
          <a:lstStyle/>
          <a:p>
            <a:endParaRPr lang="en-US" sz="4400" b="1" dirty="0" smtClean="0"/>
          </a:p>
          <a:p>
            <a:r>
              <a:rPr lang="en-US" sz="4400" b="1" dirty="0" smtClean="0"/>
              <a:t>ICICI </a:t>
            </a:r>
            <a:r>
              <a:rPr lang="en-US" sz="4400" b="1" dirty="0"/>
              <a:t>Lombard General Insurance Co. Ltd</a:t>
            </a:r>
            <a:r>
              <a:rPr lang="en-US" sz="4400" dirty="0"/>
              <a:t>’s head of rural and agricultural business group, </a:t>
            </a:r>
            <a:r>
              <a:rPr lang="en-US" sz="4400" dirty="0" err="1"/>
              <a:t>Pranav</a:t>
            </a:r>
            <a:r>
              <a:rPr lang="en-US" sz="4400" dirty="0"/>
              <a:t> </a:t>
            </a:r>
            <a:r>
              <a:rPr lang="en-US" sz="4400" dirty="0" err="1"/>
              <a:t>Prashad</a:t>
            </a:r>
            <a:r>
              <a:rPr lang="en-US" sz="4400" dirty="0"/>
              <a:t>, says that companies need to bear in mind that the rural consumer seeks better value for money and is interested in tangible benefits compared with an urban consumer.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5509200"/>
          </a:xfrm>
          <a:prstGeom prst="rect">
            <a:avLst/>
          </a:prstGeom>
        </p:spPr>
        <p:txBody>
          <a:bodyPr wrap="square">
            <a:spAutoFit/>
          </a:bodyPr>
          <a:lstStyle/>
          <a:p>
            <a:r>
              <a:rPr lang="en-US" sz="4400" dirty="0" smtClean="0"/>
              <a:t>Take, for instance, the greater market share of Hindustan Unilever Ltd’s (HUL) Clinic Plus shampoo over </a:t>
            </a:r>
            <a:r>
              <a:rPr lang="en-US" sz="4400" dirty="0" err="1" smtClean="0"/>
              <a:t>CavinKare</a:t>
            </a:r>
            <a:r>
              <a:rPr lang="en-US" sz="4400" dirty="0" smtClean="0"/>
              <a:t> Pvt. Ltd’s </a:t>
            </a:r>
            <a:r>
              <a:rPr lang="en-US" sz="4400" dirty="0" err="1" smtClean="0"/>
              <a:t>Chik</a:t>
            </a:r>
            <a:r>
              <a:rPr lang="en-US" sz="4400" dirty="0" smtClean="0"/>
              <a:t> shampoo, though </a:t>
            </a:r>
            <a:r>
              <a:rPr lang="en-US" sz="4400" dirty="0" err="1" smtClean="0"/>
              <a:t>CavinKare</a:t>
            </a:r>
            <a:r>
              <a:rPr lang="en-US" sz="4400" dirty="0" smtClean="0"/>
              <a:t> set the sachet trend popular in rural India, and Britannia Industries Ltd’s Tiger brand of biscuits over </a:t>
            </a:r>
            <a:r>
              <a:rPr lang="en-US" sz="4400" b="1" dirty="0" smtClean="0"/>
              <a:t>Parle Products Pvt. Ltd </a:t>
            </a:r>
            <a:r>
              <a:rPr lang="en-US" sz="4400" dirty="0" smtClean="0"/>
              <a:t>Parle G</a:t>
            </a:r>
            <a:endParaRPr lang="en-US" sz="4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11</TotalTime>
  <Words>669</Words>
  <Application>Microsoft Office PowerPoint</Application>
  <PresentationFormat>On-screen Show (4:3)</PresentationFormat>
  <Paragraphs>59</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Equity</vt:lpstr>
      <vt:lpstr>Secrets of successful rural marketers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Secrets of successful rural marketeers </dc:title>
  <dc:creator>Ashutosh</dc:creator>
  <cp:lastModifiedBy>Ashutosh</cp:lastModifiedBy>
  <cp:revision>2</cp:revision>
  <dcterms:created xsi:type="dcterms:W3CDTF">2020-04-30T11:01:19Z</dcterms:created>
  <dcterms:modified xsi:type="dcterms:W3CDTF">2020-05-07T06:38:58Z</dcterms:modified>
</cp:coreProperties>
</file>