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77B9EEA-29C2-4CD2-A4D6-0C58CAA22FD6}"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2DB489CC-977B-4A91-9DFD-E21EFF57CF8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7B9EEA-29C2-4CD2-A4D6-0C58CAA22FD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489CC-977B-4A91-9DFD-E21EFF57CF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7B9EEA-29C2-4CD2-A4D6-0C58CAA22FD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489CC-977B-4A91-9DFD-E21EFF57CF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77B9EEA-29C2-4CD2-A4D6-0C58CAA22FD6}"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B489CC-977B-4A91-9DFD-E21EFF57CF8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77B9EEA-29C2-4CD2-A4D6-0C58CAA22FD6}"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2DB489CC-977B-4A91-9DFD-E21EFF57CF8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77B9EEA-29C2-4CD2-A4D6-0C58CAA22FD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489CC-977B-4A91-9DFD-E21EFF57CF8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77B9EEA-29C2-4CD2-A4D6-0C58CAA22FD6}"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B489CC-977B-4A91-9DFD-E21EFF57CF8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77B9EEA-29C2-4CD2-A4D6-0C58CAA22FD6}"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B489CC-977B-4A91-9DFD-E21EFF57CF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7B9EEA-29C2-4CD2-A4D6-0C58CAA22FD6}"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B489CC-977B-4A91-9DFD-E21EFF57CF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77B9EEA-29C2-4CD2-A4D6-0C58CAA22FD6}"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B489CC-977B-4A91-9DFD-E21EFF57CF8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77B9EEA-29C2-4CD2-A4D6-0C58CAA22FD6}"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DB489CC-977B-4A91-9DFD-E21EFF57CF8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77B9EEA-29C2-4CD2-A4D6-0C58CAA22FD6}"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2DB489CC-977B-4A91-9DFD-E21EFF57CF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businessstudynotes.com/category/marketin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s://www.businessstudynotes.com/marketing/product-and-product-core-concepts-and-the-types-of-products/"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800600"/>
            <a:ext cx="7467600" cy="16764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normAutofit fontScale="90000"/>
          </a:bodyPr>
          <a:lstStyle/>
          <a:p>
            <a:r>
              <a:rPr lang="en-US" dirty="0"/>
              <a:t>Product Classification – Types of Products</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6124754"/>
          </a:xfrm>
          <a:prstGeom prst="rect">
            <a:avLst/>
          </a:prstGeom>
        </p:spPr>
        <p:txBody>
          <a:bodyPr wrap="square">
            <a:spAutoFit/>
          </a:bodyPr>
          <a:lstStyle/>
          <a:p>
            <a:r>
              <a:rPr lang="en-US" sz="2800" b="1" dirty="0"/>
              <a:t>Unsought Products:</a:t>
            </a:r>
            <a:endParaRPr lang="en-US" sz="2800" dirty="0"/>
          </a:p>
          <a:p>
            <a:r>
              <a:rPr lang="en-US" sz="2800" dirty="0"/>
              <a:t>Those consumer products that are either not known to the customers or they are known, but customers do not usually consider them to purchase. The important innovations are usually included in the category of unsought products because the customers get the awareness through advertisement. Following are the examples of unsought products</a:t>
            </a:r>
            <a:r>
              <a:rPr lang="en-US" sz="2800" dirty="0" smtClean="0"/>
              <a:t>.</a:t>
            </a:r>
          </a:p>
          <a:p>
            <a:endParaRPr lang="en-US" sz="2800" dirty="0"/>
          </a:p>
          <a:p>
            <a:r>
              <a:rPr lang="en-US" sz="2800" dirty="0"/>
              <a:t>Life </a:t>
            </a:r>
            <a:r>
              <a:rPr lang="en-US" sz="2800" dirty="0" smtClean="0"/>
              <a:t>Insurance</a:t>
            </a:r>
          </a:p>
          <a:p>
            <a:endParaRPr lang="en-US" sz="2800" dirty="0"/>
          </a:p>
          <a:p>
            <a:r>
              <a:rPr lang="en-US" sz="2800" dirty="0"/>
              <a:t>Blood donation to Red </a:t>
            </a:r>
            <a:r>
              <a:rPr lang="en-US" sz="2800" dirty="0" smtClean="0"/>
              <a:t>Cross</a:t>
            </a:r>
          </a:p>
          <a:p>
            <a:endParaRPr lang="en-US" sz="2800" dirty="0"/>
          </a:p>
          <a:p>
            <a:r>
              <a:rPr lang="en-US" sz="2800" dirty="0"/>
              <a:t>A lot of personal selling, advertising &amp; </a:t>
            </a:r>
            <a:r>
              <a:rPr lang="en-US" sz="2800" b="1" dirty="0">
                <a:hlinkClick r:id="rId2"/>
              </a:rPr>
              <a:t>marketing</a:t>
            </a:r>
            <a:r>
              <a:rPr lang="en-US" sz="2800" dirty="0"/>
              <a:t> efforts are required for unsought products.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001643"/>
          </a:xfrm>
          <a:prstGeom prst="rect">
            <a:avLst/>
          </a:prstGeom>
        </p:spPr>
        <p:txBody>
          <a:bodyPr wrap="square">
            <a:spAutoFit/>
          </a:bodyPr>
          <a:lstStyle/>
          <a:p>
            <a:pPr algn="just"/>
            <a:r>
              <a:rPr lang="en-US" sz="3200" b="1" dirty="0"/>
              <a:t>Industrial Products:</a:t>
            </a:r>
            <a:endParaRPr lang="en-US" sz="3200" dirty="0"/>
          </a:p>
          <a:p>
            <a:pPr algn="just"/>
            <a:r>
              <a:rPr lang="en-US" sz="3200" dirty="0"/>
              <a:t>Those products that are purchased that are buying for further processing or for use in operating a business are called industrial products. So the main difference between industrial and consumer product is based on the purpose of purchase of the product. For example, if a lawn mower product is purchased for use around the house, then this lawn mower is categorized in the consumer product. But if the same lawn mower is purchased for use in landscaping business, then this is categorized as an industrial product. Following are some of the three product classification of industrial products.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124754"/>
          </a:xfrm>
          <a:prstGeom prst="rect">
            <a:avLst/>
          </a:prstGeom>
        </p:spPr>
        <p:txBody>
          <a:bodyPr wrap="square">
            <a:spAutoFit/>
          </a:bodyPr>
          <a:lstStyle/>
          <a:p>
            <a:pPr algn="just"/>
            <a:r>
              <a:rPr lang="en-US" sz="2800" b="1" dirty="0"/>
              <a:t>Material &amp; Parts:</a:t>
            </a:r>
            <a:endParaRPr lang="en-US" sz="2800" dirty="0"/>
          </a:p>
          <a:p>
            <a:pPr algn="just"/>
            <a:r>
              <a:rPr lang="en-US" sz="2800" dirty="0"/>
              <a:t>Raw materials, natural products &amp; manufactured materials are included in the category of material &amp; parts. Farm products &amp; natural products are included in raw material part like cotton, wheat, vegetables, fruits, fish, crude petroleum, iron etc. Component materials &amp; component parts are included in the manufactured area like yarn, wires, cement, iron, tires, small motors etc. </a:t>
            </a:r>
            <a:endParaRPr lang="en-US" sz="2800" dirty="0" smtClean="0"/>
          </a:p>
          <a:p>
            <a:pPr algn="just"/>
            <a:endParaRPr lang="en-US" sz="2800" dirty="0" smtClean="0"/>
          </a:p>
          <a:p>
            <a:pPr algn="just"/>
            <a:r>
              <a:rPr lang="en-US" sz="2800" dirty="0" smtClean="0"/>
              <a:t>Manufactured </a:t>
            </a:r>
            <a:r>
              <a:rPr lang="en-US" sz="2800" dirty="0"/>
              <a:t>material &amp; parts are mostly sold to the industrial users directly. Major marketing factors employed in this category are price &amp; service. The advertising &amp; branding is not so much important. Also the demand of the industrial products is derived demand, which is derived from the consumer demand.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pPr algn="just"/>
            <a:r>
              <a:rPr lang="en-US" sz="3600" b="1" dirty="0"/>
              <a:t>Capital Items:</a:t>
            </a:r>
            <a:endParaRPr lang="en-US" sz="3600" dirty="0"/>
          </a:p>
          <a:p>
            <a:pPr algn="just"/>
            <a:r>
              <a:rPr lang="en-US" sz="3600" dirty="0"/>
              <a:t>Those industrial products that assist the production &amp; operation of customer are called capital items like accessory equipment’s &amp; installations. Building &amp; fixed equipment’s are included in the installations. Office equipment &amp; portable factory equipment are included in the accessory equipment. Accessory equipment’s have much shorter lifetimes &amp; they are only helpful in the process of production.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6186309"/>
          </a:xfrm>
          <a:prstGeom prst="rect">
            <a:avLst/>
          </a:prstGeom>
        </p:spPr>
        <p:txBody>
          <a:bodyPr wrap="square">
            <a:spAutoFit/>
          </a:bodyPr>
          <a:lstStyle/>
          <a:p>
            <a:pPr algn="just"/>
            <a:r>
              <a:rPr lang="en-US" sz="3600" b="1" dirty="0"/>
              <a:t>Supplies &amp; Services:</a:t>
            </a:r>
            <a:endParaRPr lang="en-US" sz="3600" dirty="0"/>
          </a:p>
          <a:p>
            <a:pPr algn="just"/>
            <a:r>
              <a:rPr lang="en-US" sz="3600" dirty="0"/>
              <a:t>Supplies contain repair &amp; maintenance items and operating supplies like nails, paint, lubricants, pencil, paper, coal etc. The supplies are regarded as the industrial convenience products because they are purchased with little effort &amp; time. </a:t>
            </a:r>
            <a:endParaRPr lang="en-US" sz="3600" dirty="0" smtClean="0"/>
          </a:p>
          <a:p>
            <a:pPr algn="just"/>
            <a:endParaRPr lang="en-US" sz="3600" dirty="0" smtClean="0"/>
          </a:p>
          <a:p>
            <a:pPr algn="just"/>
            <a:r>
              <a:rPr lang="en-US" sz="3600" dirty="0" smtClean="0"/>
              <a:t>Business </a:t>
            </a:r>
            <a:r>
              <a:rPr lang="en-US" sz="3600" dirty="0"/>
              <a:t>advisory services and repair &amp; maintenance services are included in business services category. These services are given under some contract.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3785652"/>
          </a:xfrm>
          <a:prstGeom prst="rect">
            <a:avLst/>
          </a:prstGeom>
        </p:spPr>
        <p:txBody>
          <a:bodyPr wrap="square">
            <a:spAutoFit/>
          </a:bodyPr>
          <a:lstStyle/>
          <a:p>
            <a:pPr algn="ctr"/>
            <a:endParaRPr lang="en-US" sz="6000" b="1" dirty="0" smtClean="0"/>
          </a:p>
          <a:p>
            <a:pPr algn="ctr"/>
            <a:endParaRPr lang="en-US" sz="6000" b="1" dirty="0" smtClean="0"/>
          </a:p>
          <a:p>
            <a:pPr algn="ctr"/>
            <a:r>
              <a:rPr lang="en-US" sz="6000" b="1" dirty="0" smtClean="0"/>
              <a:t>Persons</a:t>
            </a:r>
            <a:r>
              <a:rPr lang="en-US" sz="6000" b="1" dirty="0"/>
              <a:t>, Organizations, Ideas &amp; Places:</a:t>
            </a:r>
            <a:endParaRPr lang="en-US" sz="6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001643"/>
          </a:xfrm>
          <a:prstGeom prst="rect">
            <a:avLst/>
          </a:prstGeom>
        </p:spPr>
        <p:txBody>
          <a:bodyPr wrap="square">
            <a:spAutoFit/>
          </a:bodyPr>
          <a:lstStyle/>
          <a:p>
            <a:pPr algn="just"/>
            <a:r>
              <a:rPr lang="en-US" sz="3200" dirty="0"/>
              <a:t>The marketing entities named persons, organizations, ideas &amp; places are also included in the category of products recently. The organization sells itself by carrying out certain activities like creating, maintaining &amp; changing the behavior &amp; attitude of customers for an organization. </a:t>
            </a:r>
            <a:endParaRPr lang="en-US" sz="3200" dirty="0" smtClean="0"/>
          </a:p>
          <a:p>
            <a:pPr algn="just"/>
            <a:endParaRPr lang="en-US" sz="3200" dirty="0" smtClean="0"/>
          </a:p>
          <a:p>
            <a:pPr algn="just"/>
            <a:r>
              <a:rPr lang="en-US" sz="3200" dirty="0" smtClean="0"/>
              <a:t>Similarly</a:t>
            </a:r>
            <a:r>
              <a:rPr lang="en-US" sz="3200" dirty="0"/>
              <a:t>, people also perform certain activities for development, maintenance &amp; change of behavior &amp; attitude towards certain people through person marketing. Similarly the ideas &amp; places are also regarded as products.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5632311"/>
          </a:xfrm>
          <a:prstGeom prst="rect">
            <a:avLst/>
          </a:prstGeom>
        </p:spPr>
        <p:txBody>
          <a:bodyPr wrap="square">
            <a:spAutoFit/>
          </a:bodyPr>
          <a:lstStyle/>
          <a:p>
            <a:pPr algn="just"/>
            <a:r>
              <a:rPr lang="en-US" sz="3600" dirty="0"/>
              <a:t>There are three fundamental types of product classification which are durable and non durable products and pure  services. </a:t>
            </a:r>
            <a:endParaRPr lang="en-US" sz="3600" dirty="0" smtClean="0"/>
          </a:p>
          <a:p>
            <a:pPr algn="just"/>
            <a:r>
              <a:rPr lang="en-US" sz="3600" dirty="0" smtClean="0"/>
              <a:t>Durable </a:t>
            </a:r>
            <a:r>
              <a:rPr lang="en-US" sz="3600" dirty="0"/>
              <a:t>products are those products, which are used for longer period of time, such as Freezer, Car, Mobile Phones, Shoes, and TV, etc. </a:t>
            </a:r>
            <a:endParaRPr lang="en-US" sz="3600" dirty="0" smtClean="0"/>
          </a:p>
          <a:p>
            <a:pPr algn="just"/>
            <a:r>
              <a:rPr lang="en-US" sz="3600" dirty="0" smtClean="0"/>
              <a:t>No </a:t>
            </a:r>
            <a:r>
              <a:rPr lang="en-US" sz="3600" dirty="0"/>
              <a:t>durable products are those products, which we need to use quickly as these products expired after some specific period of time. Such as all the vegetables, fruits, and juices, etc</a:t>
            </a:r>
            <a:r>
              <a:rPr lang="en-US" sz="3600" dirty="0" smtClean="0"/>
              <a:t>.</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632311"/>
          </a:xfrm>
          <a:prstGeom prst="rect">
            <a:avLst/>
          </a:prstGeom>
        </p:spPr>
        <p:txBody>
          <a:bodyPr wrap="square">
            <a:spAutoFit/>
          </a:bodyPr>
          <a:lstStyle/>
          <a:p>
            <a:r>
              <a:rPr lang="en-US" sz="4000" dirty="0" smtClean="0"/>
              <a:t>Pure services include those benefits that are intangible or inseparable in nature and are offered for sale to customers. </a:t>
            </a:r>
            <a:endParaRPr lang="en-US" sz="4000" dirty="0" smtClean="0"/>
          </a:p>
          <a:p>
            <a:endParaRPr lang="en-US" sz="4000" dirty="0" smtClean="0"/>
          </a:p>
          <a:p>
            <a:r>
              <a:rPr lang="en-US" sz="4000" dirty="0" smtClean="0"/>
              <a:t>Ownership </a:t>
            </a:r>
            <a:r>
              <a:rPr lang="en-US" sz="4000" dirty="0" smtClean="0"/>
              <a:t>of nothing is transferred because these products are experiential in nature. Accountant, Doctors, Lawyer, and Teaching, etc are the best examples that indicates the term pure services.</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5693866"/>
          </a:xfrm>
          <a:prstGeom prst="rect">
            <a:avLst/>
          </a:prstGeom>
        </p:spPr>
        <p:txBody>
          <a:bodyPr wrap="square">
            <a:spAutoFit/>
          </a:bodyPr>
          <a:lstStyle/>
          <a:p>
            <a:r>
              <a:rPr lang="en-US" sz="2800" b="1" dirty="0"/>
              <a:t>Product Classification – Types of </a:t>
            </a:r>
            <a:r>
              <a:rPr lang="en-US" sz="2800" b="1" dirty="0" smtClean="0"/>
              <a:t>Products</a:t>
            </a:r>
          </a:p>
          <a:p>
            <a:endParaRPr lang="en-US" sz="2800" dirty="0"/>
          </a:p>
          <a:p>
            <a:r>
              <a:rPr lang="en-US" sz="2800" dirty="0"/>
              <a:t>Product classification that is also known as different types of products. These types of products or product classification are as below in three different forms</a:t>
            </a:r>
            <a:r>
              <a:rPr lang="en-US" sz="2800" dirty="0" smtClean="0"/>
              <a:t>.</a:t>
            </a:r>
          </a:p>
          <a:p>
            <a:endParaRPr lang="en-US" sz="2800" dirty="0"/>
          </a:p>
          <a:p>
            <a:r>
              <a:rPr lang="en-US" sz="2800" dirty="0"/>
              <a:t>Consumer </a:t>
            </a:r>
            <a:r>
              <a:rPr lang="en-US" sz="2800" dirty="0" smtClean="0"/>
              <a:t>Products</a:t>
            </a:r>
          </a:p>
          <a:p>
            <a:endParaRPr lang="en-US" sz="2800" dirty="0"/>
          </a:p>
          <a:p>
            <a:r>
              <a:rPr lang="en-US" sz="2800" dirty="0"/>
              <a:t>Industrial </a:t>
            </a:r>
            <a:r>
              <a:rPr lang="en-US" sz="2800" dirty="0" smtClean="0"/>
              <a:t>Products</a:t>
            </a:r>
          </a:p>
          <a:p>
            <a:endParaRPr lang="en-US" sz="2800" dirty="0"/>
          </a:p>
          <a:p>
            <a:r>
              <a:rPr lang="en-US" sz="2800" dirty="0"/>
              <a:t>Persons, Organizations, Ideas &amp; </a:t>
            </a:r>
            <a:r>
              <a:rPr lang="en-US" sz="2800" dirty="0" smtClean="0"/>
              <a:t>Places</a:t>
            </a:r>
          </a:p>
          <a:p>
            <a:endParaRPr lang="en-US" sz="2800" dirty="0"/>
          </a:p>
          <a:p>
            <a:r>
              <a:rPr lang="en-US" sz="2800" dirty="0"/>
              <a:t>Each one is discussed in detail below.</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6247864"/>
          </a:xfrm>
          <a:prstGeom prst="rect">
            <a:avLst/>
          </a:prstGeom>
        </p:spPr>
        <p:txBody>
          <a:bodyPr wrap="square">
            <a:spAutoFit/>
          </a:bodyPr>
          <a:lstStyle/>
          <a:p>
            <a:pPr algn="just"/>
            <a:r>
              <a:rPr lang="en-US" sz="4000" b="1" dirty="0"/>
              <a:t>Consumer Products</a:t>
            </a:r>
            <a:endParaRPr lang="en-US" sz="4000" dirty="0"/>
          </a:p>
          <a:p>
            <a:pPr algn="just"/>
            <a:r>
              <a:rPr lang="en-US" sz="4000" dirty="0"/>
              <a:t>Those products that are purchased by final consumers for personal consumption are called consumer products. The way of purchasing these products provides the basis for the marketer to further classify these products. The following is an important classification of these consumer products on the basis of the manner of purchase &amp; manner of marketing.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6124754"/>
          </a:xfrm>
          <a:prstGeom prst="rect">
            <a:avLst/>
          </a:prstGeom>
        </p:spPr>
        <p:txBody>
          <a:bodyPr wrap="square">
            <a:spAutoFit/>
          </a:bodyPr>
          <a:lstStyle/>
          <a:p>
            <a:r>
              <a:rPr lang="en-US" sz="2800" b="1" dirty="0"/>
              <a:t>Convenience Products</a:t>
            </a:r>
            <a:endParaRPr lang="en-US" sz="2800" dirty="0"/>
          </a:p>
          <a:p>
            <a:r>
              <a:rPr lang="en-US" sz="2800" dirty="0"/>
              <a:t>Those consumer products that are purchased immediately &amp; frequently with little efforts and comparison are called convenience products. Examples of convenience products include the following</a:t>
            </a:r>
            <a:r>
              <a:rPr lang="en-US" sz="2800" dirty="0" smtClean="0"/>
              <a:t>.</a:t>
            </a:r>
          </a:p>
          <a:p>
            <a:endParaRPr lang="en-US" sz="2800" dirty="0"/>
          </a:p>
          <a:p>
            <a:r>
              <a:rPr lang="en-US" sz="2800" dirty="0"/>
              <a:t>Candy</a:t>
            </a:r>
          </a:p>
          <a:p>
            <a:r>
              <a:rPr lang="en-US" sz="2800" dirty="0"/>
              <a:t>Newspapers</a:t>
            </a:r>
          </a:p>
          <a:p>
            <a:r>
              <a:rPr lang="en-US" sz="2800" dirty="0"/>
              <a:t>Soap</a:t>
            </a:r>
          </a:p>
          <a:p>
            <a:r>
              <a:rPr lang="en-US" sz="2800" dirty="0"/>
              <a:t>Fast Food etc</a:t>
            </a:r>
            <a:r>
              <a:rPr lang="en-US" sz="2800" dirty="0" smtClean="0"/>
              <a:t>.</a:t>
            </a:r>
          </a:p>
          <a:p>
            <a:endParaRPr lang="en-US" sz="2800" dirty="0"/>
          </a:p>
          <a:p>
            <a:r>
              <a:rPr lang="en-US" sz="2800" dirty="0"/>
              <a:t>The convenience products are placed at the front locations of the stores in abundance quantity so that they are easily available to the customers. The price of these products is kept lower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6001643"/>
          </a:xfrm>
          <a:prstGeom prst="rect">
            <a:avLst/>
          </a:prstGeom>
        </p:spPr>
        <p:txBody>
          <a:bodyPr wrap="square">
            <a:spAutoFit/>
          </a:bodyPr>
          <a:lstStyle/>
          <a:p>
            <a:pPr algn="just"/>
            <a:r>
              <a:rPr lang="en-US" sz="2400" b="1" dirty="0"/>
              <a:t>Shopping Products:</a:t>
            </a:r>
            <a:endParaRPr lang="en-US" sz="2400" dirty="0"/>
          </a:p>
          <a:p>
            <a:pPr algn="just"/>
            <a:r>
              <a:rPr lang="en-US" sz="2400" dirty="0"/>
              <a:t>This type of product is purchased less frequently &amp; careful comparison is made by the customer on the price, quality, sustainability &amp; style. In case of purchase of </a:t>
            </a:r>
            <a:r>
              <a:rPr lang="en-US" sz="2400" b="1" dirty="0">
                <a:hlinkClick r:id="rId2"/>
              </a:rPr>
              <a:t>shopping products</a:t>
            </a:r>
            <a:r>
              <a:rPr lang="en-US" sz="2400" dirty="0"/>
              <a:t>, increased time &amp; effort is made by the customers in collection of information &amp; comparison making. Following are some of examples of shopping products</a:t>
            </a:r>
            <a:r>
              <a:rPr lang="en-US" sz="2400" dirty="0" smtClean="0"/>
              <a:t>.</a:t>
            </a:r>
          </a:p>
          <a:p>
            <a:pPr algn="just"/>
            <a:endParaRPr lang="en-US" sz="2400" dirty="0"/>
          </a:p>
          <a:p>
            <a:pPr algn="just"/>
            <a:r>
              <a:rPr lang="en-US" sz="2400" dirty="0"/>
              <a:t>Clothing</a:t>
            </a:r>
          </a:p>
          <a:p>
            <a:pPr algn="just"/>
            <a:r>
              <a:rPr lang="en-US" sz="2400" dirty="0"/>
              <a:t>Furniture</a:t>
            </a:r>
          </a:p>
          <a:p>
            <a:pPr algn="just"/>
            <a:r>
              <a:rPr lang="en-US" sz="2400" dirty="0"/>
              <a:t>Major Appliances</a:t>
            </a:r>
          </a:p>
          <a:p>
            <a:pPr algn="just"/>
            <a:r>
              <a:rPr lang="en-US" sz="2400" dirty="0"/>
              <a:t>Used Cars</a:t>
            </a:r>
          </a:p>
          <a:p>
            <a:pPr algn="just"/>
            <a:r>
              <a:rPr lang="en-US" sz="2400" dirty="0"/>
              <a:t>Hotel &amp; Motel </a:t>
            </a:r>
            <a:r>
              <a:rPr lang="en-US" sz="2400" dirty="0" smtClean="0"/>
              <a:t>Services</a:t>
            </a:r>
          </a:p>
          <a:p>
            <a:pPr algn="just"/>
            <a:endParaRPr lang="en-US" sz="2400" dirty="0"/>
          </a:p>
          <a:p>
            <a:pPr algn="just"/>
            <a:r>
              <a:rPr lang="en-US" sz="2400" dirty="0"/>
              <a:t>These products are distributed in fewer outlets by the marketer along with the strong sales support services that assist customers in their comparison making.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458200" cy="5016758"/>
          </a:xfrm>
          <a:prstGeom prst="rect">
            <a:avLst/>
          </a:prstGeom>
        </p:spPr>
        <p:txBody>
          <a:bodyPr wrap="square">
            <a:spAutoFit/>
          </a:bodyPr>
          <a:lstStyle/>
          <a:p>
            <a:r>
              <a:rPr lang="en-US" sz="4000" b="1" dirty="0"/>
              <a:t>Specialty Products</a:t>
            </a:r>
            <a:r>
              <a:rPr lang="en-US" sz="4000" b="1" dirty="0" smtClean="0"/>
              <a:t>:</a:t>
            </a:r>
          </a:p>
          <a:p>
            <a:endParaRPr lang="en-US" sz="4000" dirty="0"/>
          </a:p>
          <a:p>
            <a:r>
              <a:rPr lang="en-US" sz="4000" dirty="0"/>
              <a:t>Specialty products are those consumer products that have brand identification or unique characteristics and an important group of customers are happy to purchase these products. Following are some of examples of specialty products.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6001643"/>
          </a:xfrm>
          <a:prstGeom prst="rect">
            <a:avLst/>
          </a:prstGeom>
        </p:spPr>
        <p:txBody>
          <a:bodyPr wrap="square">
            <a:spAutoFit/>
          </a:bodyPr>
          <a:lstStyle/>
          <a:p>
            <a:r>
              <a:rPr lang="en-US" sz="3200" dirty="0"/>
              <a:t>Specific brand &amp; kinds of </a:t>
            </a:r>
            <a:r>
              <a:rPr lang="en-US" sz="3200" dirty="0" smtClean="0"/>
              <a:t>cars</a:t>
            </a:r>
          </a:p>
          <a:p>
            <a:endParaRPr lang="en-US" sz="3200" dirty="0"/>
          </a:p>
          <a:p>
            <a:r>
              <a:rPr lang="en-US" sz="3200" dirty="0"/>
              <a:t>Photographic equipment with high </a:t>
            </a:r>
            <a:r>
              <a:rPr lang="en-US" sz="3200" dirty="0" smtClean="0"/>
              <a:t>price</a:t>
            </a:r>
          </a:p>
          <a:p>
            <a:endParaRPr lang="en-US" sz="3200" dirty="0"/>
          </a:p>
          <a:p>
            <a:r>
              <a:rPr lang="en-US" sz="3200" dirty="0"/>
              <a:t>Designer </a:t>
            </a:r>
            <a:r>
              <a:rPr lang="en-US" sz="3200" dirty="0" smtClean="0"/>
              <a:t>clothes</a:t>
            </a:r>
          </a:p>
          <a:p>
            <a:endParaRPr lang="en-US" sz="3200" dirty="0"/>
          </a:p>
          <a:p>
            <a:r>
              <a:rPr lang="en-US" sz="3200" dirty="0"/>
              <a:t>The services of legal or medical </a:t>
            </a:r>
            <a:r>
              <a:rPr lang="en-US" sz="3200" dirty="0" smtClean="0"/>
              <a:t>specialist</a:t>
            </a:r>
          </a:p>
          <a:p>
            <a:endParaRPr lang="en-US" sz="3200" dirty="0"/>
          </a:p>
          <a:p>
            <a:r>
              <a:rPr lang="en-US" sz="3200" dirty="0"/>
              <a:t>The customers of such products can make enough effort with them for reaching relevant dealers. However, they do not compare the specialty products normally.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TotalTime>
  <Words>920</Words>
  <Application>Microsoft Office PowerPoint</Application>
  <PresentationFormat>On-screen Show (4:3)</PresentationFormat>
  <Paragraphs>88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Product Classification – Types of Products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Classification – Types of Products </dc:title>
  <dc:creator>Ashutosh</dc:creator>
  <cp:lastModifiedBy>Ashutosh</cp:lastModifiedBy>
  <cp:revision>5</cp:revision>
  <dcterms:created xsi:type="dcterms:W3CDTF">2020-04-23T09:57:29Z</dcterms:created>
  <dcterms:modified xsi:type="dcterms:W3CDTF">2020-04-25T02:31:33Z</dcterms:modified>
</cp:coreProperties>
</file>