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41B98A1-6342-495E-AE5B-E35C94312D4A}"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1EF3B6F-340B-484A-A170-B50DCD98986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1B98A1-6342-495E-AE5B-E35C94312D4A}"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EF3B6F-340B-484A-A170-B50DCD98986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1B98A1-6342-495E-AE5B-E35C94312D4A}"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EF3B6F-340B-484A-A170-B50DCD98986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41B98A1-6342-495E-AE5B-E35C94312D4A}"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EF3B6F-340B-484A-A170-B50DCD98986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41B98A1-6342-495E-AE5B-E35C94312D4A}"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1EF3B6F-340B-484A-A170-B50DCD98986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41B98A1-6342-495E-AE5B-E35C94312D4A}"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EF3B6F-340B-484A-A170-B50DCD98986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41B98A1-6342-495E-AE5B-E35C94312D4A}"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EF3B6F-340B-484A-A170-B50DCD98986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41B98A1-6342-495E-AE5B-E35C94312D4A}"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EF3B6F-340B-484A-A170-B50DCD98986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1B98A1-6342-495E-AE5B-E35C94312D4A}"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EF3B6F-340B-484A-A170-B50DCD98986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41B98A1-6342-495E-AE5B-E35C94312D4A}"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EF3B6F-340B-484A-A170-B50DCD98986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41B98A1-6342-495E-AE5B-E35C94312D4A}"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F1EF3B6F-340B-484A-A170-B50DCD98986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41B98A1-6342-495E-AE5B-E35C94312D4A}"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1EF3B6F-340B-484A-A170-B50DCD98986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429000"/>
            <a:ext cx="7467600" cy="3200400"/>
          </a:xfrm>
        </p:spPr>
        <p:txBody>
          <a:bodyPr>
            <a:normAutofit lnSpcReduction="10000"/>
          </a:bodyPr>
          <a:lstStyle/>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Characteristics of Market Segments </a:t>
            </a:r>
            <a:br>
              <a:rPr lang="en-US"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4832092"/>
          </a:xfrm>
          <a:prstGeom prst="rect">
            <a:avLst/>
          </a:prstGeom>
        </p:spPr>
        <p:txBody>
          <a:bodyPr wrap="square">
            <a:spAutoFit/>
          </a:bodyPr>
          <a:lstStyle/>
          <a:p>
            <a:pPr algn="just"/>
            <a:r>
              <a:rPr lang="en-US" sz="4400" dirty="0"/>
              <a:t>Marketing is all about satisfying the needs and wants of consumers. Consumers have the funds and are willing to spend to satisfy their needs by buying goods and services. Marketing strategies are important for a business to satisfy consumer needs.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78313"/>
          </a:xfrm>
          <a:prstGeom prst="rect">
            <a:avLst/>
          </a:prstGeom>
        </p:spPr>
        <p:txBody>
          <a:bodyPr wrap="square">
            <a:spAutoFit/>
          </a:bodyPr>
          <a:lstStyle/>
          <a:p>
            <a:pPr algn="just"/>
            <a:r>
              <a:rPr lang="en-US" sz="3600" dirty="0" smtClean="0"/>
              <a:t>The target market comprises of groups of people or organizations for whom the business intends to implement its marketing strategies. The business then divides the target market into groups of buyers with distinct needs, characteristics or behaviors; these groups are called market segments. Market segments are, therefore, subsets of target markets and their characteristics bring out the characteristics of target markets.</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5632311"/>
          </a:xfrm>
          <a:prstGeom prst="rect">
            <a:avLst/>
          </a:prstGeom>
        </p:spPr>
        <p:txBody>
          <a:bodyPr wrap="square">
            <a:spAutoFit/>
          </a:bodyPr>
          <a:lstStyle/>
          <a:p>
            <a:pPr algn="just" fontAlgn="base"/>
            <a:r>
              <a:rPr lang="en-US" sz="3600" dirty="0"/>
              <a:t>Measurable</a:t>
            </a:r>
          </a:p>
          <a:p>
            <a:pPr algn="just" fontAlgn="base"/>
            <a:r>
              <a:rPr lang="en-US" sz="3600" dirty="0"/>
              <a:t>Consumers who belong to a particular target market and segment should be clearly identifiable. The characteristics to include or exclude in identification of a market segment are also well defined and measurable. </a:t>
            </a:r>
            <a:endParaRPr lang="en-US" sz="3600" dirty="0" smtClean="0"/>
          </a:p>
          <a:p>
            <a:pPr algn="just" fontAlgn="base"/>
            <a:endParaRPr lang="en-US" sz="3600" dirty="0" smtClean="0"/>
          </a:p>
          <a:p>
            <a:pPr algn="just" fontAlgn="base"/>
            <a:r>
              <a:rPr lang="en-US" sz="3600" dirty="0" smtClean="0"/>
              <a:t>Target </a:t>
            </a:r>
            <a:r>
              <a:rPr lang="en-US" sz="3600" dirty="0"/>
              <a:t>markets are quantifiable in terms of population, income and age bracket, among other factors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494085"/>
          </a:xfrm>
          <a:prstGeom prst="rect">
            <a:avLst/>
          </a:prstGeom>
        </p:spPr>
        <p:txBody>
          <a:bodyPr wrap="square">
            <a:spAutoFit/>
          </a:bodyPr>
          <a:lstStyle/>
          <a:p>
            <a:pPr algn="just" fontAlgn="base"/>
            <a:r>
              <a:rPr lang="en-US" sz="3200" dirty="0"/>
              <a:t>Accessible</a:t>
            </a:r>
          </a:p>
          <a:p>
            <a:pPr algn="just" fontAlgn="base"/>
            <a:r>
              <a:rPr lang="en-US" sz="3200" dirty="0"/>
              <a:t>Market segments should be accessible in terms of geography and economy. To enable accessibility of goods and services, there should be use of appropriate marketing strategies. This is because the marketing strategy used for one group should differ from the strategy used for another, as their needs differ. </a:t>
            </a:r>
            <a:endParaRPr lang="en-US" sz="3200" dirty="0" smtClean="0"/>
          </a:p>
          <a:p>
            <a:pPr algn="just" fontAlgn="base"/>
            <a:endParaRPr lang="en-US" sz="3200" dirty="0" smtClean="0"/>
          </a:p>
          <a:p>
            <a:pPr algn="just" fontAlgn="base"/>
            <a:r>
              <a:rPr lang="en-US" sz="3200" dirty="0" smtClean="0"/>
              <a:t>For </a:t>
            </a:r>
            <a:r>
              <a:rPr lang="en-US" sz="3200" dirty="0"/>
              <a:t>example, different age groups have different fashions, styles and consume different products. The way of communicating to this market segment should correspond to the relevant needs of consumers in this segment.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16758"/>
          </a:xfrm>
          <a:prstGeom prst="rect">
            <a:avLst/>
          </a:prstGeom>
        </p:spPr>
        <p:txBody>
          <a:bodyPr wrap="square">
            <a:spAutoFit/>
          </a:bodyPr>
          <a:lstStyle/>
          <a:p>
            <a:pPr algn="just" fontAlgn="base"/>
            <a:r>
              <a:rPr lang="en-US" sz="4000" dirty="0"/>
              <a:t>Profitable</a:t>
            </a:r>
          </a:p>
          <a:p>
            <a:pPr algn="just" fontAlgn="base"/>
            <a:r>
              <a:rPr lang="en-US" sz="4000" dirty="0"/>
              <a:t>A market segment should be large enough to be worth pursuing. The main aim of market segmentation is to be able to tailor marketing techniques toward specific segments. This enables a firm to enjoy economies of scale while at the same time fulfilling consumers’ needs.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5078313"/>
          </a:xfrm>
          <a:prstGeom prst="rect">
            <a:avLst/>
          </a:prstGeom>
        </p:spPr>
        <p:txBody>
          <a:bodyPr wrap="square">
            <a:spAutoFit/>
          </a:bodyPr>
          <a:lstStyle/>
          <a:p>
            <a:pPr algn="just" fontAlgn="base"/>
            <a:r>
              <a:rPr lang="en-US" sz="3600" dirty="0" smtClean="0"/>
              <a:t>The amount of disposable income the target market is willing to spend in purchasing the goods and services should be enough to enable the firm to earn profits. </a:t>
            </a:r>
            <a:endParaRPr lang="en-US" sz="3600" dirty="0" smtClean="0"/>
          </a:p>
          <a:p>
            <a:pPr algn="just" fontAlgn="base"/>
            <a:endParaRPr lang="en-US" sz="3600" dirty="0" smtClean="0"/>
          </a:p>
          <a:p>
            <a:pPr algn="just" fontAlgn="base"/>
            <a:r>
              <a:rPr lang="en-US" sz="3600" dirty="0" smtClean="0"/>
              <a:t>For </a:t>
            </a:r>
            <a:r>
              <a:rPr lang="en-US" sz="3600" dirty="0" smtClean="0"/>
              <a:t>example, if a product’s target market is young consumers, the price range should be attainable, considering that majority of the young people are dependent on their parents or guardians.</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6001643"/>
          </a:xfrm>
          <a:prstGeom prst="rect">
            <a:avLst/>
          </a:prstGeom>
        </p:spPr>
        <p:txBody>
          <a:bodyPr wrap="square">
            <a:spAutoFit/>
          </a:bodyPr>
          <a:lstStyle/>
          <a:p>
            <a:pPr algn="just" fontAlgn="base"/>
            <a:r>
              <a:rPr lang="en-US" sz="3200" dirty="0"/>
              <a:t>Market Responsiveness</a:t>
            </a:r>
          </a:p>
          <a:p>
            <a:pPr algn="just" fontAlgn="base"/>
            <a:r>
              <a:rPr lang="en-US" sz="3200" dirty="0"/>
              <a:t>Consumers in a given market segment should be responsive to the products meant for them. Unless consumers in market segments are willing to respond to the products developed, there is little reason to develop these products. </a:t>
            </a:r>
            <a:endParaRPr lang="en-US" sz="3200" dirty="0" smtClean="0"/>
          </a:p>
          <a:p>
            <a:pPr algn="just" fontAlgn="base"/>
            <a:endParaRPr lang="en-US" sz="3200" dirty="0" smtClean="0"/>
          </a:p>
          <a:p>
            <a:pPr algn="just" fontAlgn="base"/>
            <a:r>
              <a:rPr lang="en-US" sz="3200" dirty="0" smtClean="0"/>
              <a:t>The </a:t>
            </a:r>
            <a:r>
              <a:rPr lang="en-US" sz="3200" dirty="0"/>
              <a:t>success of products introduced in the markets depends on whether they meet consumer or organization needs. Consumers’ decisions on whether to purchase or not to purchase will be an indicator of the performance of the product in the market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233</TotalTime>
  <Words>464</Words>
  <Application>Microsoft Office PowerPoint</Application>
  <PresentationFormat>On-screen Show (4:3)</PresentationFormat>
  <Paragraphs>41</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Characteristics of Market Segments  </vt:lpstr>
      <vt:lpstr>Slide 2</vt:lpstr>
      <vt:lpstr>Slide 3</vt:lpstr>
      <vt:lpstr>Slide 4</vt:lpstr>
      <vt:lpstr>Slide 5</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Market Segments  </dc:title>
  <dc:creator>Ashutosh</dc:creator>
  <cp:lastModifiedBy>Ashutosh</cp:lastModifiedBy>
  <cp:revision>4</cp:revision>
  <dcterms:created xsi:type="dcterms:W3CDTF">2020-04-24T06:52:25Z</dcterms:created>
  <dcterms:modified xsi:type="dcterms:W3CDTF">2020-04-25T10:39:26Z</dcterms:modified>
</cp:coreProperties>
</file>