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4AEED71-F78E-4C60-BC71-54437CD7C61E}"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50279C1-FD5A-4919-89E0-CA133E6CB63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AEED71-F78E-4C60-BC71-54437CD7C61E}"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0279C1-FD5A-4919-89E0-CA133E6CB63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AEED71-F78E-4C60-BC71-54437CD7C61E}"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0279C1-FD5A-4919-89E0-CA133E6CB63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4AEED71-F78E-4C60-BC71-54437CD7C61E}"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0279C1-FD5A-4919-89E0-CA133E6CB63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4AEED71-F78E-4C60-BC71-54437CD7C61E}"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50279C1-FD5A-4919-89E0-CA133E6CB63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4AEED71-F78E-4C60-BC71-54437CD7C61E}"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0279C1-FD5A-4919-89E0-CA133E6CB63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4AEED71-F78E-4C60-BC71-54437CD7C61E}"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0279C1-FD5A-4919-89E0-CA133E6CB63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4AEED71-F78E-4C60-BC71-54437CD7C61E}"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0279C1-FD5A-4919-89E0-CA133E6CB63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EED71-F78E-4C60-BC71-54437CD7C61E}"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0279C1-FD5A-4919-89E0-CA133E6CB63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4AEED71-F78E-4C60-BC71-54437CD7C61E}"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0279C1-FD5A-4919-89E0-CA133E6CB63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4AEED71-F78E-4C60-BC71-54437CD7C61E}"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50279C1-FD5A-4919-89E0-CA133E6CB63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4AEED71-F78E-4C60-BC71-54437CD7C61E}"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50279C1-FD5A-4919-89E0-CA133E6CB63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b="1" dirty="0"/>
              <a:t>Rural </a:t>
            </a:r>
            <a:r>
              <a:rPr lang="en-US" b="1" dirty="0" smtClean="0"/>
              <a:t>Marketing Problems </a:t>
            </a:r>
            <a:r>
              <a:rPr lang="en-US" b="1" dirty="0"/>
              <a:t>Faced by Marketers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93866"/>
          </a:xfrm>
          <a:prstGeom prst="rect">
            <a:avLst/>
          </a:prstGeom>
        </p:spPr>
        <p:txBody>
          <a:bodyPr wrap="square">
            <a:spAutoFit/>
          </a:bodyPr>
          <a:lstStyle/>
          <a:p>
            <a:pPr fontAlgn="base"/>
            <a:r>
              <a:rPr lang="en-US" sz="2800" dirty="0"/>
              <a:t>These organized market structure helps the urban marketers as well as consumers for the continuous flow of goods and demand in both sides. So, the dependency on the small shop owners or retailers, reduced in a big way because, if any chain is stopped or dropped, they can immediately move one or two steps forward or backward as the case may be</a:t>
            </a:r>
            <a:r>
              <a:rPr lang="en-US" sz="2800" dirty="0" smtClean="0"/>
              <a:t>.</a:t>
            </a:r>
          </a:p>
          <a:p>
            <a:pPr fontAlgn="base"/>
            <a:endParaRPr lang="en-US" sz="2800" dirty="0"/>
          </a:p>
          <a:p>
            <a:pPr fontAlgn="base"/>
            <a:r>
              <a:rPr lang="en-US" sz="2800" dirty="0"/>
              <a:t>This facility is not available in rural sector. The consumer should rely upon only the shopkeeper and there is no other way to him. Staff management also creates more problems in rural sector. The things like – higher illiteracy level, appointing untrained </a:t>
            </a:r>
            <a:r>
              <a:rPr lang="en-US" sz="2800" dirty="0" err="1"/>
              <a:t>labourers</a:t>
            </a:r>
            <a:r>
              <a:rPr lang="en-US" sz="2800" dirty="0"/>
              <a:t> for lifting, handling, packaging and delivering goods etc., and lesser wages and salaries.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458200" cy="5632311"/>
          </a:xfrm>
          <a:prstGeom prst="rect">
            <a:avLst/>
          </a:prstGeom>
        </p:spPr>
        <p:txBody>
          <a:bodyPr wrap="square">
            <a:spAutoFit/>
          </a:bodyPr>
          <a:lstStyle/>
          <a:p>
            <a:pPr algn="just" fontAlgn="base"/>
            <a:r>
              <a:rPr lang="en-US" sz="2400" b="1" dirty="0"/>
              <a:t>6. Problem Related to Marketing:</a:t>
            </a:r>
          </a:p>
          <a:p>
            <a:pPr algn="just" fontAlgn="base"/>
            <a:r>
              <a:rPr lang="en-US" sz="2400" dirty="0"/>
              <a:t>The main occupation for the people residing in rural sector is agriculture and allied activities, which is highly dependent on monsoon. This type of nature based, seasonal bound and unstable income stream ultimately reflects in varied and uneven consumption pattern for many products of rural sector.</a:t>
            </a:r>
          </a:p>
          <a:p>
            <a:pPr algn="just" fontAlgn="base"/>
            <a:r>
              <a:rPr lang="en-US" sz="2400" dirty="0"/>
              <a:t>To manage this kind of fluctuated demand, marketers have to structure unique, suitable marketing and distribution strategies for different types of products</a:t>
            </a:r>
            <a:r>
              <a:rPr lang="en-US" sz="2400" dirty="0" smtClean="0"/>
              <a:t>.</a:t>
            </a:r>
          </a:p>
          <a:p>
            <a:pPr algn="just" fontAlgn="base"/>
            <a:endParaRPr lang="en-US" sz="2400" dirty="0"/>
          </a:p>
          <a:p>
            <a:pPr algn="just" fontAlgn="base"/>
            <a:r>
              <a:rPr lang="en-US" sz="2400" dirty="0"/>
              <a:t>For example, demands for consumables and durables are more during the harvesting seasons. In the rural sector, crop harvesting season is the peak period for the marketers, to generate more demand for many products like consumables and durables because this is the time for the farmers to sell their produce and retain substantial liquid money with them.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494085"/>
          </a:xfrm>
          <a:prstGeom prst="rect">
            <a:avLst/>
          </a:prstGeom>
        </p:spPr>
        <p:txBody>
          <a:bodyPr wrap="square">
            <a:spAutoFit/>
          </a:bodyPr>
          <a:lstStyle/>
          <a:p>
            <a:pPr algn="just" fontAlgn="base"/>
            <a:r>
              <a:rPr lang="en-US" sz="3200" dirty="0"/>
              <a:t>To achieve rural sales target of the marketers, this is the right time for them to initiate efficient promotional policies in an effective manner. Thus, the marketing instruments should be arranged with the product demand. In this way, this kind of problem can be solved</a:t>
            </a:r>
            <a:r>
              <a:rPr lang="en-US" sz="3200" dirty="0" smtClean="0"/>
              <a:t>.</a:t>
            </a:r>
          </a:p>
          <a:p>
            <a:pPr algn="just" fontAlgn="base"/>
            <a:endParaRPr lang="en-US" sz="3200" dirty="0"/>
          </a:p>
          <a:p>
            <a:pPr algn="just" fontAlgn="base"/>
            <a:r>
              <a:rPr lang="en-US" sz="3200" b="1" dirty="0"/>
              <a:t>7. Different Way of Thinking:</a:t>
            </a:r>
          </a:p>
          <a:p>
            <a:pPr algn="just" fontAlgn="base"/>
            <a:r>
              <a:rPr lang="en-US" sz="3200" dirty="0"/>
              <a:t>Due to lack of reliable infrastructural facilities, improper communication mix and ignorance of rural people, the innovativeness and creativity is lagging behind in rural sector. Once these obstacles are reduced or completely eliminated, marketers can easily promote their products in the rural sector.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247864"/>
          </a:xfrm>
          <a:prstGeom prst="rect">
            <a:avLst/>
          </a:prstGeom>
        </p:spPr>
        <p:txBody>
          <a:bodyPr wrap="square">
            <a:spAutoFit/>
          </a:bodyPr>
          <a:lstStyle/>
          <a:p>
            <a:pPr algn="just" fontAlgn="base"/>
            <a:r>
              <a:rPr lang="en-US" sz="4000" b="1" dirty="0"/>
              <a:t>8. Distribution Problem:</a:t>
            </a:r>
          </a:p>
          <a:p>
            <a:pPr algn="just" fontAlgn="base"/>
            <a:r>
              <a:rPr lang="en-US" sz="4000" dirty="0"/>
              <a:t>If we see the village people’s buying </a:t>
            </a:r>
            <a:r>
              <a:rPr lang="en-US" sz="4000" dirty="0" err="1"/>
              <a:t>behaviour</a:t>
            </a:r>
            <a:r>
              <a:rPr lang="en-US" sz="4000" dirty="0"/>
              <a:t>, they have recognized different market places for their different product requirement and make purchases from those identified places only. Major popular market places in rural India are weekly </a:t>
            </a:r>
            <a:r>
              <a:rPr lang="en-US" sz="4000" dirty="0" err="1"/>
              <a:t>haats</a:t>
            </a:r>
            <a:r>
              <a:rPr lang="en-US" sz="4000" dirty="0"/>
              <a:t> or </a:t>
            </a:r>
            <a:r>
              <a:rPr lang="en-US" sz="4000" dirty="0" err="1"/>
              <a:t>shandies</a:t>
            </a:r>
            <a:r>
              <a:rPr lang="en-US" sz="4000" dirty="0"/>
              <a:t>, bazaars, </a:t>
            </a:r>
            <a:r>
              <a:rPr lang="en-US" sz="4000" dirty="0" err="1"/>
              <a:t>melas</a:t>
            </a:r>
            <a:r>
              <a:rPr lang="en-US" sz="4000" dirty="0"/>
              <a:t>, small shops, co-operative societies and Public Distribution System (PDS), etc</a:t>
            </a:r>
            <a:r>
              <a:rPr lang="en-US" sz="4000" dirty="0" smtClean="0"/>
              <a:t>.</a:t>
            </a:r>
            <a:endParaRPr 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262979"/>
          </a:xfrm>
          <a:prstGeom prst="rect">
            <a:avLst/>
          </a:prstGeom>
        </p:spPr>
        <p:txBody>
          <a:bodyPr wrap="square">
            <a:spAutoFit/>
          </a:bodyPr>
          <a:lstStyle/>
          <a:p>
            <a:pPr algn="just" fontAlgn="base"/>
            <a:r>
              <a:rPr lang="en-US" sz="2800" dirty="0" smtClean="0"/>
              <a:t>For example – Village people go to weekly </a:t>
            </a:r>
            <a:r>
              <a:rPr lang="en-US" sz="2800" dirty="0" err="1" smtClean="0"/>
              <a:t>haats</a:t>
            </a:r>
            <a:r>
              <a:rPr lang="en-US" sz="2800" dirty="0" smtClean="0"/>
              <a:t> or </a:t>
            </a:r>
            <a:r>
              <a:rPr lang="en-US" sz="2800" dirty="0" err="1" smtClean="0"/>
              <a:t>shandies</a:t>
            </a:r>
            <a:r>
              <a:rPr lang="en-US" sz="2800" dirty="0" smtClean="0"/>
              <a:t> (organized weekly once or twice at the same place regularly) to buy fresh vegetables, rice, wheat, tamarind and small agricultural tools etc., and to purchase goods like – clothes, daily need items, soaps, some kind of agricultural tools implements etc., from bazaars. Often they buy necessity goods which have inelastic demand like – salt, sugar, matchbox, tea, edible oil, cigarettes, </a:t>
            </a:r>
            <a:r>
              <a:rPr lang="en-US" sz="2800" dirty="0" err="1" smtClean="0"/>
              <a:t>paan</a:t>
            </a:r>
            <a:r>
              <a:rPr lang="en-US" sz="2800" dirty="0" smtClean="0"/>
              <a:t>, shampoo sachet etc., from small village shops.</a:t>
            </a:r>
          </a:p>
          <a:p>
            <a:pPr algn="just" fontAlgn="base"/>
            <a:r>
              <a:rPr lang="en-US" sz="2800" dirty="0" smtClean="0"/>
              <a:t>So, the marketers should plan different distribution strategies for different commodities depending upon the convenience and purchasing habits of rural people, instead of following tailor made and uniform distribution methods for all products.</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93866"/>
          </a:xfrm>
          <a:prstGeom prst="rect">
            <a:avLst/>
          </a:prstGeom>
        </p:spPr>
        <p:txBody>
          <a:bodyPr wrap="square">
            <a:spAutoFit/>
          </a:bodyPr>
          <a:lstStyle/>
          <a:p>
            <a:pPr algn="just" fontAlgn="base"/>
            <a:r>
              <a:rPr lang="en-US" sz="2800" b="1" dirty="0"/>
              <a:t>9. Low Level Rural Literacy:</a:t>
            </a:r>
          </a:p>
          <a:p>
            <a:pPr algn="just" fontAlgn="base"/>
            <a:r>
              <a:rPr lang="en-US" sz="2800" dirty="0"/>
              <a:t>The literacy level in rural areas is very low in comparison to urban areas. Because of this companies find difficult to communicate and promote their products through print media. Hence, companies have to depend on television and radios to pass their message to rural consumers</a:t>
            </a:r>
            <a:r>
              <a:rPr lang="en-US" sz="2800" dirty="0" smtClean="0"/>
              <a:t>.</a:t>
            </a:r>
          </a:p>
          <a:p>
            <a:pPr algn="just" fontAlgn="base"/>
            <a:endParaRPr lang="en-US" sz="2800" dirty="0"/>
          </a:p>
          <a:p>
            <a:pPr algn="just" fontAlgn="base"/>
            <a:r>
              <a:rPr lang="en-US" sz="2800" b="1" dirty="0"/>
              <a:t>10. Seasonal Demand:</a:t>
            </a:r>
          </a:p>
          <a:p>
            <a:pPr algn="just" fontAlgn="base"/>
            <a:r>
              <a:rPr lang="en-US" sz="2800" dirty="0"/>
              <a:t>The rural population still depends on agriculture, the demand for their produce is also seasonal. If the harvest is good farmers receive good money and which leads to good demand for purchasing various products. But if the harvest is not good the demand level for purchase of various products falls down.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555641"/>
          </a:xfrm>
          <a:prstGeom prst="rect">
            <a:avLst/>
          </a:prstGeom>
        </p:spPr>
        <p:txBody>
          <a:bodyPr wrap="square">
            <a:spAutoFit/>
          </a:bodyPr>
          <a:lstStyle/>
          <a:p>
            <a:pPr algn="just" fontAlgn="base"/>
            <a:r>
              <a:rPr lang="en-US" sz="2800" b="1" dirty="0"/>
              <a:t>11. Traditional Life:</a:t>
            </a:r>
          </a:p>
          <a:p>
            <a:pPr algn="just" fontAlgn="base"/>
            <a:r>
              <a:rPr lang="en-US" sz="2800" dirty="0"/>
              <a:t>When compared with urban areas the rural people avoid changes and are not ready to adopt technical advancement as well as new practices. Due to their lack of knowledge they are much exploited by spurious products. Due to this rigid attitude the marketers find difficult to sell their products in the rural markets</a:t>
            </a:r>
            <a:r>
              <a:rPr lang="en-US" sz="2800" dirty="0" smtClean="0"/>
              <a:t>.</a:t>
            </a:r>
          </a:p>
          <a:p>
            <a:pPr algn="just" fontAlgn="base"/>
            <a:endParaRPr lang="en-US" sz="2800" dirty="0"/>
          </a:p>
          <a:p>
            <a:pPr algn="just" fontAlgn="base"/>
            <a:r>
              <a:rPr lang="en-US" sz="2800" b="1" dirty="0"/>
              <a:t>12. Uneven and Widely Scattered Population:</a:t>
            </a:r>
          </a:p>
          <a:p>
            <a:pPr algn="just" fontAlgn="base"/>
            <a:r>
              <a:rPr lang="en-US" sz="2800" dirty="0"/>
              <a:t>In India the villages are not equally populated, even the size of the villages also varies. There are large number of villages considered as medium sized villages whereas a very few are known as large villages with sufficient facilities and market potential. Due to uneven and imbalanced spread of population in these villages the marketers find it difficult to reach out to rural consumers for selling their products.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6186309"/>
          </a:xfrm>
          <a:prstGeom prst="rect">
            <a:avLst/>
          </a:prstGeom>
        </p:spPr>
        <p:txBody>
          <a:bodyPr wrap="square">
            <a:spAutoFit/>
          </a:bodyPr>
          <a:lstStyle/>
          <a:p>
            <a:pPr algn="just" fontAlgn="base"/>
            <a:r>
              <a:rPr lang="en-US" sz="3600" b="1" dirty="0"/>
              <a:t>13. Low per Capita Income:</a:t>
            </a:r>
          </a:p>
          <a:p>
            <a:pPr algn="just" fontAlgn="base"/>
            <a:r>
              <a:rPr lang="en-US" sz="3600" dirty="0"/>
              <a:t>The Per Capita income level is higher in urban areas as compared to rural areas. It is difficult for the rural people to purchase or buy the things. It is also noticed that there is a wide disparity in income distribution in rural and urban India. The landholding pattern in the rural areas is highly distorted so the income is also highly distorted because of all these marketers have to plan very carefully the distribution strategies for rural markets</a:t>
            </a:r>
            <a:r>
              <a:rPr lang="en-US" sz="3600" dirty="0" smtClean="0"/>
              <a: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763000" cy="6247864"/>
          </a:xfrm>
          <a:prstGeom prst="rect">
            <a:avLst/>
          </a:prstGeom>
        </p:spPr>
        <p:txBody>
          <a:bodyPr wrap="square">
            <a:spAutoFit/>
          </a:bodyPr>
          <a:lstStyle/>
          <a:p>
            <a:pPr algn="just" fontAlgn="base"/>
            <a:r>
              <a:rPr lang="en-US" sz="4000" b="1" dirty="0" smtClean="0"/>
              <a:t>14. Lack of Brand Awareness:</a:t>
            </a:r>
          </a:p>
          <a:p>
            <a:pPr algn="just" fontAlgn="base"/>
            <a:r>
              <a:rPr lang="en-US" sz="4000" dirty="0" smtClean="0"/>
              <a:t>In rural areas the rural people hardly know about the branded products. They are exposed to a limited source of information regarding brands. Since, companies are not able to communicate about their product effectively due to lack of right media and convenient place to buy goods it results in low sales and at times purchasing of fake products by the rural consumers.</a:t>
            </a:r>
            <a:endParaRPr lang="en-US"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229600" cy="6494085"/>
          </a:xfrm>
          <a:prstGeom prst="rect">
            <a:avLst/>
          </a:prstGeom>
        </p:spPr>
        <p:txBody>
          <a:bodyPr wrap="square">
            <a:spAutoFit/>
          </a:bodyPr>
          <a:lstStyle/>
          <a:p>
            <a:pPr algn="just" fontAlgn="base"/>
            <a:r>
              <a:rPr lang="en-US" sz="3200" b="1" dirty="0"/>
              <a:t>15. Difficulties in Positioning the Product:</a:t>
            </a:r>
          </a:p>
          <a:p>
            <a:pPr algn="just" fontAlgn="base"/>
            <a:r>
              <a:rPr lang="en-US" sz="3200" dirty="0"/>
              <a:t>In the markets dealing with heterogeneous products, the product positioning becomes very difficult because these heterogeneous products have wide range which leads to several distribution problems. When compared with durables the consumers face the problems in deciding the size and quantity of the products</a:t>
            </a:r>
            <a:r>
              <a:rPr lang="en-US" sz="3200" dirty="0" smtClean="0"/>
              <a:t>.</a:t>
            </a:r>
          </a:p>
          <a:p>
            <a:pPr algn="just" fontAlgn="base"/>
            <a:endParaRPr lang="en-US" sz="3200" dirty="0"/>
          </a:p>
          <a:p>
            <a:pPr algn="just" fontAlgn="base"/>
            <a:r>
              <a:rPr lang="en-US" sz="3200" dirty="0"/>
              <a:t>Hence, the marketing and positioning of consumer durable items like – TV, tractors becomes easy whereas marketing and positioning of FMCG products is highly challenging</a:t>
            </a:r>
            <a:r>
              <a:rPr lang="en-US" sz="3200" dirty="0" smtClean="0"/>
              <a: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078313"/>
          </a:xfrm>
          <a:prstGeom prst="rect">
            <a:avLst/>
          </a:prstGeom>
        </p:spPr>
        <p:txBody>
          <a:bodyPr wrap="square">
            <a:spAutoFit/>
          </a:bodyPr>
          <a:lstStyle/>
          <a:p>
            <a:pPr algn="just" fontAlgn="base"/>
            <a:r>
              <a:rPr lang="en-US" sz="3600" dirty="0"/>
              <a:t>Marketers, who want to persuade into the rural market, should overcome many problems like – variation in demand, seasonal income, poor and inadequate infrastructural facilities, high illiteracy level, existence of many colloquial languages, absence of well-organized market structure, large and widely spread markets, difficulties of medias to reach the rural population and most of all, their customs, believes, culture, habits and lifestyle</a:t>
            </a:r>
            <a:r>
              <a:rPr lang="en-US" sz="3600" dirty="0" smtClean="0"/>
              <a:t>.</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863417"/>
          </a:xfrm>
          <a:prstGeom prst="rect">
            <a:avLst/>
          </a:prstGeom>
        </p:spPr>
        <p:txBody>
          <a:bodyPr wrap="square">
            <a:spAutoFit/>
          </a:bodyPr>
          <a:lstStyle/>
          <a:p>
            <a:pPr algn="just" fontAlgn="base"/>
            <a:r>
              <a:rPr lang="en-US" sz="4000" b="1" dirty="0" smtClean="0"/>
              <a:t>16. Less Retail Outlets:</a:t>
            </a:r>
          </a:p>
          <a:p>
            <a:pPr algn="just" fontAlgn="base"/>
            <a:r>
              <a:rPr lang="en-US" sz="4000" dirty="0" smtClean="0"/>
              <a:t>The villages which are less populated there are hardly any retail shops visible. Since, there is a lack of finance the village shops are not able to stock wide variety of branded products to sell to rural people. These retail outlets concentrate basically on fast moving items which also include a large number of fake brands.</a:t>
            </a:r>
          </a:p>
          <a:p>
            <a:pPr algn="just"/>
            <a:r>
              <a:rPr lang="en-US" sz="4000" dirty="0" smtClean="0"/>
              <a:t/>
            </a:r>
            <a:br>
              <a:rPr lang="en-US" sz="4000" dirty="0" smtClean="0"/>
            </a:b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632311"/>
          </a:xfrm>
          <a:prstGeom prst="rect">
            <a:avLst/>
          </a:prstGeom>
        </p:spPr>
        <p:txBody>
          <a:bodyPr wrap="square">
            <a:spAutoFit/>
          </a:bodyPr>
          <a:lstStyle/>
          <a:p>
            <a:pPr fontAlgn="base"/>
            <a:r>
              <a:rPr lang="en-US" sz="3600" dirty="0" smtClean="0"/>
              <a:t>Since, these are the deciding factors for each and every product while outlining the rural demand, marketers are in a position to follow many techniques and take remedial measures in advance to root into the market</a:t>
            </a:r>
            <a:r>
              <a:rPr lang="en-US" sz="3600" dirty="0" smtClean="0"/>
              <a:t>.</a:t>
            </a:r>
          </a:p>
          <a:p>
            <a:pPr fontAlgn="base"/>
            <a:endParaRPr lang="en-US" sz="3600" dirty="0" smtClean="0"/>
          </a:p>
          <a:p>
            <a:pPr fontAlgn="base"/>
            <a:r>
              <a:rPr lang="en-US" sz="3600" dirty="0" smtClean="0"/>
              <a:t>They should frame and implement suitable strategies, policies and promotional schemes for their long and sustainable growth in that particular market.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599"/>
            <a:ext cx="8458200" cy="6555641"/>
          </a:xfrm>
          <a:prstGeom prst="rect">
            <a:avLst/>
          </a:prstGeom>
        </p:spPr>
        <p:txBody>
          <a:bodyPr wrap="square">
            <a:spAutoFit/>
          </a:bodyPr>
          <a:lstStyle/>
          <a:p>
            <a:pPr marL="342900" indent="-342900" algn="just" fontAlgn="base">
              <a:buAutoNum type="arabicPeriod"/>
            </a:pPr>
            <a:r>
              <a:rPr lang="en-US" sz="2800" b="1" dirty="0" smtClean="0"/>
              <a:t>Inadequate </a:t>
            </a:r>
            <a:r>
              <a:rPr lang="en-US" sz="2800" b="1" dirty="0"/>
              <a:t>Physical Communication Facilities</a:t>
            </a:r>
            <a:r>
              <a:rPr lang="en-US" sz="2800" b="1" dirty="0" smtClean="0"/>
              <a:t>:</a:t>
            </a:r>
          </a:p>
          <a:p>
            <a:pPr marL="342900" indent="-342900" algn="just" fontAlgn="base"/>
            <a:endParaRPr lang="en-US" sz="2800" b="1" dirty="0"/>
          </a:p>
          <a:p>
            <a:pPr algn="just" fontAlgn="base"/>
            <a:r>
              <a:rPr lang="en-US" sz="2800" dirty="0"/>
              <a:t>Maximum of all organized communication facilities are available in urban areas only. As per the research reports, nearly 70% of urban population gets these type of modern communication facilities and the remaining 30% rural population alone accounts for these facilities</a:t>
            </a:r>
            <a:r>
              <a:rPr lang="en-US" sz="2800" dirty="0" smtClean="0"/>
              <a:t>.</a:t>
            </a:r>
          </a:p>
          <a:p>
            <a:pPr algn="just" fontAlgn="base"/>
            <a:endParaRPr lang="en-US" sz="2800" dirty="0"/>
          </a:p>
          <a:p>
            <a:pPr algn="just" fontAlgn="base"/>
            <a:r>
              <a:rPr lang="en-US" sz="2800" dirty="0"/>
              <a:t>In availability of all-weather roads leads to inaccessibility of many rural villages. Inaccessibility or more difficulty to reach these rural remote villages, ultimately leads to heavy distribution cost to the marketer and sometimes it stands to be ineffective also. But the various development policies and programs framed by the government, promises big hope towards the resolution of these problems</a:t>
            </a:r>
            <a:r>
              <a:rPr lang="en-US" sz="2800" dirty="0" smtClean="0"/>
              <a:t>.</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algn="just" fontAlgn="base"/>
            <a:r>
              <a:rPr lang="en-US" sz="4800" dirty="0" smtClean="0"/>
              <a:t>One of the examples – </a:t>
            </a:r>
            <a:r>
              <a:rPr lang="en-US" sz="4800" dirty="0" err="1" smtClean="0"/>
              <a:t>Pradhan</a:t>
            </a:r>
            <a:r>
              <a:rPr lang="en-US" sz="4800" dirty="0" smtClean="0"/>
              <a:t> </a:t>
            </a:r>
            <a:r>
              <a:rPr lang="en-US" sz="4800" dirty="0" err="1" smtClean="0"/>
              <a:t>Mantri</a:t>
            </a:r>
            <a:r>
              <a:rPr lang="en-US" sz="4800" dirty="0" smtClean="0"/>
              <a:t> Gram </a:t>
            </a:r>
            <a:r>
              <a:rPr lang="en-US" sz="4800" dirty="0" err="1" smtClean="0"/>
              <a:t>Sadak</a:t>
            </a:r>
            <a:r>
              <a:rPr lang="en-US" sz="4800" dirty="0" smtClean="0"/>
              <a:t> </a:t>
            </a:r>
            <a:r>
              <a:rPr lang="en-US" sz="4800" dirty="0" err="1" smtClean="0"/>
              <a:t>Yojana</a:t>
            </a:r>
            <a:r>
              <a:rPr lang="en-US" sz="4800" dirty="0" smtClean="0"/>
              <a:t> has implemented its policies towards the connection of all villages with 500 persons and above in plains and 250 persons and above in hill areas by all-weather roads in near future.</a:t>
            </a:r>
            <a:endParaRPr lang="en-US" sz="4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24754"/>
          </a:xfrm>
          <a:prstGeom prst="rect">
            <a:avLst/>
          </a:prstGeom>
        </p:spPr>
        <p:txBody>
          <a:bodyPr wrap="square">
            <a:spAutoFit/>
          </a:bodyPr>
          <a:lstStyle/>
          <a:p>
            <a:pPr algn="just" fontAlgn="base"/>
            <a:r>
              <a:rPr lang="en-US" sz="2800" b="1" dirty="0"/>
              <a:t>2. Underdevelopment of Markets – Rural and Urban:</a:t>
            </a:r>
          </a:p>
          <a:p>
            <a:pPr algn="just" fontAlgn="base"/>
            <a:r>
              <a:rPr lang="en-US" sz="2800" dirty="0"/>
              <a:t>The underdeveloped markets are populated by underdeveloped people, who are majorly below the poverty line. Agricultural based occupation and monsoon dependency creates many problems to rural people. Imbalances in monsoon or frequent changes in monsoon, results in drought, famine and flood etc., impacts the rural people life in a big way and finally leads to underdeveloped market in rural sector</a:t>
            </a:r>
            <a:r>
              <a:rPr lang="en-US" sz="2800" dirty="0" smtClean="0"/>
              <a:t>.</a:t>
            </a:r>
          </a:p>
          <a:p>
            <a:pPr algn="just" fontAlgn="base"/>
            <a:endParaRPr lang="en-US" sz="2800" dirty="0"/>
          </a:p>
          <a:p>
            <a:pPr algn="just" fontAlgn="base"/>
            <a:r>
              <a:rPr lang="en-US" sz="2800" dirty="0"/>
              <a:t>Some more factors which makes the rural market still underdeveloped are – lack of adequate credit facilities, banking financial assistance and other resources such as man power, equipments etc. Unlike the rural sector, availability of all these facilities makes the urban markets more developed one.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05800" cy="6247864"/>
          </a:xfrm>
          <a:prstGeom prst="rect">
            <a:avLst/>
          </a:prstGeom>
        </p:spPr>
        <p:txBody>
          <a:bodyPr wrap="square">
            <a:spAutoFit/>
          </a:bodyPr>
          <a:lstStyle/>
          <a:p>
            <a:pPr fontAlgn="base"/>
            <a:r>
              <a:rPr lang="en-US" sz="4000" b="1" dirty="0"/>
              <a:t>3. Inadequate Media Coverage for Rural Communication:</a:t>
            </a:r>
          </a:p>
          <a:p>
            <a:pPr fontAlgn="base"/>
            <a:r>
              <a:rPr lang="en-US" sz="4000" dirty="0"/>
              <a:t>Mass media is used to give awareness about various products, demonstrate the applications and their functions as well as benefits. In the rural sectors, mass media coverage is low due to poor literacy rate and inadequate infrastructural facilities. This curtails down the impact of media coverage in rural sector.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algn="just" fontAlgn="base"/>
            <a:r>
              <a:rPr lang="en-US" sz="3200" b="1" dirty="0"/>
              <a:t>4. Many Languages and Dialects:</a:t>
            </a:r>
          </a:p>
          <a:p>
            <a:pPr algn="just" fontAlgn="base"/>
            <a:r>
              <a:rPr lang="en-US" sz="3200" dirty="0"/>
              <a:t>One more problem in rural India is – the number of languages and dialects are in custom throughout India. Even though the recognized languages in India are only 22, dialects are more and that too vary from region to region, state to state and even district to district, results in huge number of vernacular languages in usage</a:t>
            </a:r>
            <a:r>
              <a:rPr lang="en-US" sz="3200" dirty="0" smtClean="0"/>
              <a:t>.</a:t>
            </a:r>
          </a:p>
          <a:p>
            <a:pPr algn="just" fontAlgn="base"/>
            <a:endParaRPr lang="en-US" sz="3200" dirty="0"/>
          </a:p>
          <a:p>
            <a:pPr algn="just" fontAlgn="base"/>
            <a:r>
              <a:rPr lang="en-US" sz="3200" dirty="0"/>
              <a:t>But, this sort of problem can be tackled by the marketers easily through conducting promotional campaigns through </a:t>
            </a:r>
            <a:r>
              <a:rPr lang="en-US" sz="3200" dirty="0" err="1"/>
              <a:t>neighbouring</a:t>
            </a:r>
            <a:r>
              <a:rPr lang="en-US" sz="3200" dirty="0"/>
              <a:t> language and giving advertisements in local or regional channels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6555641"/>
          </a:xfrm>
          <a:prstGeom prst="rect">
            <a:avLst/>
          </a:prstGeom>
        </p:spPr>
        <p:txBody>
          <a:bodyPr wrap="square">
            <a:spAutoFit/>
          </a:bodyPr>
          <a:lstStyle/>
          <a:p>
            <a:pPr fontAlgn="base"/>
            <a:r>
              <a:rPr lang="en-US" sz="2800" b="1" dirty="0"/>
              <a:t>5. Market Organization and Staff:</a:t>
            </a:r>
          </a:p>
          <a:p>
            <a:pPr fontAlgn="base"/>
            <a:r>
              <a:rPr lang="en-US" sz="2800" dirty="0"/>
              <a:t>Missing of well-organized market structure induced the rural marketing into many problems. The successful chain followed in urban area is, the manufacturer – who produces the product sells the goods to his stockiest in the regional level and the stockiest distributes the goods to different wholesale dealers who are in various states but, within their regional level</a:t>
            </a:r>
            <a:r>
              <a:rPr lang="en-US" sz="2800" dirty="0" smtClean="0"/>
              <a:t>.</a:t>
            </a:r>
          </a:p>
          <a:p>
            <a:pPr fontAlgn="base"/>
            <a:endParaRPr lang="en-US" sz="2800" dirty="0"/>
          </a:p>
          <a:p>
            <a:pPr fontAlgn="base"/>
            <a:r>
              <a:rPr lang="en-US" sz="2800" dirty="0"/>
              <a:t>Again, the wholesale dealer distributes the goods to various district retailers within their state. The retailer once again re-distributes the goods to the small shop owners who are in near-by village, town or city and finally the goods reaches to the end consumer who consumes the goods. Sometimes, the chain cuts at the retailer level itself and the consumer buys the goods directly from him instead of going to small shops.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1896</Words>
  <Application>Microsoft Office PowerPoint</Application>
  <PresentationFormat>On-screen Show (4:3)</PresentationFormat>
  <Paragraphs>118</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Equity</vt:lpstr>
      <vt:lpstr>Rural Marketing Problems Faced by Marketers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Marketing Problems Faced by Marketers  </dc:title>
  <dc:creator>Ashutosh</dc:creator>
  <cp:lastModifiedBy>Ashutosh</cp:lastModifiedBy>
  <cp:revision>4</cp:revision>
  <dcterms:created xsi:type="dcterms:W3CDTF">2020-05-05T13:41:45Z</dcterms:created>
  <dcterms:modified xsi:type="dcterms:W3CDTF">2020-05-06T06:26:07Z</dcterms:modified>
</cp:coreProperties>
</file>