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B8F686-81FE-4680-A213-8E31E3485E6F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35D6BBA-25E2-47B3-A581-CD7137E32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types-of-distribution-channels-in-marketing/" TargetMode="External"/><Relationship Id="rId2" Type="http://schemas.openxmlformats.org/officeDocument/2006/relationships/hyperlink" Target="https://www.googlesir.com/services-of-wholesaler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7467600" cy="2590800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</a:t>
            </a:r>
            <a:r>
              <a:rPr lang="en-US" b="1" dirty="0" smtClean="0"/>
              <a:t>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en-US" dirty="0"/>
              <a:t>Advantages and Disadvantages of Supermarkets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533400"/>
            <a:ext cx="830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9600" dirty="0" smtClean="0"/>
          </a:p>
          <a:p>
            <a:pPr algn="ctr"/>
            <a:r>
              <a:rPr lang="en-US" sz="9600" dirty="0" smtClean="0"/>
              <a:t>Disadvantages </a:t>
            </a:r>
            <a:r>
              <a:rPr lang="en-US" sz="9600" dirty="0"/>
              <a:t>of Supermarkets</a:t>
            </a:r>
          </a:p>
          <a:p>
            <a:pPr algn="ctr"/>
            <a:endParaRPr lang="en-US" sz="9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4000" dirty="0" smtClean="0"/>
              <a:t>Need </a:t>
            </a:r>
            <a:r>
              <a:rPr lang="en-US" sz="4000" dirty="0"/>
              <a:t>for Huge Amount of </a:t>
            </a:r>
            <a:r>
              <a:rPr lang="en-US" sz="4000" dirty="0" smtClean="0"/>
              <a:t>Capital</a:t>
            </a:r>
          </a:p>
          <a:p>
            <a:pPr marL="342900" indent="-342900" algn="just">
              <a:buAutoNum type="arabicPeriod"/>
            </a:pPr>
            <a:endParaRPr lang="en-US" sz="4000" dirty="0"/>
          </a:p>
          <a:p>
            <a:pPr algn="just"/>
            <a:r>
              <a:rPr lang="en-US" sz="4000" dirty="0"/>
              <a:t>As Supermarket is a large scale retail organization and it deals in almost all the goods and services of daily use of consumers, it needs huge amount of capital to be invested.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2. Problem of Required Space</a:t>
            </a:r>
          </a:p>
          <a:p>
            <a:pPr algn="just"/>
            <a:r>
              <a:rPr lang="en-US" sz="3600" dirty="0"/>
              <a:t>Supermarket required a large space and that too in the heart of big cities, but it is very difficult to find such a place in a big city these days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3. Difficult for Customers in Making Selections</a:t>
            </a:r>
          </a:p>
          <a:p>
            <a:pPr algn="just"/>
            <a:r>
              <a:rPr lang="en-US" sz="3600" dirty="0"/>
              <a:t>No salesman is appointed in the supermarket, and thus, the customers have to select on their own.</a:t>
            </a:r>
          </a:p>
          <a:p>
            <a:pPr algn="just"/>
            <a:r>
              <a:rPr lang="en-US" sz="3600" dirty="0"/>
              <a:t>It becomes very difficult for customers to do so without any aid.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/>
              <a:t>4. Not Suitable for the Sales of Goods of Technical Nature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For supermarkets, is not very practical to provide after-sale services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Therefore</a:t>
            </a:r>
            <a:r>
              <a:rPr lang="en-US" sz="3200" dirty="0"/>
              <a:t>, goods of Technical nature cannot be sold in supermarkets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5. Possibility of Spoil of Perishable </a:t>
            </a:r>
            <a:r>
              <a:rPr lang="en-US" sz="3200" dirty="0" smtClean="0"/>
              <a:t>Goods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As Supermarket deals in many perishable goods like vegetables, fruits, dairy products, etc.</a:t>
            </a:r>
          </a:p>
          <a:p>
            <a:pPr algn="just"/>
            <a:r>
              <a:rPr lang="en-US" sz="3200" dirty="0"/>
              <a:t>These goods may be spoil if not sold within a limited time.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1"/>
            <a:ext cx="8686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6. Lake of the Facility of Credit</a:t>
            </a:r>
          </a:p>
          <a:p>
            <a:pPr algn="just"/>
            <a:r>
              <a:rPr lang="en-US" sz="2800" dirty="0"/>
              <a:t>The supermarket sells goods only for cash.</a:t>
            </a:r>
          </a:p>
          <a:p>
            <a:pPr algn="just"/>
            <a:r>
              <a:rPr lang="en-US" sz="2800" b="1" dirty="0"/>
              <a:t>Thus</a:t>
            </a:r>
            <a:r>
              <a:rPr lang="en-US" sz="2800" dirty="0"/>
              <a:t>, the customers want to purchase on credit, cannot do so from supermarkets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7. Fewer Opportunities for Employment</a:t>
            </a:r>
          </a:p>
          <a:p>
            <a:pPr algn="just"/>
            <a:r>
              <a:rPr lang="en-US" sz="2800" dirty="0"/>
              <a:t>As no salesman are appointed in supermarkets, least employment opportunities are provided by these markets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8. Minimum Satisfaction of Consumers</a:t>
            </a:r>
          </a:p>
          <a:p>
            <a:pPr algn="just"/>
            <a:r>
              <a:rPr lang="en-US" sz="2800" dirty="0"/>
              <a:t>Customers have to select the goods on their own without any aid and no extra facility is provided to them in these markets, and they feel least satisfied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Salient Features of Supermarkets</a:t>
            </a:r>
          </a:p>
          <a:p>
            <a:pPr algn="just"/>
            <a:r>
              <a:rPr lang="en-US" sz="2800" u="sng" dirty="0"/>
              <a:t>Important features of Supermarket may be explained as under</a:t>
            </a:r>
            <a:r>
              <a:rPr lang="en-US" sz="2800" u="sng" dirty="0" smtClean="0"/>
              <a:t>: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Almost all the goods of daily and regular needs of consumers are sold at supermarkets, such as – goods of grocery, goods of cosmetics, vegetables, fruits, clothes, readymade garments, sports goods, stationery, etc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Goods are displayed in open racks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Customers get full freedom of selection of goods. A customer is not aided by the salesman while making selections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Goods are purchased directly from manufacturers or </a:t>
            </a:r>
            <a:r>
              <a:rPr lang="en-US" sz="3200" dirty="0" smtClean="0">
                <a:hlinkClick r:id="rId2"/>
              </a:rPr>
              <a:t>wholesalers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Prices are generally kept lower than market prices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Goods are sold only on a cash basis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No salesman is appointed and hence supermarkets are known as </a:t>
            </a:r>
            <a:r>
              <a:rPr lang="en-US" sz="3200" dirty="0" smtClean="0">
                <a:hlinkClick r:id="rId3"/>
              </a:rPr>
              <a:t>self-service stores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Supermarkets are generally located in Central places in big cities.</a:t>
            </a:r>
            <a:endParaRPr lang="en-US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Conclusion </a:t>
            </a:r>
          </a:p>
          <a:p>
            <a:pPr algn="just"/>
            <a:r>
              <a:rPr lang="en-US" sz="2800" dirty="0"/>
              <a:t>The supermarket is a large scale retail organization which provides almost all the goods of daily need.</a:t>
            </a:r>
          </a:p>
          <a:p>
            <a:pPr algn="just"/>
            <a:r>
              <a:rPr lang="en-US" sz="2800" dirty="0"/>
              <a:t>Supermarkets are operated without the aid of salesman and provide the full </a:t>
            </a:r>
            <a:r>
              <a:rPr lang="en-US" sz="2800" dirty="0" smtClean="0"/>
              <a:t>opportunity </a:t>
            </a:r>
            <a:r>
              <a:rPr lang="en-US" sz="2800" dirty="0"/>
              <a:t>for the selection of goods to the customers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b="1" dirty="0"/>
              <a:t>Goods are displayed in open racks.</a:t>
            </a:r>
            <a:r>
              <a:rPr lang="en-US" sz="2800" dirty="0"/>
              <a:t> The customer enters the market and selects the goods of his choice all his own. He puts all the goods selected by him on a trolley available in the </a:t>
            </a:r>
            <a:r>
              <a:rPr lang="en-US" sz="2800" dirty="0" smtClean="0"/>
              <a:t>market.</a:t>
            </a:r>
            <a:endParaRPr lang="en-US" sz="2800" dirty="0"/>
          </a:p>
          <a:p>
            <a:pPr algn="just"/>
            <a:r>
              <a:rPr lang="en-US" sz="2800" dirty="0"/>
              <a:t>He takes this trolley at the counter. At the counter, A clerk prepares the bill for these goods.</a:t>
            </a:r>
          </a:p>
          <a:p>
            <a:pPr algn="just"/>
            <a:r>
              <a:rPr lang="en-US" sz="2800" dirty="0"/>
              <a:t>The customers make the payment of the bill at the cash counter and take the delivery of goods.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The supermarket is large retail food stores selling groceries, fruits, vegetables, dairy and foods products. </a:t>
            </a:r>
            <a:endParaRPr lang="en-US" sz="4000" dirty="0" smtClean="0"/>
          </a:p>
          <a:p>
            <a:pPr algn="just"/>
            <a:endParaRPr lang="en-US" sz="4000" b="1" dirty="0" smtClean="0"/>
          </a:p>
          <a:p>
            <a:pPr algn="just"/>
            <a:r>
              <a:rPr lang="en-US" sz="4000" b="1" dirty="0" smtClean="0"/>
              <a:t>Therefore</a:t>
            </a:r>
            <a:r>
              <a:rPr lang="en-US" sz="4000" dirty="0"/>
              <a:t>, A large retail business unit, selling mainly food and grocery items on the basis of low margin appeal, wide variety and assortments, self-service, and heavy emphasis on merchandise appeal.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106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1500" dirty="0" smtClean="0"/>
          </a:p>
          <a:p>
            <a:pPr algn="ctr"/>
            <a:r>
              <a:rPr lang="en-US" sz="11500" dirty="0" smtClean="0"/>
              <a:t>Advantages </a:t>
            </a:r>
            <a:r>
              <a:rPr lang="en-US" sz="11500" dirty="0"/>
              <a:t>of Supermarkets</a:t>
            </a:r>
          </a:p>
          <a:p>
            <a:pPr algn="ctr"/>
            <a:endParaRPr lang="en-US" sz="1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1. Freedom of Selection</a:t>
            </a:r>
          </a:p>
          <a:p>
            <a:pPr algn="just"/>
            <a:r>
              <a:rPr lang="en-US" sz="3600" dirty="0"/>
              <a:t>Customers enjoy full freedom of </a:t>
            </a:r>
            <a:r>
              <a:rPr lang="en-US" sz="3600" b="1" dirty="0"/>
              <a:t>selection in supermarkets</a:t>
            </a:r>
            <a:r>
              <a:rPr lang="en-US" sz="3600" dirty="0"/>
              <a:t>. As salesman are not appointed in these markets, customers select goods of their choice on their own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2. Fixed Prices</a:t>
            </a:r>
          </a:p>
          <a:p>
            <a:pPr algn="just"/>
            <a:r>
              <a:rPr lang="en-US" sz="3600" dirty="0"/>
              <a:t>Prices of all the goods at these stores are always fixed. No bargaining is allowed in prices.</a:t>
            </a:r>
          </a:p>
          <a:p>
            <a:pPr algn="just"/>
            <a:r>
              <a:rPr lang="en-US" sz="3600" b="1" dirty="0"/>
              <a:t>Hence</a:t>
            </a:r>
            <a:r>
              <a:rPr lang="en-US" sz="3600" dirty="0"/>
              <a:t>, these markets win the faith and favor of customers.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3. Lower Prices</a:t>
            </a:r>
          </a:p>
          <a:p>
            <a:pPr algn="just"/>
            <a:r>
              <a:rPr lang="en-US" sz="4400" dirty="0"/>
              <a:t>Prices of goods are generally kept low at the supermarket. </a:t>
            </a:r>
            <a:endParaRPr lang="en-US" sz="4400" dirty="0" smtClean="0"/>
          </a:p>
          <a:p>
            <a:pPr algn="just"/>
            <a:endParaRPr lang="en-US" sz="4400" b="1" dirty="0" smtClean="0"/>
          </a:p>
          <a:p>
            <a:pPr algn="just"/>
            <a:r>
              <a:rPr lang="en-US" sz="4400" b="1" dirty="0" smtClean="0"/>
              <a:t>Thus</a:t>
            </a:r>
            <a:r>
              <a:rPr lang="en-US" sz="4400" dirty="0"/>
              <a:t>, these markets are suitable for both rich and poor people.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4. Availability of all the Goods of Daily Need</a:t>
            </a:r>
          </a:p>
          <a:p>
            <a:pPr algn="just"/>
            <a:r>
              <a:rPr lang="en-US" sz="2800" dirty="0"/>
              <a:t>Supermarkets provide almost all the goods of daily and regular needs to the consumers under one roof.</a:t>
            </a:r>
          </a:p>
          <a:p>
            <a:pPr algn="just"/>
            <a:r>
              <a:rPr lang="en-US" sz="2800" b="1" dirty="0"/>
              <a:t>Thus</a:t>
            </a:r>
            <a:r>
              <a:rPr lang="en-US" sz="2800" dirty="0"/>
              <a:t>, they have not to move from one place to another for making their purchases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5. Availability of Variety Goods</a:t>
            </a:r>
          </a:p>
          <a:p>
            <a:pPr algn="just"/>
            <a:r>
              <a:rPr lang="en-US" sz="2800" dirty="0"/>
              <a:t>Supermarkets maintain a large variety of all the goods and thus, help customers in the selection of best goods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6. Availability of Standard Goods</a:t>
            </a:r>
          </a:p>
          <a:p>
            <a:pPr algn="just"/>
            <a:r>
              <a:rPr lang="en-US" sz="2800" dirty="0"/>
              <a:t>Supermarket deal only in standard goods. Customers believe that they are paying the right price for the right goods of the right quantity.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7. More Sells</a:t>
            </a:r>
          </a:p>
          <a:p>
            <a:r>
              <a:rPr lang="en-US" dirty="0"/>
              <a:t>For the above reasons, the sells of supermarkets go very high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8. More Profits</a:t>
            </a:r>
          </a:p>
          <a:p>
            <a:pPr algn="just"/>
            <a:r>
              <a:rPr lang="en-US" sz="4000" dirty="0"/>
              <a:t>Through the margin of profit at supermarkets is kept very low, but the total amount of profit becomes very high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9. No-Risk of Bad Debts</a:t>
            </a:r>
          </a:p>
          <a:p>
            <a:pPr algn="just"/>
            <a:r>
              <a:rPr lang="en-US" sz="4000" dirty="0"/>
              <a:t>As Supermarket sells only for cash there is no risk of bad debts.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000" dirty="0"/>
              <a:t>10. Economics of Large Scale Operation</a:t>
            </a:r>
          </a:p>
          <a:p>
            <a:pPr algn="just"/>
            <a:r>
              <a:rPr lang="en-US" sz="6000" dirty="0"/>
              <a:t>As a Supermarket is a large scale retail organization, it gets many economies of large scale operations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</TotalTime>
  <Words>632</Words>
  <Application>Microsoft Office PowerPoint</Application>
  <PresentationFormat>On-screen Show (4:3)</PresentationFormat>
  <Paragraphs>109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Equity</vt:lpstr>
      <vt:lpstr>Advantages and Disadvantages of Supermarkets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and Disadvantages of Supermarkets </dc:title>
  <dc:creator>Ashutosh</dc:creator>
  <cp:lastModifiedBy>Ashutosh</cp:lastModifiedBy>
  <cp:revision>5</cp:revision>
  <dcterms:created xsi:type="dcterms:W3CDTF">2020-04-24T07:45:03Z</dcterms:created>
  <dcterms:modified xsi:type="dcterms:W3CDTF">2020-04-25T10:54:12Z</dcterms:modified>
</cp:coreProperties>
</file>