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F281039-6096-475D-9FC0-071C65760651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D327652-56FC-47EF-BDC3-C7820FA77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1676399"/>
          </a:xfrm>
        </p:spPr>
        <p:txBody>
          <a:bodyPr>
            <a:normAutofit/>
          </a:bodyPr>
          <a:lstStyle/>
          <a:p>
            <a:pPr algn="ctr" fontAlgn="base"/>
            <a:r>
              <a:rPr lang="en-US" b="1" dirty="0"/>
              <a:t>Uses of Sales </a:t>
            </a:r>
            <a:r>
              <a:rPr lang="en-US" b="1" dirty="0" smtClean="0"/>
              <a:t>Forecast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352800"/>
            <a:ext cx="7543800" cy="16764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dirty="0" smtClean="0"/>
              <a:t>Prof(Dr) </a:t>
            </a:r>
            <a:r>
              <a:rPr lang="en-US" dirty="0" err="1" smtClean="0"/>
              <a:t>B.L.Verma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Professor</a:t>
            </a:r>
            <a:br>
              <a:rPr lang="en-US" dirty="0" smtClean="0"/>
            </a:br>
            <a:r>
              <a:rPr lang="en-US" dirty="0" smtClean="0"/>
              <a:t>Department of Business Administration</a:t>
            </a:r>
            <a:br>
              <a:rPr lang="en-US" dirty="0" smtClean="0"/>
            </a:br>
            <a:r>
              <a:rPr lang="en-US" dirty="0" smtClean="0"/>
              <a:t>UCCMS,MLSU,UDAIPUR</a:t>
            </a:r>
            <a:br>
              <a:rPr lang="en-US" dirty="0" smtClean="0"/>
            </a:br>
            <a:endParaRPr lang="en-US" dirty="0" smtClean="0"/>
          </a:p>
          <a:p>
            <a:pPr algn="l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45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endParaRPr lang="en-US" sz="3200" dirty="0" smtClean="0"/>
          </a:p>
          <a:p>
            <a:pPr algn="just" fontAlgn="base"/>
            <a:endParaRPr lang="en-US" sz="3200" dirty="0" smtClean="0"/>
          </a:p>
          <a:p>
            <a:pPr algn="just" fontAlgn="base"/>
            <a:r>
              <a:rPr lang="en-US" sz="3200" dirty="0" smtClean="0"/>
              <a:t>4</a:t>
            </a:r>
            <a:r>
              <a:rPr lang="en-US" sz="3200" dirty="0"/>
              <a:t>. It helps in material planning and avoids the evils of both the over-stocking and under­ stocking</a:t>
            </a:r>
            <a:r>
              <a:rPr lang="en-US" sz="3200" dirty="0" smtClean="0"/>
              <a:t>.</a:t>
            </a:r>
          </a:p>
          <a:p>
            <a:pPr algn="just" fontAlgn="base"/>
            <a:endParaRPr lang="en-US" sz="3200" dirty="0"/>
          </a:p>
          <a:p>
            <a:pPr algn="just" fontAlgn="base"/>
            <a:r>
              <a:rPr lang="en-US" sz="3200" dirty="0"/>
              <a:t>5. From forecasts we can find out which product is more profitable and which should be manufactured and which should be dropped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838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endParaRPr lang="en-US" sz="3200" dirty="0" smtClean="0"/>
          </a:p>
          <a:p>
            <a:pPr algn="just" fontAlgn="base"/>
            <a:r>
              <a:rPr lang="en-US" sz="3200" dirty="0" smtClean="0"/>
              <a:t>6</a:t>
            </a:r>
            <a:r>
              <a:rPr lang="en-US" sz="3200" dirty="0"/>
              <a:t>. Long range forecasts can predict future demand trends, which will enable the plan­ning for expansion of the concern</a:t>
            </a:r>
            <a:r>
              <a:rPr lang="en-US" sz="3200" dirty="0" smtClean="0"/>
              <a:t>.</a:t>
            </a:r>
          </a:p>
          <a:p>
            <a:pPr algn="just" fontAlgn="base"/>
            <a:endParaRPr lang="en-US" sz="3200" dirty="0"/>
          </a:p>
          <a:p>
            <a:pPr algn="just" fontAlgn="base"/>
            <a:r>
              <a:rPr lang="en-US" sz="3200" dirty="0"/>
              <a:t>7. It helps in finding out which territory needs more attention. Various sales programmes can be reassessed looking to their achievements.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81000"/>
            <a:ext cx="815339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en-US" sz="5400" b="1" dirty="0" smtClean="0"/>
          </a:p>
          <a:p>
            <a:pPr algn="ctr" fontAlgn="base"/>
            <a:endParaRPr lang="en-US" sz="5400" b="1" dirty="0" smtClean="0"/>
          </a:p>
          <a:p>
            <a:pPr algn="ctr" fontAlgn="base"/>
            <a:endParaRPr lang="en-US" sz="5400" b="1" dirty="0" smtClean="0"/>
          </a:p>
          <a:p>
            <a:pPr algn="ctr" fontAlgn="base"/>
            <a:r>
              <a:rPr lang="en-US" sz="5400" b="1" dirty="0" smtClean="0"/>
              <a:t>Statistical Data Helpful in Sales Forecasting:</a:t>
            </a:r>
            <a:endParaRPr lang="en-US" sz="5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82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AutoNum type="alphaUcParenBoth"/>
            </a:pPr>
            <a:endParaRPr lang="en-US" sz="2000" b="1" dirty="0" smtClean="0"/>
          </a:p>
          <a:p>
            <a:pPr marL="342900" indent="-342900" fontAlgn="base">
              <a:buAutoNum type="alphaUcParenBoth"/>
            </a:pPr>
            <a:endParaRPr lang="en-US" sz="2000" b="1" dirty="0" smtClean="0"/>
          </a:p>
          <a:p>
            <a:pPr marL="342900" indent="-342900" fontAlgn="base">
              <a:buAutoNum type="alphaUcParenBoth"/>
            </a:pPr>
            <a:r>
              <a:rPr lang="en-US" sz="2000" b="1" dirty="0" smtClean="0"/>
              <a:t>For assessing general economic conditions of the country:</a:t>
            </a:r>
          </a:p>
          <a:p>
            <a:pPr marL="342900" indent="-342900" fontAlgn="base">
              <a:buAutoNum type="alphaUcParenBoth"/>
            </a:pPr>
            <a:endParaRPr lang="en-US" sz="2000" b="1" dirty="0" smtClean="0"/>
          </a:p>
          <a:p>
            <a:pPr marL="342900" indent="-342900" fontAlgn="base">
              <a:buAutoNum type="alphaUcParenBoth"/>
            </a:pPr>
            <a:endParaRPr lang="en-US" sz="2000" dirty="0" smtClean="0"/>
          </a:p>
          <a:p>
            <a:pPr fontAlgn="base"/>
            <a:r>
              <a:rPr lang="en-US" sz="2000" b="1" dirty="0" smtClean="0"/>
              <a:t>1. Industrial Production Index:</a:t>
            </a:r>
            <a:endParaRPr lang="en-US" sz="2000" dirty="0" smtClean="0"/>
          </a:p>
          <a:p>
            <a:pPr fontAlgn="base"/>
            <a:r>
              <a:rPr lang="en-US" sz="2000" dirty="0" smtClean="0"/>
              <a:t>This index is based on the physical output of the factories and mines.</a:t>
            </a:r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r>
              <a:rPr lang="en-US" sz="2000" b="1" dirty="0" smtClean="0"/>
              <a:t>2. Bank Debits:</a:t>
            </a:r>
            <a:endParaRPr lang="en-US" sz="2000" dirty="0" smtClean="0"/>
          </a:p>
          <a:p>
            <a:pPr fontAlgn="base"/>
            <a:r>
              <a:rPr lang="en-US" sz="2000" dirty="0" smtClean="0"/>
              <a:t>This will give overall financial condition of the business.</a:t>
            </a:r>
          </a:p>
          <a:p>
            <a:pPr fontAlgn="base"/>
            <a:endParaRPr lang="en-US" sz="2000" dirty="0" smtClean="0"/>
          </a:p>
          <a:p>
            <a:pPr fontAlgn="base"/>
            <a:endParaRPr lang="en-US" sz="2000" dirty="0" smtClean="0"/>
          </a:p>
          <a:p>
            <a:pPr fontAlgn="base"/>
            <a:r>
              <a:rPr lang="en-US" sz="2000" b="1" dirty="0" smtClean="0"/>
              <a:t>3. Employment:</a:t>
            </a:r>
            <a:endParaRPr lang="en-US" sz="2000" dirty="0" smtClean="0"/>
          </a:p>
          <a:p>
            <a:pPr fontAlgn="base"/>
            <a:r>
              <a:rPr lang="en-US" sz="2000" dirty="0" smtClean="0"/>
              <a:t>Increased employment anticipates growth in demand, while decline in employment anticipates decline in production</a:t>
            </a:r>
            <a:endParaRPr 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 smtClean="0"/>
              <a:t>(B) For Assessing Future Price Trends</a:t>
            </a:r>
            <a:r>
              <a:rPr lang="en-US" sz="2400" b="1" dirty="0" smtClean="0"/>
              <a:t>:</a:t>
            </a:r>
          </a:p>
          <a:p>
            <a:pPr fontAlgn="base"/>
            <a:endParaRPr lang="en-US" sz="2400" b="1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b="1" dirty="0" smtClean="0"/>
              <a:t>1. Money in Circulation:</a:t>
            </a:r>
            <a:endParaRPr lang="en-US" sz="2400" dirty="0" smtClean="0"/>
          </a:p>
          <a:p>
            <a:pPr fontAlgn="base"/>
            <a:r>
              <a:rPr lang="en-US" sz="2400" dirty="0" smtClean="0"/>
              <a:t>Increase of money in circulation without corresponding in­crease in goods supply indicates prices will rise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b="1" dirty="0" smtClean="0"/>
              <a:t>2. Crop Production:</a:t>
            </a:r>
            <a:endParaRPr lang="en-US" sz="2400" dirty="0" smtClean="0"/>
          </a:p>
          <a:p>
            <a:pPr fontAlgn="base"/>
            <a:r>
              <a:rPr lang="en-US" sz="2400" dirty="0" smtClean="0"/>
              <a:t>It indicate the trend of prices for agricultural products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b="1" dirty="0" smtClean="0"/>
              <a:t>3. Price Index:</a:t>
            </a:r>
            <a:endParaRPr lang="en-US" sz="2400" dirty="0" smtClean="0"/>
          </a:p>
          <a:p>
            <a:pPr fontAlgn="base"/>
            <a:r>
              <a:rPr lang="en-US" sz="2400" dirty="0" smtClean="0"/>
              <a:t>It is a reliable indicators prepared by the government</a:t>
            </a: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04800"/>
            <a:ext cx="8229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 smtClean="0"/>
              <a:t>(C) For Assessing Purchasing Power of the Consumer</a:t>
            </a:r>
            <a:r>
              <a:rPr lang="en-US" sz="2400" b="1" dirty="0" smtClean="0"/>
              <a:t>:</a:t>
            </a:r>
          </a:p>
          <a:p>
            <a:pPr fontAlgn="base"/>
            <a:endParaRPr lang="en-US" sz="2400" b="1" dirty="0" smtClean="0"/>
          </a:p>
          <a:p>
            <a:pPr fontAlgn="base"/>
            <a:endParaRPr lang="en-US" sz="2400" b="1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b="1" dirty="0" smtClean="0"/>
              <a:t>1. Rate of Wages:</a:t>
            </a:r>
            <a:endParaRPr lang="en-US" sz="2400" dirty="0" smtClean="0"/>
          </a:p>
          <a:p>
            <a:pPr fontAlgn="base"/>
            <a:r>
              <a:rPr lang="en-US" sz="2400" dirty="0" smtClean="0"/>
              <a:t>Wage rates, bonus etc., indicates worker’s purchasing power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b="1" dirty="0" smtClean="0"/>
              <a:t>2. Disposal Income:</a:t>
            </a:r>
            <a:endParaRPr lang="en-US" sz="2400" dirty="0" smtClean="0"/>
          </a:p>
          <a:p>
            <a:pPr fontAlgn="base"/>
            <a:r>
              <a:rPr lang="en-US" sz="2400" dirty="0" smtClean="0"/>
              <a:t>This shows the actual amount of money the consumer is left to spend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8305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4000" b="1" dirty="0" smtClean="0"/>
              <a:t>1. Product Planning:</a:t>
            </a:r>
            <a:endParaRPr lang="en-US" sz="4000" dirty="0" smtClean="0"/>
          </a:p>
          <a:p>
            <a:pPr algn="just" fontAlgn="base"/>
            <a:r>
              <a:rPr lang="en-US" sz="4000" dirty="0" smtClean="0"/>
              <a:t>From forecasts we find out which product is more profitable and which should be manufactured and which should be dropped.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533400"/>
            <a:ext cx="8077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4000" b="1" dirty="0" smtClean="0"/>
              <a:t>2. Planning Expansions:</a:t>
            </a:r>
            <a:endParaRPr lang="en-US" sz="4000" dirty="0" smtClean="0"/>
          </a:p>
          <a:p>
            <a:pPr algn="just" fontAlgn="base"/>
            <a:r>
              <a:rPr lang="en-US" sz="4000" dirty="0" smtClean="0"/>
              <a:t>Long range forecasts can predict future demand trends, which will enable the planning for expansion of the concern</a:t>
            </a:r>
            <a:endParaRPr 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305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5400" b="1" dirty="0" smtClean="0"/>
              <a:t>3. Financial Planning:</a:t>
            </a:r>
            <a:endParaRPr lang="en-US" sz="5400" dirty="0" smtClean="0"/>
          </a:p>
          <a:p>
            <a:pPr algn="just" fontAlgn="base"/>
            <a:endParaRPr lang="en-US" sz="5400" dirty="0" smtClean="0"/>
          </a:p>
          <a:p>
            <a:pPr algn="just" fontAlgn="base"/>
            <a:r>
              <a:rPr lang="en-US" sz="5400" dirty="0" smtClean="0"/>
              <a:t>Sales forecast permits an evaluation of expenses and income etc.</a:t>
            </a:r>
            <a:endParaRPr lang="en-US" sz="5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685800"/>
            <a:ext cx="8229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en-US" sz="4000" b="1" dirty="0" smtClean="0"/>
          </a:p>
          <a:p>
            <a:pPr fontAlgn="base"/>
            <a:endParaRPr lang="en-US" sz="4000" b="1" dirty="0" smtClean="0"/>
          </a:p>
          <a:p>
            <a:pPr fontAlgn="base"/>
            <a:r>
              <a:rPr lang="en-US" sz="4000" b="1" dirty="0" smtClean="0"/>
              <a:t>4</a:t>
            </a:r>
            <a:r>
              <a:rPr lang="en-US" sz="4000" b="1" dirty="0"/>
              <a:t>. Inventory Control:</a:t>
            </a:r>
            <a:endParaRPr lang="en-US" sz="4000" dirty="0"/>
          </a:p>
          <a:p>
            <a:pPr fontAlgn="base"/>
            <a:r>
              <a:rPr lang="en-US" sz="4000" dirty="0"/>
              <a:t>It facilitates better planning and control over the inventories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80772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endParaRPr lang="en-US" sz="3200" b="1" dirty="0" smtClean="0"/>
          </a:p>
          <a:p>
            <a:pPr algn="just" fontAlgn="base"/>
            <a:endParaRPr lang="en-US" sz="3200" b="1" dirty="0" smtClean="0"/>
          </a:p>
          <a:p>
            <a:pPr algn="just" fontAlgn="base"/>
            <a:r>
              <a:rPr lang="en-US" sz="3200" b="1" dirty="0" smtClean="0"/>
              <a:t>5. Production Control:</a:t>
            </a:r>
            <a:endParaRPr lang="en-US" sz="3200" dirty="0" smtClean="0"/>
          </a:p>
          <a:p>
            <a:pPr algn="just" fontAlgn="base"/>
            <a:r>
              <a:rPr lang="en-US" sz="3200" dirty="0" smtClean="0"/>
              <a:t>It will help in better production control, i.e. better use of equipment’s, controls over-time of </a:t>
            </a:r>
            <a:r>
              <a:rPr lang="en-US" sz="3200" dirty="0" err="1" smtClean="0"/>
              <a:t>labour</a:t>
            </a:r>
            <a:r>
              <a:rPr lang="en-US" sz="3200" dirty="0" smtClean="0"/>
              <a:t>, better deliveries, better control over work-in-progress in­ventories</a:t>
            </a:r>
            <a:endParaRPr lang="en-US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04800"/>
            <a:ext cx="8077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en-US" sz="4000" b="1" dirty="0" smtClean="0"/>
          </a:p>
          <a:p>
            <a:pPr fontAlgn="base"/>
            <a:endParaRPr lang="en-US" sz="4000" b="1" dirty="0" smtClean="0"/>
          </a:p>
          <a:p>
            <a:pPr fontAlgn="base"/>
            <a:r>
              <a:rPr lang="en-US" sz="4000" b="1" dirty="0" smtClean="0"/>
              <a:t>6</a:t>
            </a:r>
            <a:r>
              <a:rPr lang="en-US" sz="4000" b="1" dirty="0"/>
              <a:t>. Sales Planning:</a:t>
            </a:r>
            <a:endParaRPr lang="en-US" sz="4000" dirty="0"/>
          </a:p>
          <a:p>
            <a:pPr fontAlgn="base"/>
            <a:r>
              <a:rPr lang="en-US" sz="4000" dirty="0"/>
              <a:t>It helps in finding out which territory needs more attention. Various sales </a:t>
            </a:r>
            <a:r>
              <a:rPr lang="en-US" sz="4000" dirty="0" err="1"/>
              <a:t>programme</a:t>
            </a:r>
            <a:r>
              <a:rPr lang="en-US" sz="4000" dirty="0"/>
              <a:t> can be reassessed looking to their achievements.</a:t>
            </a:r>
          </a:p>
          <a:p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4800" b="1" dirty="0"/>
              <a:t>Applications of Sales Forecast</a:t>
            </a:r>
            <a:r>
              <a:rPr lang="en-US" sz="4800" b="1" dirty="0" smtClean="0"/>
              <a:t>:</a:t>
            </a:r>
          </a:p>
          <a:p>
            <a:pPr algn="ctr" fontAlgn="base"/>
            <a:endParaRPr lang="en-US" sz="4800" b="1" dirty="0"/>
          </a:p>
          <a:p>
            <a:pPr algn="ctr" fontAlgn="base"/>
            <a:r>
              <a:rPr lang="en-US" sz="4800" b="1" dirty="0"/>
              <a:t>Sales forecast can be used for following purposes:</a:t>
            </a:r>
            <a:endParaRPr lang="en-US" sz="4800" dirty="0"/>
          </a:p>
          <a:p>
            <a:pPr algn="ctr"/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610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AutoNum type="arabicPeriod"/>
            </a:pPr>
            <a:r>
              <a:rPr lang="en-US" sz="2400" dirty="0" smtClean="0"/>
              <a:t>It helps the management to decide marketing strategies.</a:t>
            </a:r>
          </a:p>
          <a:p>
            <a:pPr marL="342900" indent="-342900" fontAlgn="base">
              <a:buAutoNum type="arabicPeriod"/>
            </a:pPr>
            <a:endParaRPr lang="en-US" sz="2400" dirty="0" smtClean="0"/>
          </a:p>
          <a:p>
            <a:pPr marL="342900" indent="-342900" fontAlgn="base">
              <a:buAutoNum type="arabicPeriod"/>
            </a:pPr>
            <a:endParaRPr lang="en-US" sz="2400" dirty="0" smtClean="0"/>
          </a:p>
          <a:p>
            <a:pPr fontAlgn="base"/>
            <a:r>
              <a:rPr lang="en-US" sz="2400" dirty="0" smtClean="0"/>
              <a:t>2. It helps in preparing the budget and for setting financial policies.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r>
              <a:rPr lang="en-US" sz="2400" dirty="0" smtClean="0"/>
              <a:t>3. With reliable sales forecast it is possible to produce at an average rate so that plant capacity and man power is fully utilized during the entire period. Thus the forecast­ing enables to overcome seasonal variations</a:t>
            </a:r>
            <a:endParaRPr lang="en-US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</TotalTime>
  <Words>487</Words>
  <Application>Microsoft Office PowerPoint</Application>
  <PresentationFormat>On-screen Show (4:3)</PresentationFormat>
  <Paragraphs>86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Concourse</vt:lpstr>
      <vt:lpstr>Uses of Sales Forecast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Uses of Sales Forecast:  </dc:title>
  <dc:creator>Ashutosh</dc:creator>
  <cp:lastModifiedBy>Ashutosh</cp:lastModifiedBy>
  <cp:revision>5</cp:revision>
  <dcterms:created xsi:type="dcterms:W3CDTF">2020-04-20T06:43:36Z</dcterms:created>
  <dcterms:modified xsi:type="dcterms:W3CDTF">2020-04-21T13:02:48Z</dcterms:modified>
</cp:coreProperties>
</file>