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E0D6D3B-40C4-4B7F-92FF-2CBA399274E0}" type="datetimeFigureOut">
              <a:rPr lang="en-US" smtClean="0"/>
              <a:pPr/>
              <a:t>4/18/2020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5762E22-A3F6-4C16-9DA4-54D0C3A7047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762E22-A3F6-4C16-9DA4-54D0C3A704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762E22-A3F6-4C16-9DA4-54D0C3A7047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762E22-A3F6-4C16-9DA4-54D0C3A7047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762E22-A3F6-4C16-9DA4-54D0C3A7047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5762E22-A3F6-4C16-9DA4-54D0C3A70474}"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5762E22-A3F6-4C16-9DA4-54D0C3A7047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5762E22-A3F6-4C16-9DA4-54D0C3A70474}"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E0D6D3B-40C4-4B7F-92FF-2CBA399274E0}" type="datetimeFigureOut">
              <a:rPr lang="en-US" smtClean="0"/>
              <a:pPr/>
              <a:t>4/18/2020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5762E22-A3F6-4C16-9DA4-54D0C3A7047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E0D6D3B-40C4-4B7F-92FF-2CBA399274E0}"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5762E22-A3F6-4C16-9DA4-54D0C3A7047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E0D6D3B-40C4-4B7F-92FF-2CBA399274E0}" type="datetimeFigureOut">
              <a:rPr lang="en-US" smtClean="0"/>
              <a:pPr/>
              <a:t>4/18/2020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5762E22-A3F6-4C16-9DA4-54D0C3A7047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E0D6D3B-40C4-4B7F-92FF-2CBA399274E0}" type="datetimeFigureOut">
              <a:rPr lang="en-US" smtClean="0"/>
              <a:pPr/>
              <a:t>4/18/2020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5762E22-A3F6-4C16-9DA4-54D0C3A7047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managementstudyguide.com/swot-analysis.ht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2133600"/>
          </a:xfrm>
        </p:spPr>
        <p:txBody>
          <a:bodyPr>
            <a:normAutofit fontScale="90000"/>
          </a:bodyPr>
          <a:lstStyle/>
          <a:p>
            <a:r>
              <a:rPr lang="en-US" dirty="0"/>
              <a:t>Steps in Advertising Process</a:t>
            </a:r>
            <a:br>
              <a:rPr lang="en-US" dirty="0"/>
            </a:br>
            <a:r>
              <a:rPr lang="en-US" dirty="0"/>
              <a:t/>
            </a:r>
            <a:br>
              <a:rPr lang="en-US" dirty="0"/>
            </a:br>
            <a:endParaRPr lang="en-US" dirty="0"/>
          </a:p>
        </p:txBody>
      </p:sp>
      <p:sp>
        <p:nvSpPr>
          <p:cNvPr id="3" name="Subtitle 2"/>
          <p:cNvSpPr>
            <a:spLocks noGrp="1"/>
          </p:cNvSpPr>
          <p:nvPr>
            <p:ph type="subTitle" idx="1"/>
          </p:nvPr>
        </p:nvSpPr>
        <p:spPr>
          <a:xfrm>
            <a:off x="228600" y="2590800"/>
            <a:ext cx="7467600" cy="2438400"/>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1"/>
            <a:ext cx="8001000" cy="3785652"/>
          </a:xfrm>
          <a:prstGeom prst="rect">
            <a:avLst/>
          </a:prstGeom>
        </p:spPr>
        <p:txBody>
          <a:bodyPr wrap="square">
            <a:spAutoFit/>
          </a:bodyPr>
          <a:lstStyle/>
          <a:p>
            <a:pPr algn="ctr"/>
            <a:r>
              <a:rPr lang="en-US" sz="6000" dirty="0"/>
              <a:t>following are the </a:t>
            </a:r>
            <a:r>
              <a:rPr lang="en-US" sz="6000" b="1" dirty="0"/>
              <a:t>steps involved in the process of advertising</a:t>
            </a:r>
            <a:endParaRPr lang="en-US" sz="6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153400" cy="6001643"/>
          </a:xfrm>
          <a:prstGeom prst="rect">
            <a:avLst/>
          </a:prstGeom>
        </p:spPr>
        <p:txBody>
          <a:bodyPr wrap="square">
            <a:spAutoFit/>
          </a:bodyPr>
          <a:lstStyle/>
          <a:p>
            <a:r>
              <a:rPr lang="en-US" sz="2400" b="1" dirty="0"/>
              <a:t>Step 1 - Briefing:</a:t>
            </a:r>
            <a:r>
              <a:rPr lang="en-US" sz="2400" dirty="0"/>
              <a:t> the advertiser needs to brief about the product or the service which has to be advertised and doing the </a:t>
            </a:r>
            <a:r>
              <a:rPr lang="en-US" sz="2400" dirty="0">
                <a:hlinkClick r:id="rId2"/>
              </a:rPr>
              <a:t>SWOT analysis of the company and the product</a:t>
            </a:r>
            <a:r>
              <a:rPr lang="en-US" sz="2400" dirty="0" smtClean="0"/>
              <a:t>.</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a:p>
          <a:p>
            <a:r>
              <a:rPr lang="en-US" sz="2400" b="1" dirty="0"/>
              <a:t>Step 2 - Knowing the Objective:</a:t>
            </a:r>
            <a:r>
              <a:rPr lang="en-US" sz="2400" dirty="0"/>
              <a:t> one should first know the objective or the purpose of advertising. i.e. what message is to be delivered to the audience?</a:t>
            </a:r>
          </a:p>
          <a:p>
            <a:r>
              <a:rPr lang="en-US" sz="2400" dirty="0" smtClean="0"/>
              <a:t/>
            </a:r>
            <a:br>
              <a:rPr lang="en-US" sz="2400" dirty="0" smtClean="0"/>
            </a:b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8382000" cy="6740307"/>
          </a:xfrm>
          <a:prstGeom prst="rect">
            <a:avLst/>
          </a:prstGeom>
        </p:spPr>
        <p:txBody>
          <a:bodyPr wrap="square">
            <a:spAutoFit/>
          </a:bodyPr>
          <a:lstStyle/>
          <a:p>
            <a:r>
              <a:rPr lang="en-US" sz="2400" b="1" dirty="0"/>
              <a:t>Step 3 - Research:</a:t>
            </a:r>
            <a:r>
              <a:rPr lang="en-US" sz="2400" dirty="0"/>
              <a:t> this step involves finding out the market behavior, knowing the competitors, what type of advertising they are using, what is the response of the consumers, availability of the resources needed in the process, etc</a:t>
            </a:r>
            <a:r>
              <a:rPr lang="en-US" sz="2400" dirty="0" smtClean="0"/>
              <a:t>.</a:t>
            </a:r>
          </a:p>
          <a:p>
            <a:endParaRPr lang="en-US" sz="2400" dirty="0" smtClean="0"/>
          </a:p>
          <a:p>
            <a:endParaRPr lang="en-US" sz="2400" dirty="0" smtClean="0"/>
          </a:p>
          <a:p>
            <a:endParaRPr lang="en-US" sz="2400" dirty="0" smtClean="0"/>
          </a:p>
          <a:p>
            <a:endParaRPr lang="en-US" sz="2400" dirty="0"/>
          </a:p>
          <a:p>
            <a:r>
              <a:rPr lang="en-US" sz="2400" b="1" dirty="0"/>
              <a:t>Step 4 - Target Audience:</a:t>
            </a:r>
            <a:r>
              <a:rPr lang="en-US" sz="2400" dirty="0"/>
              <a:t> the next step is to identify the target consumers most likely to buy the product. The target should be appropriately identified without any confusion. For e.g. if the product is a health drink for growing kids, then the target customers will be the parents who are going to buy it and not the kids who are going to drink it.</a:t>
            </a:r>
          </a:p>
          <a:p>
            <a:r>
              <a:rPr lang="en-US" sz="2400" dirty="0" smtClean="0"/>
              <a:t/>
            </a:r>
            <a:br>
              <a:rPr lang="en-US" sz="2400" dirty="0" smtClean="0"/>
            </a:b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153400" cy="5632311"/>
          </a:xfrm>
          <a:prstGeom prst="rect">
            <a:avLst/>
          </a:prstGeom>
        </p:spPr>
        <p:txBody>
          <a:bodyPr wrap="square">
            <a:spAutoFit/>
          </a:bodyPr>
          <a:lstStyle/>
          <a:p>
            <a:r>
              <a:rPr lang="en-US" sz="2400" b="1" dirty="0"/>
              <a:t>Step 5 - Media Selection:</a:t>
            </a:r>
            <a:r>
              <a:rPr lang="en-US" sz="2400" dirty="0"/>
              <a:t> now that the target audience is identified, one should select an appropriate media for advertising so that the customers who are to be informed about the product and are willing to buy are successfully reached</a:t>
            </a:r>
            <a:r>
              <a:rPr lang="en-US" sz="2400" dirty="0" smtClean="0"/>
              <a:t>.</a:t>
            </a:r>
          </a:p>
          <a:p>
            <a:endParaRPr lang="en-US" sz="2400" dirty="0" smtClean="0"/>
          </a:p>
          <a:p>
            <a:endParaRPr lang="en-US" sz="2400" dirty="0" smtClean="0"/>
          </a:p>
          <a:p>
            <a:endParaRPr lang="en-US" sz="2400" dirty="0" smtClean="0"/>
          </a:p>
          <a:p>
            <a:endParaRPr lang="en-US" sz="2400" dirty="0" smtClean="0"/>
          </a:p>
          <a:p>
            <a:endParaRPr lang="en-US" sz="2400" dirty="0"/>
          </a:p>
          <a:p>
            <a:r>
              <a:rPr lang="en-US" sz="2400" b="1" dirty="0"/>
              <a:t>Step 6 - Setting the Budget:</a:t>
            </a:r>
            <a:r>
              <a:rPr lang="en-US" sz="2400" dirty="0"/>
              <a:t> then the advertising budget has to be planned so that there is no short of funds or excess of funds during the process of advertising and also there are no losses to the company.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153400" cy="6001643"/>
          </a:xfrm>
          <a:prstGeom prst="rect">
            <a:avLst/>
          </a:prstGeom>
        </p:spPr>
        <p:txBody>
          <a:bodyPr wrap="square">
            <a:spAutoFit/>
          </a:bodyPr>
          <a:lstStyle/>
          <a:p>
            <a:r>
              <a:rPr lang="en-US" sz="2400" b="1" dirty="0"/>
              <a:t>Step 7 - Designing and Creating the Ad:</a:t>
            </a:r>
            <a:r>
              <a:rPr lang="en-US" sz="2400" dirty="0"/>
              <a:t> </a:t>
            </a:r>
            <a:endParaRPr lang="en-US" sz="2400" dirty="0" smtClean="0"/>
          </a:p>
          <a:p>
            <a:endParaRPr lang="en-US" sz="2400" dirty="0" smtClean="0"/>
          </a:p>
          <a:p>
            <a:r>
              <a:rPr lang="en-US" sz="2400" dirty="0" smtClean="0"/>
              <a:t>first </a:t>
            </a:r>
            <a:r>
              <a:rPr lang="en-US" sz="2400" dirty="0"/>
              <a:t>the design that is the outline of ad on papers is made by the copywriters of the agency, then the actual creation of ad is done with help of the art directors and the creative personnel of the agency</a:t>
            </a:r>
            <a:r>
              <a:rPr lang="en-US" sz="2400" dirty="0" smtClean="0"/>
              <a:t>.</a:t>
            </a:r>
          </a:p>
          <a:p>
            <a:endParaRPr lang="en-US" sz="2400" dirty="0" smtClean="0"/>
          </a:p>
          <a:p>
            <a:endParaRPr lang="en-US" sz="2400" dirty="0" smtClean="0"/>
          </a:p>
          <a:p>
            <a:endParaRPr lang="en-US" sz="2400" dirty="0" smtClean="0"/>
          </a:p>
          <a:p>
            <a:endParaRPr lang="en-US" sz="2400" dirty="0" smtClean="0"/>
          </a:p>
          <a:p>
            <a:endParaRPr lang="en-US" sz="2400" dirty="0"/>
          </a:p>
          <a:p>
            <a:r>
              <a:rPr lang="en-US" sz="2400" b="1" dirty="0"/>
              <a:t>Step 8 - Perfection:</a:t>
            </a:r>
            <a:r>
              <a:rPr lang="en-US" sz="2400" dirty="0"/>
              <a:t> then the created ad is re-examined and the ad is redefined to make it perfect to enter the market.</a:t>
            </a:r>
          </a:p>
          <a:p>
            <a:r>
              <a:rPr lang="en-US" sz="2400" dirty="0" smtClean="0"/>
              <a:t/>
            </a:r>
            <a:br>
              <a:rPr lang="en-US" sz="2400" dirty="0" smtClean="0"/>
            </a:b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632311"/>
          </a:xfrm>
          <a:prstGeom prst="rect">
            <a:avLst/>
          </a:prstGeom>
        </p:spPr>
        <p:txBody>
          <a:bodyPr wrap="square">
            <a:spAutoFit/>
          </a:bodyPr>
          <a:lstStyle/>
          <a:p>
            <a:r>
              <a:rPr lang="en-US" sz="2400" b="1" dirty="0"/>
              <a:t>Step 9 - Place and Time of Ad</a:t>
            </a:r>
            <a:r>
              <a:rPr lang="en-US" sz="2400" b="1" dirty="0" smtClean="0"/>
              <a:t>:</a:t>
            </a:r>
          </a:p>
          <a:p>
            <a:r>
              <a:rPr lang="en-US" sz="2400" dirty="0"/>
              <a:t> the next step is to decide where and when the ad will be shown</a:t>
            </a:r>
            <a:r>
              <a:rPr lang="en-US" sz="2400" dirty="0" smtClean="0"/>
              <a:t>.</a:t>
            </a:r>
          </a:p>
          <a:p>
            <a:endParaRPr lang="en-US" sz="2400" dirty="0"/>
          </a:p>
          <a:p>
            <a:r>
              <a:rPr lang="en-US" sz="2400" dirty="0"/>
              <a:t>The place will be decided according to the target customers where the ad is most visible clearly to them. The finalization of time on which the ad will be telecasted or shown on the selected media will be done by the traffic department of the agency</a:t>
            </a:r>
            <a:r>
              <a:rPr lang="en-US" sz="2400" dirty="0" smtClean="0"/>
              <a:t>.</a:t>
            </a:r>
          </a:p>
          <a:p>
            <a:endParaRPr lang="en-US" sz="2400" dirty="0"/>
          </a:p>
          <a:p>
            <a:r>
              <a:rPr lang="en-US" sz="2400" b="1" dirty="0"/>
              <a:t>Step 10 - Execution:</a:t>
            </a:r>
            <a:r>
              <a:rPr lang="en-US" sz="2400" dirty="0"/>
              <a:t> finally the advertise is released with perfect creation, perfect placement and perfect timing in the market.</a:t>
            </a:r>
          </a:p>
          <a:p>
            <a:r>
              <a:rPr lang="en-US" sz="2400" dirty="0" smtClean="0"/>
              <a:t/>
            </a:r>
            <a:br>
              <a:rPr lang="en-US" sz="2400" dirty="0" smtClean="0"/>
            </a:b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458200" cy="4893647"/>
          </a:xfrm>
          <a:prstGeom prst="rect">
            <a:avLst/>
          </a:prstGeom>
        </p:spPr>
        <p:txBody>
          <a:bodyPr wrap="square">
            <a:spAutoFit/>
          </a:bodyPr>
          <a:lstStyle/>
          <a:p>
            <a:r>
              <a:rPr lang="en-US" sz="2400" b="1" dirty="0"/>
              <a:t>Step 11 - Performance:</a:t>
            </a:r>
            <a:r>
              <a:rPr lang="en-US" sz="2400" dirty="0"/>
              <a:t> the last step is to judge the performance of the ad in terms of the response from the customers, whether they are satisfied with the ad and the product, did the ad reached all the targeted people, was the advertise capable enough to compete with the other players, etc</a:t>
            </a:r>
            <a:r>
              <a:rPr lang="en-US" sz="2400" dirty="0" smtClean="0"/>
              <a:t>.</a:t>
            </a:r>
          </a:p>
          <a:p>
            <a:endParaRPr lang="en-US" sz="2400" dirty="0" smtClean="0"/>
          </a:p>
          <a:p>
            <a:endParaRPr lang="en-US" sz="2400" dirty="0" smtClean="0"/>
          </a:p>
          <a:p>
            <a:r>
              <a:rPr lang="en-US" sz="2400" dirty="0" smtClean="0"/>
              <a:t> </a:t>
            </a:r>
            <a:r>
              <a:rPr lang="en-US" sz="2400" dirty="0"/>
              <a:t>Every point is studied properly and changes are made, if any</a:t>
            </a:r>
            <a:r>
              <a:rPr lang="en-US" sz="2400" dirty="0" smtClean="0"/>
              <a:t>.</a:t>
            </a:r>
          </a:p>
          <a:p>
            <a:endParaRPr lang="en-US" sz="2400" dirty="0"/>
          </a:p>
          <a:p>
            <a:r>
              <a:rPr lang="en-US" sz="2400" dirty="0"/>
              <a:t>If these steps are followed properly then there has to be a successful beginning for the product in the market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838200" y="228600"/>
            <a:ext cx="7848600" cy="58674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21</TotalTime>
  <Words>53</Words>
  <Application>Microsoft Office PowerPoint</Application>
  <PresentationFormat>On-screen Show (4:3)</PresentationFormat>
  <Paragraphs>53</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Concourse</vt:lpstr>
      <vt:lpstr>Steps in Advertising Process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Steps in Advertising Process  </dc:title>
  <dc:creator>Ashutosh</dc:creator>
  <cp:lastModifiedBy>Ashutosh</cp:lastModifiedBy>
  <cp:revision>10</cp:revision>
  <dcterms:created xsi:type="dcterms:W3CDTF">2020-04-17T15:26:50Z</dcterms:created>
  <dcterms:modified xsi:type="dcterms:W3CDTF">2020-04-18T05:27:07Z</dcterms:modified>
</cp:coreProperties>
</file>