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383617-D4C5-4AEC-971C-180FBE1BF52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F4CF0B1-FB16-4D40-8742-A2D8A6C83152}">
      <dgm:prSet/>
      <dgm:spPr/>
      <dgm:t>
        <a:bodyPr/>
        <a:lstStyle/>
        <a:p>
          <a:pPr rtl="0"/>
          <a:r>
            <a:rPr lang="en-US" dirty="0" smtClean="0"/>
            <a:t>Maximizing the return</a:t>
          </a:r>
          <a:endParaRPr lang="en-US" dirty="0"/>
        </a:p>
      </dgm:t>
    </dgm:pt>
    <dgm:pt modelId="{FAE0A66D-9D9D-4466-8923-519BEDF7F5AC}" type="parTrans" cxnId="{B3FAAC62-EAB5-4D8F-B716-66A30F2D7A4C}">
      <dgm:prSet/>
      <dgm:spPr/>
      <dgm:t>
        <a:bodyPr/>
        <a:lstStyle/>
        <a:p>
          <a:endParaRPr lang="en-US"/>
        </a:p>
      </dgm:t>
    </dgm:pt>
    <dgm:pt modelId="{733E8F40-6D46-479B-B92A-210107AE223A}" type="sibTrans" cxnId="{B3FAAC62-EAB5-4D8F-B716-66A30F2D7A4C}">
      <dgm:prSet/>
      <dgm:spPr/>
      <dgm:t>
        <a:bodyPr/>
        <a:lstStyle/>
        <a:p>
          <a:endParaRPr lang="en-US"/>
        </a:p>
      </dgm:t>
    </dgm:pt>
    <dgm:pt modelId="{2776006F-94D6-4A05-9875-AD927B9B47E7}">
      <dgm:prSet/>
      <dgm:spPr/>
      <dgm:t>
        <a:bodyPr/>
        <a:lstStyle/>
        <a:p>
          <a:pPr rtl="0"/>
          <a:r>
            <a:rPr lang="en-US" dirty="0" smtClean="0"/>
            <a:t>Minimizing the risk</a:t>
          </a:r>
          <a:endParaRPr lang="en-US" dirty="0"/>
        </a:p>
      </dgm:t>
    </dgm:pt>
    <dgm:pt modelId="{29A99A53-60F5-4044-97FC-784B144F1412}" type="parTrans" cxnId="{DDED8965-8594-4B9A-A296-2A0E511DABBC}">
      <dgm:prSet/>
      <dgm:spPr/>
      <dgm:t>
        <a:bodyPr/>
        <a:lstStyle/>
        <a:p>
          <a:endParaRPr lang="en-US"/>
        </a:p>
      </dgm:t>
    </dgm:pt>
    <dgm:pt modelId="{BC1133F7-83BB-44E5-AEC1-613828C0212E}" type="sibTrans" cxnId="{DDED8965-8594-4B9A-A296-2A0E511DABBC}">
      <dgm:prSet/>
      <dgm:spPr/>
      <dgm:t>
        <a:bodyPr/>
        <a:lstStyle/>
        <a:p>
          <a:endParaRPr lang="en-US"/>
        </a:p>
      </dgm:t>
    </dgm:pt>
    <dgm:pt modelId="{4A699405-3A76-45BF-AA10-3EE6F2C095FD}">
      <dgm:prSet/>
      <dgm:spPr/>
      <dgm:t>
        <a:bodyPr/>
        <a:lstStyle/>
        <a:p>
          <a:pPr rtl="0"/>
          <a:r>
            <a:rPr lang="en-US" dirty="0" smtClean="0"/>
            <a:t>Maintaining Liquidity</a:t>
          </a:r>
          <a:endParaRPr lang="en-US" dirty="0"/>
        </a:p>
      </dgm:t>
    </dgm:pt>
    <dgm:pt modelId="{12CF5944-12C6-4323-B4F9-4B25461D436E}" type="parTrans" cxnId="{D9962374-19E9-40D2-A81C-B53E83CA052F}">
      <dgm:prSet/>
      <dgm:spPr/>
      <dgm:t>
        <a:bodyPr/>
        <a:lstStyle/>
        <a:p>
          <a:endParaRPr lang="en-US"/>
        </a:p>
      </dgm:t>
    </dgm:pt>
    <dgm:pt modelId="{F38C53B6-36E3-42BB-A5C6-ED1D845B0FFC}" type="sibTrans" cxnId="{D9962374-19E9-40D2-A81C-B53E83CA052F}">
      <dgm:prSet/>
      <dgm:spPr/>
      <dgm:t>
        <a:bodyPr/>
        <a:lstStyle/>
        <a:p>
          <a:endParaRPr lang="en-US"/>
        </a:p>
      </dgm:t>
    </dgm:pt>
    <dgm:pt modelId="{8E34A383-CE0D-45F4-99FE-0C81E6FA7DD1}">
      <dgm:prSet/>
      <dgm:spPr/>
      <dgm:t>
        <a:bodyPr/>
        <a:lstStyle/>
        <a:p>
          <a:pPr rtl="0"/>
          <a:r>
            <a:rPr lang="en-US" dirty="0" smtClean="0"/>
            <a:t>Hedging against inflation</a:t>
          </a:r>
          <a:endParaRPr lang="en-US" dirty="0"/>
        </a:p>
      </dgm:t>
    </dgm:pt>
    <dgm:pt modelId="{FE5148E3-CBD3-41B6-A5E7-C02E7AF4CEDF}" type="parTrans" cxnId="{1C01AD5C-0C21-4639-B4FC-4488B0EBD963}">
      <dgm:prSet/>
      <dgm:spPr/>
      <dgm:t>
        <a:bodyPr/>
        <a:lstStyle/>
        <a:p>
          <a:endParaRPr lang="en-US"/>
        </a:p>
      </dgm:t>
    </dgm:pt>
    <dgm:pt modelId="{2BAF585F-E137-4D04-9DBD-B55A820A3F39}" type="sibTrans" cxnId="{1C01AD5C-0C21-4639-B4FC-4488B0EBD963}">
      <dgm:prSet/>
      <dgm:spPr/>
      <dgm:t>
        <a:bodyPr/>
        <a:lstStyle/>
        <a:p>
          <a:endParaRPr lang="en-US"/>
        </a:p>
      </dgm:t>
    </dgm:pt>
    <dgm:pt modelId="{BACD4BF3-D35E-49F6-9587-0E3948FA82AE}">
      <dgm:prSet/>
      <dgm:spPr/>
      <dgm:t>
        <a:bodyPr/>
        <a:lstStyle/>
        <a:p>
          <a:pPr rtl="0"/>
          <a:r>
            <a:rPr lang="en-US" dirty="0" smtClean="0"/>
            <a:t>Increasing safety</a:t>
          </a:r>
          <a:endParaRPr lang="en-US" dirty="0"/>
        </a:p>
      </dgm:t>
    </dgm:pt>
    <dgm:pt modelId="{8182632E-9881-44E4-B444-756725E15E5A}" type="parTrans" cxnId="{E0792394-C1DE-455A-B803-B2CA892300F9}">
      <dgm:prSet/>
      <dgm:spPr/>
      <dgm:t>
        <a:bodyPr/>
        <a:lstStyle/>
        <a:p>
          <a:endParaRPr lang="en-US"/>
        </a:p>
      </dgm:t>
    </dgm:pt>
    <dgm:pt modelId="{5943C0D7-B60F-45F2-904B-85EC9CF30FD0}" type="sibTrans" cxnId="{E0792394-C1DE-455A-B803-B2CA892300F9}">
      <dgm:prSet/>
      <dgm:spPr/>
      <dgm:t>
        <a:bodyPr/>
        <a:lstStyle/>
        <a:p>
          <a:endParaRPr lang="en-US"/>
        </a:p>
      </dgm:t>
    </dgm:pt>
    <dgm:pt modelId="{DA212968-51F8-438D-AD2C-11489357B355}">
      <dgm:prSet/>
      <dgm:spPr/>
      <dgm:t>
        <a:bodyPr/>
        <a:lstStyle/>
        <a:p>
          <a:pPr rtl="0"/>
          <a:r>
            <a:rPr lang="en-US" dirty="0" smtClean="0"/>
            <a:t>Saving tax</a:t>
          </a:r>
          <a:endParaRPr lang="en-US" dirty="0"/>
        </a:p>
      </dgm:t>
    </dgm:pt>
    <dgm:pt modelId="{3F56726D-937B-404F-98F1-05F6AE6C2881}" type="parTrans" cxnId="{BCFF90BC-5991-45E5-B458-CAF8E57A57AB}">
      <dgm:prSet/>
      <dgm:spPr/>
      <dgm:t>
        <a:bodyPr/>
        <a:lstStyle/>
        <a:p>
          <a:endParaRPr lang="en-US"/>
        </a:p>
      </dgm:t>
    </dgm:pt>
    <dgm:pt modelId="{32A87D24-A675-492C-BF5B-CFDEEC8EEA4E}" type="sibTrans" cxnId="{BCFF90BC-5991-45E5-B458-CAF8E57A57AB}">
      <dgm:prSet/>
      <dgm:spPr/>
      <dgm:t>
        <a:bodyPr/>
        <a:lstStyle/>
        <a:p>
          <a:endParaRPr lang="en-US"/>
        </a:p>
      </dgm:t>
    </dgm:pt>
    <dgm:pt modelId="{ADFEB21D-AA80-4964-B3FD-526FF9A2AE5E}" type="pres">
      <dgm:prSet presAssocID="{CA383617-D4C5-4AEC-971C-180FBE1BF52B}" presName="linear" presStyleCnt="0">
        <dgm:presLayoutVars>
          <dgm:animLvl val="lvl"/>
          <dgm:resizeHandles val="exact"/>
        </dgm:presLayoutVars>
      </dgm:prSet>
      <dgm:spPr/>
    </dgm:pt>
    <dgm:pt modelId="{2F49A338-43E1-42A7-84AE-611653B9FF2A}" type="pres">
      <dgm:prSet presAssocID="{BF4CF0B1-FB16-4D40-8742-A2D8A6C83152}" presName="parentText" presStyleLbl="node1" presStyleIdx="0" presStyleCnt="6">
        <dgm:presLayoutVars>
          <dgm:chMax val="0"/>
          <dgm:bulletEnabled val="1"/>
        </dgm:presLayoutVars>
      </dgm:prSet>
      <dgm:spPr/>
    </dgm:pt>
    <dgm:pt modelId="{60038F16-6D56-473C-AB63-295C30BF184C}" type="pres">
      <dgm:prSet presAssocID="{733E8F40-6D46-479B-B92A-210107AE223A}" presName="spacer" presStyleCnt="0"/>
      <dgm:spPr/>
    </dgm:pt>
    <dgm:pt modelId="{501F75BF-F417-44A0-8BA8-25F05A5AD895}" type="pres">
      <dgm:prSet presAssocID="{2776006F-94D6-4A05-9875-AD927B9B47E7}" presName="parentText" presStyleLbl="node1" presStyleIdx="1" presStyleCnt="6">
        <dgm:presLayoutVars>
          <dgm:chMax val="0"/>
          <dgm:bulletEnabled val="1"/>
        </dgm:presLayoutVars>
      </dgm:prSet>
      <dgm:spPr/>
    </dgm:pt>
    <dgm:pt modelId="{FDA031D0-FF2C-4A4A-91CE-1E245032E23D}" type="pres">
      <dgm:prSet presAssocID="{BC1133F7-83BB-44E5-AEC1-613828C0212E}" presName="spacer" presStyleCnt="0"/>
      <dgm:spPr/>
    </dgm:pt>
    <dgm:pt modelId="{1389C63C-4385-4939-9015-40F677C4CA9B}" type="pres">
      <dgm:prSet presAssocID="{4A699405-3A76-45BF-AA10-3EE6F2C095FD}" presName="parentText" presStyleLbl="node1" presStyleIdx="2" presStyleCnt="6">
        <dgm:presLayoutVars>
          <dgm:chMax val="0"/>
          <dgm:bulletEnabled val="1"/>
        </dgm:presLayoutVars>
      </dgm:prSet>
      <dgm:spPr/>
    </dgm:pt>
    <dgm:pt modelId="{96DBD765-1C95-4885-BCC3-E85200961404}" type="pres">
      <dgm:prSet presAssocID="{F38C53B6-36E3-42BB-A5C6-ED1D845B0FFC}" presName="spacer" presStyleCnt="0"/>
      <dgm:spPr/>
    </dgm:pt>
    <dgm:pt modelId="{C16A14D4-391F-4907-86DE-4583A2BB8A75}" type="pres">
      <dgm:prSet presAssocID="{8E34A383-CE0D-45F4-99FE-0C81E6FA7DD1}" presName="parentText" presStyleLbl="node1" presStyleIdx="3" presStyleCnt="6">
        <dgm:presLayoutVars>
          <dgm:chMax val="0"/>
          <dgm:bulletEnabled val="1"/>
        </dgm:presLayoutVars>
      </dgm:prSet>
      <dgm:spPr/>
    </dgm:pt>
    <dgm:pt modelId="{5E3AD1B2-3704-498A-A623-325574872E74}" type="pres">
      <dgm:prSet presAssocID="{2BAF585F-E137-4D04-9DBD-B55A820A3F39}" presName="spacer" presStyleCnt="0"/>
      <dgm:spPr/>
    </dgm:pt>
    <dgm:pt modelId="{D8071491-47C4-437B-9041-B916DF4D8FD5}" type="pres">
      <dgm:prSet presAssocID="{BACD4BF3-D35E-49F6-9587-0E3948FA82AE}" presName="parentText" presStyleLbl="node1" presStyleIdx="4" presStyleCnt="6">
        <dgm:presLayoutVars>
          <dgm:chMax val="0"/>
          <dgm:bulletEnabled val="1"/>
        </dgm:presLayoutVars>
      </dgm:prSet>
      <dgm:spPr/>
    </dgm:pt>
    <dgm:pt modelId="{E54F42A6-5D90-4B1E-BFA1-796E427D28F6}" type="pres">
      <dgm:prSet presAssocID="{5943C0D7-B60F-45F2-904B-85EC9CF30FD0}" presName="spacer" presStyleCnt="0"/>
      <dgm:spPr/>
    </dgm:pt>
    <dgm:pt modelId="{5EEBE68C-B6A4-4356-95AC-57612E2BC796}" type="pres">
      <dgm:prSet presAssocID="{DA212968-51F8-438D-AD2C-11489357B355}" presName="parentText" presStyleLbl="node1" presStyleIdx="5" presStyleCnt="6">
        <dgm:presLayoutVars>
          <dgm:chMax val="0"/>
          <dgm:bulletEnabled val="1"/>
        </dgm:presLayoutVars>
      </dgm:prSet>
      <dgm:spPr/>
    </dgm:pt>
  </dgm:ptLst>
  <dgm:cxnLst>
    <dgm:cxn modelId="{5A31D110-E617-4F33-BB8F-1D1F7A124B93}" type="presOf" srcId="{4A699405-3A76-45BF-AA10-3EE6F2C095FD}" destId="{1389C63C-4385-4939-9015-40F677C4CA9B}" srcOrd="0" destOrd="0" presId="urn:microsoft.com/office/officeart/2005/8/layout/vList2"/>
    <dgm:cxn modelId="{BCFF90BC-5991-45E5-B458-CAF8E57A57AB}" srcId="{CA383617-D4C5-4AEC-971C-180FBE1BF52B}" destId="{DA212968-51F8-438D-AD2C-11489357B355}" srcOrd="5" destOrd="0" parTransId="{3F56726D-937B-404F-98F1-05F6AE6C2881}" sibTransId="{32A87D24-A675-492C-BF5B-CFDEEC8EEA4E}"/>
    <dgm:cxn modelId="{DDED8965-8594-4B9A-A296-2A0E511DABBC}" srcId="{CA383617-D4C5-4AEC-971C-180FBE1BF52B}" destId="{2776006F-94D6-4A05-9875-AD927B9B47E7}" srcOrd="1" destOrd="0" parTransId="{29A99A53-60F5-4044-97FC-784B144F1412}" sibTransId="{BC1133F7-83BB-44E5-AEC1-613828C0212E}"/>
    <dgm:cxn modelId="{9B732250-2050-4254-8776-007ECED5C911}" type="presOf" srcId="{BF4CF0B1-FB16-4D40-8742-A2D8A6C83152}" destId="{2F49A338-43E1-42A7-84AE-611653B9FF2A}" srcOrd="0" destOrd="0" presId="urn:microsoft.com/office/officeart/2005/8/layout/vList2"/>
    <dgm:cxn modelId="{622F16D3-5EF9-4F18-8913-3AAA873ECCEF}" type="presOf" srcId="{CA383617-D4C5-4AEC-971C-180FBE1BF52B}" destId="{ADFEB21D-AA80-4964-B3FD-526FF9A2AE5E}" srcOrd="0" destOrd="0" presId="urn:microsoft.com/office/officeart/2005/8/layout/vList2"/>
    <dgm:cxn modelId="{CC62E6C0-014A-4DD7-9C77-EAB5A8F95F55}" type="presOf" srcId="{DA212968-51F8-438D-AD2C-11489357B355}" destId="{5EEBE68C-B6A4-4356-95AC-57612E2BC796}" srcOrd="0" destOrd="0" presId="urn:microsoft.com/office/officeart/2005/8/layout/vList2"/>
    <dgm:cxn modelId="{1DA5B87A-1A55-428C-B4B1-60558B1390D1}" type="presOf" srcId="{8E34A383-CE0D-45F4-99FE-0C81E6FA7DD1}" destId="{C16A14D4-391F-4907-86DE-4583A2BB8A75}" srcOrd="0" destOrd="0" presId="urn:microsoft.com/office/officeart/2005/8/layout/vList2"/>
    <dgm:cxn modelId="{E0792394-C1DE-455A-B803-B2CA892300F9}" srcId="{CA383617-D4C5-4AEC-971C-180FBE1BF52B}" destId="{BACD4BF3-D35E-49F6-9587-0E3948FA82AE}" srcOrd="4" destOrd="0" parTransId="{8182632E-9881-44E4-B444-756725E15E5A}" sibTransId="{5943C0D7-B60F-45F2-904B-85EC9CF30FD0}"/>
    <dgm:cxn modelId="{AC326904-5581-48FB-9A43-EFC5BB89726D}" type="presOf" srcId="{BACD4BF3-D35E-49F6-9587-0E3948FA82AE}" destId="{D8071491-47C4-437B-9041-B916DF4D8FD5}" srcOrd="0" destOrd="0" presId="urn:microsoft.com/office/officeart/2005/8/layout/vList2"/>
    <dgm:cxn modelId="{1C01AD5C-0C21-4639-B4FC-4488B0EBD963}" srcId="{CA383617-D4C5-4AEC-971C-180FBE1BF52B}" destId="{8E34A383-CE0D-45F4-99FE-0C81E6FA7DD1}" srcOrd="3" destOrd="0" parTransId="{FE5148E3-CBD3-41B6-A5E7-C02E7AF4CEDF}" sibTransId="{2BAF585F-E137-4D04-9DBD-B55A820A3F39}"/>
    <dgm:cxn modelId="{D9962374-19E9-40D2-A81C-B53E83CA052F}" srcId="{CA383617-D4C5-4AEC-971C-180FBE1BF52B}" destId="{4A699405-3A76-45BF-AA10-3EE6F2C095FD}" srcOrd="2" destOrd="0" parTransId="{12CF5944-12C6-4323-B4F9-4B25461D436E}" sibTransId="{F38C53B6-36E3-42BB-A5C6-ED1D845B0FFC}"/>
    <dgm:cxn modelId="{B3FAAC62-EAB5-4D8F-B716-66A30F2D7A4C}" srcId="{CA383617-D4C5-4AEC-971C-180FBE1BF52B}" destId="{BF4CF0B1-FB16-4D40-8742-A2D8A6C83152}" srcOrd="0" destOrd="0" parTransId="{FAE0A66D-9D9D-4466-8923-519BEDF7F5AC}" sibTransId="{733E8F40-6D46-479B-B92A-210107AE223A}"/>
    <dgm:cxn modelId="{37DDFF87-6ABE-41D6-A1BC-B6CC6FBC5344}" type="presOf" srcId="{2776006F-94D6-4A05-9875-AD927B9B47E7}" destId="{501F75BF-F417-44A0-8BA8-25F05A5AD895}" srcOrd="0" destOrd="0" presId="urn:microsoft.com/office/officeart/2005/8/layout/vList2"/>
    <dgm:cxn modelId="{1C21F2F6-5F15-45A2-8914-916EA64A6EA2}" type="presParOf" srcId="{ADFEB21D-AA80-4964-B3FD-526FF9A2AE5E}" destId="{2F49A338-43E1-42A7-84AE-611653B9FF2A}" srcOrd="0" destOrd="0" presId="urn:microsoft.com/office/officeart/2005/8/layout/vList2"/>
    <dgm:cxn modelId="{4394183D-6FC9-4E6C-9E0D-9E21FBA0BB77}" type="presParOf" srcId="{ADFEB21D-AA80-4964-B3FD-526FF9A2AE5E}" destId="{60038F16-6D56-473C-AB63-295C30BF184C}" srcOrd="1" destOrd="0" presId="urn:microsoft.com/office/officeart/2005/8/layout/vList2"/>
    <dgm:cxn modelId="{C735FDF9-7FEA-4AE0-97DA-E7F02F82AFCE}" type="presParOf" srcId="{ADFEB21D-AA80-4964-B3FD-526FF9A2AE5E}" destId="{501F75BF-F417-44A0-8BA8-25F05A5AD895}" srcOrd="2" destOrd="0" presId="urn:microsoft.com/office/officeart/2005/8/layout/vList2"/>
    <dgm:cxn modelId="{4B53479D-FC74-4D55-A8F2-2E078D0F88EE}" type="presParOf" srcId="{ADFEB21D-AA80-4964-B3FD-526FF9A2AE5E}" destId="{FDA031D0-FF2C-4A4A-91CE-1E245032E23D}" srcOrd="3" destOrd="0" presId="urn:microsoft.com/office/officeart/2005/8/layout/vList2"/>
    <dgm:cxn modelId="{3C5EEFC7-2705-419E-A159-A6D1D2831936}" type="presParOf" srcId="{ADFEB21D-AA80-4964-B3FD-526FF9A2AE5E}" destId="{1389C63C-4385-4939-9015-40F677C4CA9B}" srcOrd="4" destOrd="0" presId="urn:microsoft.com/office/officeart/2005/8/layout/vList2"/>
    <dgm:cxn modelId="{645914E7-D58C-4287-8C9A-13201C95DFC3}" type="presParOf" srcId="{ADFEB21D-AA80-4964-B3FD-526FF9A2AE5E}" destId="{96DBD765-1C95-4885-BCC3-E85200961404}" srcOrd="5" destOrd="0" presId="urn:microsoft.com/office/officeart/2005/8/layout/vList2"/>
    <dgm:cxn modelId="{18C5C1EF-5D31-46B2-B929-7B644BABE50C}" type="presParOf" srcId="{ADFEB21D-AA80-4964-B3FD-526FF9A2AE5E}" destId="{C16A14D4-391F-4907-86DE-4583A2BB8A75}" srcOrd="6" destOrd="0" presId="urn:microsoft.com/office/officeart/2005/8/layout/vList2"/>
    <dgm:cxn modelId="{F3E22070-96AB-4352-9B2C-5C565B443928}" type="presParOf" srcId="{ADFEB21D-AA80-4964-B3FD-526FF9A2AE5E}" destId="{5E3AD1B2-3704-498A-A623-325574872E74}" srcOrd="7" destOrd="0" presId="urn:microsoft.com/office/officeart/2005/8/layout/vList2"/>
    <dgm:cxn modelId="{C8D49E9A-0520-4BBB-A41D-16B0C55D37D4}" type="presParOf" srcId="{ADFEB21D-AA80-4964-B3FD-526FF9A2AE5E}" destId="{D8071491-47C4-437B-9041-B916DF4D8FD5}" srcOrd="8" destOrd="0" presId="urn:microsoft.com/office/officeart/2005/8/layout/vList2"/>
    <dgm:cxn modelId="{32774A74-79F9-4298-A82D-03F5E7DBC3DB}" type="presParOf" srcId="{ADFEB21D-AA80-4964-B3FD-526FF9A2AE5E}" destId="{E54F42A6-5D90-4B1E-BFA1-796E427D28F6}" srcOrd="9" destOrd="0" presId="urn:microsoft.com/office/officeart/2005/8/layout/vList2"/>
    <dgm:cxn modelId="{861EA055-21C7-42EB-B449-4A0B54F44086}" type="presParOf" srcId="{ADFEB21D-AA80-4964-B3FD-526FF9A2AE5E}" destId="{5EEBE68C-B6A4-4356-95AC-57612E2BC796}" srcOrd="10"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3056E522-B8ED-43E6-B933-A8AF3AEBDFC5}"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5C38345E-2381-45BB-B87C-ECE8968F0B90}">
      <dgm:prSet/>
      <dgm:spPr/>
      <dgm:t>
        <a:bodyPr/>
        <a:lstStyle/>
        <a:p>
          <a:pPr rtl="0"/>
          <a:r>
            <a:rPr lang="en-US" b="1" dirty="0" smtClean="0"/>
            <a:t>Investment Policy </a:t>
          </a:r>
          <a:endParaRPr lang="en-US" dirty="0"/>
        </a:p>
      </dgm:t>
    </dgm:pt>
    <dgm:pt modelId="{1C313FBA-CD90-433F-9259-B77DF0D945F7}" type="parTrans" cxnId="{15A00163-BF9F-4CC9-BF1B-553C77493889}">
      <dgm:prSet/>
      <dgm:spPr/>
      <dgm:t>
        <a:bodyPr/>
        <a:lstStyle/>
        <a:p>
          <a:endParaRPr lang="en-US"/>
        </a:p>
      </dgm:t>
    </dgm:pt>
    <dgm:pt modelId="{77FB6C66-3B5C-445C-9F5D-5949B2841B87}" type="sibTrans" cxnId="{15A00163-BF9F-4CC9-BF1B-553C77493889}">
      <dgm:prSet/>
      <dgm:spPr/>
      <dgm:t>
        <a:bodyPr/>
        <a:lstStyle/>
        <a:p>
          <a:endParaRPr lang="en-US"/>
        </a:p>
      </dgm:t>
    </dgm:pt>
    <dgm:pt modelId="{F53A3B2D-B9E0-418E-B014-A873F2D4611D}">
      <dgm:prSet/>
      <dgm:spPr/>
      <dgm:t>
        <a:bodyPr/>
        <a:lstStyle/>
        <a:p>
          <a:pPr rtl="0"/>
          <a:r>
            <a:rPr lang="en-US" b="1" dirty="0" smtClean="0"/>
            <a:t>Investment Analysis </a:t>
          </a:r>
          <a:endParaRPr lang="en-US" b="1" dirty="0"/>
        </a:p>
      </dgm:t>
    </dgm:pt>
    <dgm:pt modelId="{6D3D0EBF-B18B-4932-823F-899A8585E0BF}" type="parTrans" cxnId="{4D2C65AE-840E-4E9C-934F-A410AFAB6F61}">
      <dgm:prSet/>
      <dgm:spPr/>
      <dgm:t>
        <a:bodyPr/>
        <a:lstStyle/>
        <a:p>
          <a:endParaRPr lang="en-US"/>
        </a:p>
      </dgm:t>
    </dgm:pt>
    <dgm:pt modelId="{91FA76CC-9A3B-4715-9DF1-EF4431160DA8}" type="sibTrans" cxnId="{4D2C65AE-840E-4E9C-934F-A410AFAB6F61}">
      <dgm:prSet/>
      <dgm:spPr/>
      <dgm:t>
        <a:bodyPr/>
        <a:lstStyle/>
        <a:p>
          <a:endParaRPr lang="en-US"/>
        </a:p>
      </dgm:t>
    </dgm:pt>
    <dgm:pt modelId="{C826A483-6A92-42F8-A218-63E0D9CC19EC}">
      <dgm:prSet/>
      <dgm:spPr/>
      <dgm:t>
        <a:bodyPr/>
        <a:lstStyle/>
        <a:p>
          <a:pPr rtl="0"/>
          <a:r>
            <a:rPr lang="en-US" b="1" dirty="0" smtClean="0"/>
            <a:t>Valuation of Securities </a:t>
          </a:r>
          <a:endParaRPr lang="en-US" b="1" dirty="0"/>
        </a:p>
      </dgm:t>
    </dgm:pt>
    <dgm:pt modelId="{5AC70EA5-8267-45EF-AC38-DC9343C0A5A1}" type="parTrans" cxnId="{72F6B00F-B229-416F-B7C9-F7F2D6D06315}">
      <dgm:prSet/>
      <dgm:spPr/>
      <dgm:t>
        <a:bodyPr/>
        <a:lstStyle/>
        <a:p>
          <a:endParaRPr lang="en-US"/>
        </a:p>
      </dgm:t>
    </dgm:pt>
    <dgm:pt modelId="{ACAD7548-213B-4395-858C-AC2C9C8711E7}" type="sibTrans" cxnId="{72F6B00F-B229-416F-B7C9-F7F2D6D06315}">
      <dgm:prSet/>
      <dgm:spPr/>
      <dgm:t>
        <a:bodyPr/>
        <a:lstStyle/>
        <a:p>
          <a:endParaRPr lang="en-US"/>
        </a:p>
      </dgm:t>
    </dgm:pt>
    <dgm:pt modelId="{5537DFB3-2B52-4FA6-9165-D1847B2E5CEC}">
      <dgm:prSet/>
      <dgm:spPr/>
      <dgm:t>
        <a:bodyPr/>
        <a:lstStyle/>
        <a:p>
          <a:pPr rtl="0"/>
          <a:r>
            <a:rPr lang="en-US" b="1" dirty="0" smtClean="0"/>
            <a:t>Portfolio Construction.</a:t>
          </a:r>
          <a:endParaRPr lang="en-US" dirty="0"/>
        </a:p>
      </dgm:t>
    </dgm:pt>
    <dgm:pt modelId="{07EE8B11-E6C8-417F-84E0-E507E3D99D35}" type="parTrans" cxnId="{B22A7D73-3F51-4262-8924-844219177C0A}">
      <dgm:prSet/>
      <dgm:spPr/>
      <dgm:t>
        <a:bodyPr/>
        <a:lstStyle/>
        <a:p>
          <a:endParaRPr lang="en-US"/>
        </a:p>
      </dgm:t>
    </dgm:pt>
    <dgm:pt modelId="{B524217A-ADDE-419F-9093-BF056F7D0C36}" type="sibTrans" cxnId="{B22A7D73-3F51-4262-8924-844219177C0A}">
      <dgm:prSet/>
      <dgm:spPr/>
      <dgm:t>
        <a:bodyPr/>
        <a:lstStyle/>
        <a:p>
          <a:endParaRPr lang="en-US"/>
        </a:p>
      </dgm:t>
    </dgm:pt>
    <dgm:pt modelId="{900F3BE6-E086-4FFB-BFE8-BD5F16EAF2AF}">
      <dgm:prSet/>
      <dgm:spPr/>
      <dgm:t>
        <a:bodyPr/>
        <a:lstStyle/>
        <a:p>
          <a:pPr rtl="0"/>
          <a:r>
            <a:rPr lang="en-US" b="1" dirty="0" smtClean="0"/>
            <a:t>Portfolio Evaluation.</a:t>
          </a:r>
          <a:endParaRPr lang="en-US" dirty="0"/>
        </a:p>
      </dgm:t>
    </dgm:pt>
    <dgm:pt modelId="{ECBD48C5-89FD-4034-9492-4839F052D596}" type="parTrans" cxnId="{65FB503B-0FC8-457D-9840-1A21D113684C}">
      <dgm:prSet/>
      <dgm:spPr/>
      <dgm:t>
        <a:bodyPr/>
        <a:lstStyle/>
        <a:p>
          <a:endParaRPr lang="en-US"/>
        </a:p>
      </dgm:t>
    </dgm:pt>
    <dgm:pt modelId="{022D8070-757A-4047-8A11-8F7B132B61CC}" type="sibTrans" cxnId="{65FB503B-0FC8-457D-9840-1A21D113684C}">
      <dgm:prSet/>
      <dgm:spPr/>
      <dgm:t>
        <a:bodyPr/>
        <a:lstStyle/>
        <a:p>
          <a:endParaRPr lang="en-US"/>
        </a:p>
      </dgm:t>
    </dgm:pt>
    <dgm:pt modelId="{CC93B8E7-0C14-4674-A8CE-89869A9C1A49}" type="pres">
      <dgm:prSet presAssocID="{3056E522-B8ED-43E6-B933-A8AF3AEBDFC5}" presName="outerComposite" presStyleCnt="0">
        <dgm:presLayoutVars>
          <dgm:chMax val="5"/>
          <dgm:dir/>
          <dgm:resizeHandles val="exact"/>
        </dgm:presLayoutVars>
      </dgm:prSet>
      <dgm:spPr/>
    </dgm:pt>
    <dgm:pt modelId="{F73D9111-DAD9-4104-A7E7-3060EAD1DB27}" type="pres">
      <dgm:prSet presAssocID="{3056E522-B8ED-43E6-B933-A8AF3AEBDFC5}" presName="dummyMaxCanvas" presStyleCnt="0">
        <dgm:presLayoutVars/>
      </dgm:prSet>
      <dgm:spPr/>
    </dgm:pt>
    <dgm:pt modelId="{BE40AC39-C2CD-4951-994D-7ECDE1BC8ED8}" type="pres">
      <dgm:prSet presAssocID="{3056E522-B8ED-43E6-B933-A8AF3AEBDFC5}" presName="FiveNodes_1" presStyleLbl="node1" presStyleIdx="0" presStyleCnt="5">
        <dgm:presLayoutVars>
          <dgm:bulletEnabled val="1"/>
        </dgm:presLayoutVars>
      </dgm:prSet>
      <dgm:spPr/>
    </dgm:pt>
    <dgm:pt modelId="{D9AA304E-9F4B-4969-ACDD-009FF0189774}" type="pres">
      <dgm:prSet presAssocID="{3056E522-B8ED-43E6-B933-A8AF3AEBDFC5}" presName="FiveNodes_2" presStyleLbl="node1" presStyleIdx="1" presStyleCnt="5">
        <dgm:presLayoutVars>
          <dgm:bulletEnabled val="1"/>
        </dgm:presLayoutVars>
      </dgm:prSet>
      <dgm:spPr/>
    </dgm:pt>
    <dgm:pt modelId="{4B675D6D-30A0-4A2C-B194-D0169F567EDF}" type="pres">
      <dgm:prSet presAssocID="{3056E522-B8ED-43E6-B933-A8AF3AEBDFC5}" presName="FiveNodes_3" presStyleLbl="node1" presStyleIdx="2" presStyleCnt="5">
        <dgm:presLayoutVars>
          <dgm:bulletEnabled val="1"/>
        </dgm:presLayoutVars>
      </dgm:prSet>
      <dgm:spPr/>
    </dgm:pt>
    <dgm:pt modelId="{72EFC824-D77D-425F-A556-7D1698728261}" type="pres">
      <dgm:prSet presAssocID="{3056E522-B8ED-43E6-B933-A8AF3AEBDFC5}" presName="FiveNodes_4" presStyleLbl="node1" presStyleIdx="3" presStyleCnt="5">
        <dgm:presLayoutVars>
          <dgm:bulletEnabled val="1"/>
        </dgm:presLayoutVars>
      </dgm:prSet>
      <dgm:spPr/>
    </dgm:pt>
    <dgm:pt modelId="{1843351D-C1CA-4367-915A-57A58F03FF1C}" type="pres">
      <dgm:prSet presAssocID="{3056E522-B8ED-43E6-B933-A8AF3AEBDFC5}" presName="FiveNodes_5" presStyleLbl="node1" presStyleIdx="4" presStyleCnt="5">
        <dgm:presLayoutVars>
          <dgm:bulletEnabled val="1"/>
        </dgm:presLayoutVars>
      </dgm:prSet>
      <dgm:spPr/>
    </dgm:pt>
    <dgm:pt modelId="{18828883-1E94-4CE2-81AE-D3472C6DEC97}" type="pres">
      <dgm:prSet presAssocID="{3056E522-B8ED-43E6-B933-A8AF3AEBDFC5}" presName="FiveConn_1-2" presStyleLbl="fgAccFollowNode1" presStyleIdx="0" presStyleCnt="4">
        <dgm:presLayoutVars>
          <dgm:bulletEnabled val="1"/>
        </dgm:presLayoutVars>
      </dgm:prSet>
      <dgm:spPr/>
    </dgm:pt>
    <dgm:pt modelId="{A43033B1-D1DC-40CA-8B83-6626960F3EC0}" type="pres">
      <dgm:prSet presAssocID="{3056E522-B8ED-43E6-B933-A8AF3AEBDFC5}" presName="FiveConn_2-3" presStyleLbl="fgAccFollowNode1" presStyleIdx="1" presStyleCnt="4">
        <dgm:presLayoutVars>
          <dgm:bulletEnabled val="1"/>
        </dgm:presLayoutVars>
      </dgm:prSet>
      <dgm:spPr/>
    </dgm:pt>
    <dgm:pt modelId="{4D7E93E6-A7B5-49FF-92DC-69835E0516D0}" type="pres">
      <dgm:prSet presAssocID="{3056E522-B8ED-43E6-B933-A8AF3AEBDFC5}" presName="FiveConn_3-4" presStyleLbl="fgAccFollowNode1" presStyleIdx="2" presStyleCnt="4">
        <dgm:presLayoutVars>
          <dgm:bulletEnabled val="1"/>
        </dgm:presLayoutVars>
      </dgm:prSet>
      <dgm:spPr/>
    </dgm:pt>
    <dgm:pt modelId="{E02EE0DB-164A-467B-A38F-7755F95F4899}" type="pres">
      <dgm:prSet presAssocID="{3056E522-B8ED-43E6-B933-A8AF3AEBDFC5}" presName="FiveConn_4-5" presStyleLbl="fgAccFollowNode1" presStyleIdx="3" presStyleCnt="4">
        <dgm:presLayoutVars>
          <dgm:bulletEnabled val="1"/>
        </dgm:presLayoutVars>
      </dgm:prSet>
      <dgm:spPr/>
    </dgm:pt>
    <dgm:pt modelId="{8067A23C-8EE2-485A-85A7-76A1803F79E8}" type="pres">
      <dgm:prSet presAssocID="{3056E522-B8ED-43E6-B933-A8AF3AEBDFC5}" presName="FiveNodes_1_text" presStyleLbl="node1" presStyleIdx="4" presStyleCnt="5">
        <dgm:presLayoutVars>
          <dgm:bulletEnabled val="1"/>
        </dgm:presLayoutVars>
      </dgm:prSet>
      <dgm:spPr/>
    </dgm:pt>
    <dgm:pt modelId="{D597F258-AC80-4052-A87E-5DA1F1FAC1D8}" type="pres">
      <dgm:prSet presAssocID="{3056E522-B8ED-43E6-B933-A8AF3AEBDFC5}" presName="FiveNodes_2_text" presStyleLbl="node1" presStyleIdx="4" presStyleCnt="5">
        <dgm:presLayoutVars>
          <dgm:bulletEnabled val="1"/>
        </dgm:presLayoutVars>
      </dgm:prSet>
      <dgm:spPr/>
    </dgm:pt>
    <dgm:pt modelId="{DC7C9BC0-8AC6-49B8-BDF8-5AF499F5C8A3}" type="pres">
      <dgm:prSet presAssocID="{3056E522-B8ED-43E6-B933-A8AF3AEBDFC5}" presName="FiveNodes_3_text" presStyleLbl="node1" presStyleIdx="4" presStyleCnt="5">
        <dgm:presLayoutVars>
          <dgm:bulletEnabled val="1"/>
        </dgm:presLayoutVars>
      </dgm:prSet>
      <dgm:spPr/>
    </dgm:pt>
    <dgm:pt modelId="{81F6F08B-4B06-4411-B547-A282113D9474}" type="pres">
      <dgm:prSet presAssocID="{3056E522-B8ED-43E6-B933-A8AF3AEBDFC5}" presName="FiveNodes_4_text" presStyleLbl="node1" presStyleIdx="4" presStyleCnt="5">
        <dgm:presLayoutVars>
          <dgm:bulletEnabled val="1"/>
        </dgm:presLayoutVars>
      </dgm:prSet>
      <dgm:spPr/>
    </dgm:pt>
    <dgm:pt modelId="{5FEC3DA4-69B8-44A3-B5EE-05FCFDAED6F7}" type="pres">
      <dgm:prSet presAssocID="{3056E522-B8ED-43E6-B933-A8AF3AEBDFC5}" presName="FiveNodes_5_text" presStyleLbl="node1" presStyleIdx="4" presStyleCnt="5">
        <dgm:presLayoutVars>
          <dgm:bulletEnabled val="1"/>
        </dgm:presLayoutVars>
      </dgm:prSet>
      <dgm:spPr/>
    </dgm:pt>
  </dgm:ptLst>
  <dgm:cxnLst>
    <dgm:cxn modelId="{FE990A0C-50AA-4976-969D-D1A5909F5ED4}" type="presOf" srcId="{77FB6C66-3B5C-445C-9F5D-5949B2841B87}" destId="{18828883-1E94-4CE2-81AE-D3472C6DEC97}" srcOrd="0" destOrd="0" presId="urn:microsoft.com/office/officeart/2005/8/layout/vProcess5"/>
    <dgm:cxn modelId="{15A00163-BF9F-4CC9-BF1B-553C77493889}" srcId="{3056E522-B8ED-43E6-B933-A8AF3AEBDFC5}" destId="{5C38345E-2381-45BB-B87C-ECE8968F0B90}" srcOrd="0" destOrd="0" parTransId="{1C313FBA-CD90-433F-9259-B77DF0D945F7}" sibTransId="{77FB6C66-3B5C-445C-9F5D-5949B2841B87}"/>
    <dgm:cxn modelId="{B6E6947F-D517-4DEE-91CA-4E94F7C5C3DD}" type="presOf" srcId="{ACAD7548-213B-4395-858C-AC2C9C8711E7}" destId="{4D7E93E6-A7B5-49FF-92DC-69835E0516D0}" srcOrd="0" destOrd="0" presId="urn:microsoft.com/office/officeart/2005/8/layout/vProcess5"/>
    <dgm:cxn modelId="{B22A7D73-3F51-4262-8924-844219177C0A}" srcId="{3056E522-B8ED-43E6-B933-A8AF3AEBDFC5}" destId="{5537DFB3-2B52-4FA6-9165-D1847B2E5CEC}" srcOrd="3" destOrd="0" parTransId="{07EE8B11-E6C8-417F-84E0-E507E3D99D35}" sibTransId="{B524217A-ADDE-419F-9093-BF056F7D0C36}"/>
    <dgm:cxn modelId="{4D2C65AE-840E-4E9C-934F-A410AFAB6F61}" srcId="{3056E522-B8ED-43E6-B933-A8AF3AEBDFC5}" destId="{F53A3B2D-B9E0-418E-B014-A873F2D4611D}" srcOrd="1" destOrd="0" parTransId="{6D3D0EBF-B18B-4932-823F-899A8585E0BF}" sibTransId="{91FA76CC-9A3B-4715-9DF1-EF4431160DA8}"/>
    <dgm:cxn modelId="{C0D93EA1-54A1-4809-BBF6-D7968E7D0179}" type="presOf" srcId="{5C38345E-2381-45BB-B87C-ECE8968F0B90}" destId="{8067A23C-8EE2-485A-85A7-76A1803F79E8}" srcOrd="1" destOrd="0" presId="urn:microsoft.com/office/officeart/2005/8/layout/vProcess5"/>
    <dgm:cxn modelId="{52980561-8B48-4CE8-B1DB-D98F39E37D30}" type="presOf" srcId="{900F3BE6-E086-4FFB-BFE8-BD5F16EAF2AF}" destId="{5FEC3DA4-69B8-44A3-B5EE-05FCFDAED6F7}" srcOrd="1" destOrd="0" presId="urn:microsoft.com/office/officeart/2005/8/layout/vProcess5"/>
    <dgm:cxn modelId="{7378D432-7A64-481B-94CC-C108E1CDF941}" type="presOf" srcId="{C826A483-6A92-42F8-A218-63E0D9CC19EC}" destId="{4B675D6D-30A0-4A2C-B194-D0169F567EDF}" srcOrd="0" destOrd="0" presId="urn:microsoft.com/office/officeart/2005/8/layout/vProcess5"/>
    <dgm:cxn modelId="{F9A0ED0C-608C-477C-891D-CFC373D3E633}" type="presOf" srcId="{3056E522-B8ED-43E6-B933-A8AF3AEBDFC5}" destId="{CC93B8E7-0C14-4674-A8CE-89869A9C1A49}" srcOrd="0" destOrd="0" presId="urn:microsoft.com/office/officeart/2005/8/layout/vProcess5"/>
    <dgm:cxn modelId="{65FB503B-0FC8-457D-9840-1A21D113684C}" srcId="{3056E522-B8ED-43E6-B933-A8AF3AEBDFC5}" destId="{900F3BE6-E086-4FFB-BFE8-BD5F16EAF2AF}" srcOrd="4" destOrd="0" parTransId="{ECBD48C5-89FD-4034-9492-4839F052D596}" sibTransId="{022D8070-757A-4047-8A11-8F7B132B61CC}"/>
    <dgm:cxn modelId="{3D46F2CD-50A9-4F21-9DC6-DFD845A6174A}" type="presOf" srcId="{5C38345E-2381-45BB-B87C-ECE8968F0B90}" destId="{BE40AC39-C2CD-4951-994D-7ECDE1BC8ED8}" srcOrd="0" destOrd="0" presId="urn:microsoft.com/office/officeart/2005/8/layout/vProcess5"/>
    <dgm:cxn modelId="{4137C221-68CC-4A8E-A163-6429D1E907E5}" type="presOf" srcId="{5537DFB3-2B52-4FA6-9165-D1847B2E5CEC}" destId="{81F6F08B-4B06-4411-B547-A282113D9474}" srcOrd="1" destOrd="0" presId="urn:microsoft.com/office/officeart/2005/8/layout/vProcess5"/>
    <dgm:cxn modelId="{8CF87194-A1A1-414D-A818-ABA97DE43BD7}" type="presOf" srcId="{5537DFB3-2B52-4FA6-9165-D1847B2E5CEC}" destId="{72EFC824-D77D-425F-A556-7D1698728261}" srcOrd="0" destOrd="0" presId="urn:microsoft.com/office/officeart/2005/8/layout/vProcess5"/>
    <dgm:cxn modelId="{EA8C51FD-CB14-43F5-9FC0-D78E3657DCC4}" type="presOf" srcId="{F53A3B2D-B9E0-418E-B014-A873F2D4611D}" destId="{D597F258-AC80-4052-A87E-5DA1F1FAC1D8}" srcOrd="1" destOrd="0" presId="urn:microsoft.com/office/officeart/2005/8/layout/vProcess5"/>
    <dgm:cxn modelId="{72F6B00F-B229-416F-B7C9-F7F2D6D06315}" srcId="{3056E522-B8ED-43E6-B933-A8AF3AEBDFC5}" destId="{C826A483-6A92-42F8-A218-63E0D9CC19EC}" srcOrd="2" destOrd="0" parTransId="{5AC70EA5-8267-45EF-AC38-DC9343C0A5A1}" sibTransId="{ACAD7548-213B-4395-858C-AC2C9C8711E7}"/>
    <dgm:cxn modelId="{818F2477-8519-40ED-8B3A-8EE9228A8D0A}" type="presOf" srcId="{91FA76CC-9A3B-4715-9DF1-EF4431160DA8}" destId="{A43033B1-D1DC-40CA-8B83-6626960F3EC0}" srcOrd="0" destOrd="0" presId="urn:microsoft.com/office/officeart/2005/8/layout/vProcess5"/>
    <dgm:cxn modelId="{E5EAD1EC-D156-4F76-9809-8CABD53B9B70}" type="presOf" srcId="{C826A483-6A92-42F8-A218-63E0D9CC19EC}" destId="{DC7C9BC0-8AC6-49B8-BDF8-5AF499F5C8A3}" srcOrd="1" destOrd="0" presId="urn:microsoft.com/office/officeart/2005/8/layout/vProcess5"/>
    <dgm:cxn modelId="{127B3E70-C9CC-429F-826F-95B997932A31}" type="presOf" srcId="{F53A3B2D-B9E0-418E-B014-A873F2D4611D}" destId="{D9AA304E-9F4B-4969-ACDD-009FF0189774}" srcOrd="0" destOrd="0" presId="urn:microsoft.com/office/officeart/2005/8/layout/vProcess5"/>
    <dgm:cxn modelId="{BADEB3AC-721E-4899-9284-0DE877CAD979}" type="presOf" srcId="{B524217A-ADDE-419F-9093-BF056F7D0C36}" destId="{E02EE0DB-164A-467B-A38F-7755F95F4899}" srcOrd="0" destOrd="0" presId="urn:microsoft.com/office/officeart/2005/8/layout/vProcess5"/>
    <dgm:cxn modelId="{F5620086-A050-4971-892F-538BD16D20DC}" type="presOf" srcId="{900F3BE6-E086-4FFB-BFE8-BD5F16EAF2AF}" destId="{1843351D-C1CA-4367-915A-57A58F03FF1C}" srcOrd="0" destOrd="0" presId="urn:microsoft.com/office/officeart/2005/8/layout/vProcess5"/>
    <dgm:cxn modelId="{D7FEB767-811B-4C36-94E2-B3AC9F2B7BD7}" type="presParOf" srcId="{CC93B8E7-0C14-4674-A8CE-89869A9C1A49}" destId="{F73D9111-DAD9-4104-A7E7-3060EAD1DB27}" srcOrd="0" destOrd="0" presId="urn:microsoft.com/office/officeart/2005/8/layout/vProcess5"/>
    <dgm:cxn modelId="{C58D6D57-419F-445A-A1EF-88C50BCF3F28}" type="presParOf" srcId="{CC93B8E7-0C14-4674-A8CE-89869A9C1A49}" destId="{BE40AC39-C2CD-4951-994D-7ECDE1BC8ED8}" srcOrd="1" destOrd="0" presId="urn:microsoft.com/office/officeart/2005/8/layout/vProcess5"/>
    <dgm:cxn modelId="{76896932-858E-4A1A-8EF2-FF41731E7FB6}" type="presParOf" srcId="{CC93B8E7-0C14-4674-A8CE-89869A9C1A49}" destId="{D9AA304E-9F4B-4969-ACDD-009FF0189774}" srcOrd="2" destOrd="0" presId="urn:microsoft.com/office/officeart/2005/8/layout/vProcess5"/>
    <dgm:cxn modelId="{995BDB21-BBD7-4920-A92D-FD04DF3DCA7C}" type="presParOf" srcId="{CC93B8E7-0C14-4674-A8CE-89869A9C1A49}" destId="{4B675D6D-30A0-4A2C-B194-D0169F567EDF}" srcOrd="3" destOrd="0" presId="urn:microsoft.com/office/officeart/2005/8/layout/vProcess5"/>
    <dgm:cxn modelId="{F325B67A-89F8-4CD5-8B7B-DAF9E6B9895A}" type="presParOf" srcId="{CC93B8E7-0C14-4674-A8CE-89869A9C1A49}" destId="{72EFC824-D77D-425F-A556-7D1698728261}" srcOrd="4" destOrd="0" presId="urn:microsoft.com/office/officeart/2005/8/layout/vProcess5"/>
    <dgm:cxn modelId="{83E8B304-A343-48B1-BACE-92E536F14184}" type="presParOf" srcId="{CC93B8E7-0C14-4674-A8CE-89869A9C1A49}" destId="{1843351D-C1CA-4367-915A-57A58F03FF1C}" srcOrd="5" destOrd="0" presId="urn:microsoft.com/office/officeart/2005/8/layout/vProcess5"/>
    <dgm:cxn modelId="{39FBD9CA-42ED-4246-870E-3906B25614FD}" type="presParOf" srcId="{CC93B8E7-0C14-4674-A8CE-89869A9C1A49}" destId="{18828883-1E94-4CE2-81AE-D3472C6DEC97}" srcOrd="6" destOrd="0" presId="urn:microsoft.com/office/officeart/2005/8/layout/vProcess5"/>
    <dgm:cxn modelId="{94210C48-A171-4584-9F01-B0A9AFD69139}" type="presParOf" srcId="{CC93B8E7-0C14-4674-A8CE-89869A9C1A49}" destId="{A43033B1-D1DC-40CA-8B83-6626960F3EC0}" srcOrd="7" destOrd="0" presId="urn:microsoft.com/office/officeart/2005/8/layout/vProcess5"/>
    <dgm:cxn modelId="{916EEFC4-E6A4-44F7-B73B-2C4431A0016C}" type="presParOf" srcId="{CC93B8E7-0C14-4674-A8CE-89869A9C1A49}" destId="{4D7E93E6-A7B5-49FF-92DC-69835E0516D0}" srcOrd="8" destOrd="0" presId="urn:microsoft.com/office/officeart/2005/8/layout/vProcess5"/>
    <dgm:cxn modelId="{E06AD2C5-AF19-4F90-A1DB-8E7A689FB282}" type="presParOf" srcId="{CC93B8E7-0C14-4674-A8CE-89869A9C1A49}" destId="{E02EE0DB-164A-467B-A38F-7755F95F4899}" srcOrd="9" destOrd="0" presId="urn:microsoft.com/office/officeart/2005/8/layout/vProcess5"/>
    <dgm:cxn modelId="{F4D4AEAB-F110-4715-9307-BEF9823FB1F7}" type="presParOf" srcId="{CC93B8E7-0C14-4674-A8CE-89869A9C1A49}" destId="{8067A23C-8EE2-485A-85A7-76A1803F79E8}" srcOrd="10" destOrd="0" presId="urn:microsoft.com/office/officeart/2005/8/layout/vProcess5"/>
    <dgm:cxn modelId="{1FBEE194-34C1-4817-946C-FF0305331192}" type="presParOf" srcId="{CC93B8E7-0C14-4674-A8CE-89869A9C1A49}" destId="{D597F258-AC80-4052-A87E-5DA1F1FAC1D8}" srcOrd="11" destOrd="0" presId="urn:microsoft.com/office/officeart/2005/8/layout/vProcess5"/>
    <dgm:cxn modelId="{2251652A-674B-434F-AA43-42D44F8715A7}" type="presParOf" srcId="{CC93B8E7-0C14-4674-A8CE-89869A9C1A49}" destId="{DC7C9BC0-8AC6-49B8-BDF8-5AF499F5C8A3}" srcOrd="12" destOrd="0" presId="urn:microsoft.com/office/officeart/2005/8/layout/vProcess5"/>
    <dgm:cxn modelId="{D8F83D10-2869-4833-9A67-821371AD93B4}" type="presParOf" srcId="{CC93B8E7-0C14-4674-A8CE-89869A9C1A49}" destId="{81F6F08B-4B06-4411-B547-A282113D9474}" srcOrd="13" destOrd="0" presId="urn:microsoft.com/office/officeart/2005/8/layout/vProcess5"/>
    <dgm:cxn modelId="{238E537E-A084-40B6-9033-930D5E8AC47A}" type="presParOf" srcId="{CC93B8E7-0C14-4674-A8CE-89869A9C1A49}" destId="{5FEC3DA4-69B8-44A3-B5EE-05FCFDAED6F7}" srcOrd="14" destOrd="0" presId="urn:microsoft.com/office/officeart/2005/8/layout/vProcess5"/>
  </dgm:cxnLst>
  <dgm:bg/>
  <dgm:whole/>
</dgm:dataModel>
</file>

<file path=ppt/diagrams/data3.xml><?xml version="1.0" encoding="utf-8"?>
<dgm:dataModel xmlns:dgm="http://schemas.openxmlformats.org/drawingml/2006/diagram" xmlns:a="http://schemas.openxmlformats.org/drawingml/2006/main">
  <dgm:ptLst>
    <dgm:pt modelId="{B00AF820-115D-448A-B9D6-8DE42375551A}"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370CDB51-49AF-43A7-9F8C-05C0FAAF3080}">
      <dgm:prSet/>
      <dgm:spPr/>
      <dgm:t>
        <a:bodyPr/>
        <a:lstStyle/>
        <a:p>
          <a:pPr rtl="0"/>
          <a:r>
            <a:rPr lang="en-US" dirty="0" smtClean="0"/>
            <a:t>1. Systematic Risk:</a:t>
          </a:r>
          <a:endParaRPr lang="en-US" dirty="0"/>
        </a:p>
      </dgm:t>
    </dgm:pt>
    <dgm:pt modelId="{F584B25D-8FAE-4EFD-A27D-1AA757CA6C3A}" type="parTrans" cxnId="{FC51806E-F83E-42E0-AAF9-DEC8CC66348C}">
      <dgm:prSet/>
      <dgm:spPr/>
      <dgm:t>
        <a:bodyPr/>
        <a:lstStyle/>
        <a:p>
          <a:endParaRPr lang="en-US"/>
        </a:p>
      </dgm:t>
    </dgm:pt>
    <dgm:pt modelId="{EC7D0DAF-E4B0-4EF6-AAD1-DBBB9881E098}" type="sibTrans" cxnId="{FC51806E-F83E-42E0-AAF9-DEC8CC66348C}">
      <dgm:prSet/>
      <dgm:spPr/>
      <dgm:t>
        <a:bodyPr/>
        <a:lstStyle/>
        <a:p>
          <a:endParaRPr lang="en-US"/>
        </a:p>
      </dgm:t>
    </dgm:pt>
    <dgm:pt modelId="{6D0078F8-D127-489A-A847-873E4367915E}">
      <dgm:prSet/>
      <dgm:spPr/>
      <dgm:t>
        <a:bodyPr/>
        <a:lstStyle/>
        <a:p>
          <a:pPr rtl="0"/>
          <a:r>
            <a:rPr lang="en-US" dirty="0" smtClean="0"/>
            <a:t>a. Market Risk</a:t>
          </a:r>
          <a:endParaRPr lang="en-US" dirty="0"/>
        </a:p>
      </dgm:t>
    </dgm:pt>
    <dgm:pt modelId="{3E8776B3-2641-45AC-9476-278EB69B305D}" type="parTrans" cxnId="{039EDCE4-E4B2-41DD-80AD-65F6334071DE}">
      <dgm:prSet/>
      <dgm:spPr/>
      <dgm:t>
        <a:bodyPr/>
        <a:lstStyle/>
        <a:p>
          <a:endParaRPr lang="en-US"/>
        </a:p>
      </dgm:t>
    </dgm:pt>
    <dgm:pt modelId="{632CDB84-3750-496D-9BFD-089855707929}" type="sibTrans" cxnId="{039EDCE4-E4B2-41DD-80AD-65F6334071DE}">
      <dgm:prSet/>
      <dgm:spPr/>
      <dgm:t>
        <a:bodyPr/>
        <a:lstStyle/>
        <a:p>
          <a:endParaRPr lang="en-US"/>
        </a:p>
      </dgm:t>
    </dgm:pt>
    <dgm:pt modelId="{895B358E-23B8-4056-BB5E-1C67F02E59CF}">
      <dgm:prSet/>
      <dgm:spPr/>
      <dgm:t>
        <a:bodyPr/>
        <a:lstStyle/>
        <a:p>
          <a:pPr rtl="0"/>
          <a:r>
            <a:rPr lang="en-US" dirty="0" smtClean="0"/>
            <a:t>b. Interest rate risk</a:t>
          </a:r>
          <a:endParaRPr lang="en-US" dirty="0"/>
        </a:p>
      </dgm:t>
    </dgm:pt>
    <dgm:pt modelId="{5D154F27-849B-4666-AF1C-26137B15D27A}" type="parTrans" cxnId="{B030E9EA-1B9B-443F-816C-DF730B3C0AC6}">
      <dgm:prSet/>
      <dgm:spPr/>
      <dgm:t>
        <a:bodyPr/>
        <a:lstStyle/>
        <a:p>
          <a:endParaRPr lang="en-US"/>
        </a:p>
      </dgm:t>
    </dgm:pt>
    <dgm:pt modelId="{0E34B49B-A8A5-488D-8306-5C230C87F4D6}" type="sibTrans" cxnId="{B030E9EA-1B9B-443F-816C-DF730B3C0AC6}">
      <dgm:prSet/>
      <dgm:spPr/>
      <dgm:t>
        <a:bodyPr/>
        <a:lstStyle/>
        <a:p>
          <a:endParaRPr lang="en-US"/>
        </a:p>
      </dgm:t>
    </dgm:pt>
    <dgm:pt modelId="{8FCDD897-6A41-451B-8D6F-BA54A1F80C86}">
      <dgm:prSet/>
      <dgm:spPr/>
      <dgm:t>
        <a:bodyPr/>
        <a:lstStyle/>
        <a:p>
          <a:pPr rtl="0"/>
          <a:r>
            <a:rPr lang="en-US" dirty="0" smtClean="0"/>
            <a:t>c. Purchasing power risk</a:t>
          </a:r>
          <a:endParaRPr lang="en-US" dirty="0"/>
        </a:p>
      </dgm:t>
    </dgm:pt>
    <dgm:pt modelId="{3286541E-2DC0-4820-91B3-45A2789897FE}" type="parTrans" cxnId="{36F35C41-0FE0-4D99-8AC3-E5E2E7B92A9B}">
      <dgm:prSet/>
      <dgm:spPr/>
      <dgm:t>
        <a:bodyPr/>
        <a:lstStyle/>
        <a:p>
          <a:endParaRPr lang="en-US"/>
        </a:p>
      </dgm:t>
    </dgm:pt>
    <dgm:pt modelId="{CE3C20EF-F30A-4F70-9D27-8FC3C5FE59E1}" type="sibTrans" cxnId="{36F35C41-0FE0-4D99-8AC3-E5E2E7B92A9B}">
      <dgm:prSet/>
      <dgm:spPr/>
      <dgm:t>
        <a:bodyPr/>
        <a:lstStyle/>
        <a:p>
          <a:endParaRPr lang="en-US"/>
        </a:p>
      </dgm:t>
    </dgm:pt>
    <dgm:pt modelId="{C896DE54-E486-428B-A6F7-9D7D92BC9566}">
      <dgm:prSet/>
      <dgm:spPr/>
      <dgm:t>
        <a:bodyPr/>
        <a:lstStyle/>
        <a:p>
          <a:pPr rtl="0"/>
          <a:r>
            <a:rPr lang="en-US" dirty="0" smtClean="0"/>
            <a:t>2. Unsystematic Risk:</a:t>
          </a:r>
          <a:endParaRPr lang="en-US" dirty="0"/>
        </a:p>
      </dgm:t>
    </dgm:pt>
    <dgm:pt modelId="{50C19E58-3921-46ED-ABD4-9E7A2F9675C5}" type="parTrans" cxnId="{DC51BE77-91CD-4BB4-976B-D6E5EEE1CDEC}">
      <dgm:prSet/>
      <dgm:spPr/>
      <dgm:t>
        <a:bodyPr/>
        <a:lstStyle/>
        <a:p>
          <a:endParaRPr lang="en-US"/>
        </a:p>
      </dgm:t>
    </dgm:pt>
    <dgm:pt modelId="{345E9ECD-8346-49B5-B89B-F62EC6E5D53B}" type="sibTrans" cxnId="{DC51BE77-91CD-4BB4-976B-D6E5EEE1CDEC}">
      <dgm:prSet/>
      <dgm:spPr/>
      <dgm:t>
        <a:bodyPr/>
        <a:lstStyle/>
        <a:p>
          <a:endParaRPr lang="en-US"/>
        </a:p>
      </dgm:t>
    </dgm:pt>
    <dgm:pt modelId="{FB660D02-CF53-44FA-9B9F-BFB9E4468230}">
      <dgm:prSet/>
      <dgm:spPr/>
      <dgm:t>
        <a:bodyPr/>
        <a:lstStyle/>
        <a:p>
          <a:pPr rtl="0"/>
          <a:r>
            <a:rPr lang="en-US" dirty="0" smtClean="0"/>
            <a:t>a. Business Risk</a:t>
          </a:r>
          <a:endParaRPr lang="en-US" dirty="0"/>
        </a:p>
      </dgm:t>
    </dgm:pt>
    <dgm:pt modelId="{76AF8323-F369-4DAF-AD5C-722FAAE5DCE0}" type="parTrans" cxnId="{9209E7C0-174F-4A48-A2E2-1423541563DD}">
      <dgm:prSet/>
      <dgm:spPr/>
      <dgm:t>
        <a:bodyPr/>
        <a:lstStyle/>
        <a:p>
          <a:endParaRPr lang="en-US"/>
        </a:p>
      </dgm:t>
    </dgm:pt>
    <dgm:pt modelId="{E1C9346D-A7E7-4163-B7BA-545F53141C32}" type="sibTrans" cxnId="{9209E7C0-174F-4A48-A2E2-1423541563DD}">
      <dgm:prSet/>
      <dgm:spPr/>
      <dgm:t>
        <a:bodyPr/>
        <a:lstStyle/>
        <a:p>
          <a:endParaRPr lang="en-US"/>
        </a:p>
      </dgm:t>
    </dgm:pt>
    <dgm:pt modelId="{B5E2EE42-49D7-4F62-82CB-D0F14E0CCA98}">
      <dgm:prSet/>
      <dgm:spPr/>
      <dgm:t>
        <a:bodyPr/>
        <a:lstStyle/>
        <a:p>
          <a:pPr rtl="0"/>
          <a:r>
            <a:rPr lang="en-US" dirty="0" smtClean="0"/>
            <a:t>b. Financial Risk</a:t>
          </a:r>
          <a:endParaRPr lang="en-US" dirty="0"/>
        </a:p>
      </dgm:t>
    </dgm:pt>
    <dgm:pt modelId="{70E1F093-FBD2-4EDD-83FC-A013BCCA9713}" type="parTrans" cxnId="{992730AB-3473-4B21-B83C-831901275C3B}">
      <dgm:prSet/>
      <dgm:spPr/>
      <dgm:t>
        <a:bodyPr/>
        <a:lstStyle/>
        <a:p>
          <a:endParaRPr lang="en-US"/>
        </a:p>
      </dgm:t>
    </dgm:pt>
    <dgm:pt modelId="{E6EA774C-915E-4306-A6DA-91AA198CAA3F}" type="sibTrans" cxnId="{992730AB-3473-4B21-B83C-831901275C3B}">
      <dgm:prSet/>
      <dgm:spPr/>
      <dgm:t>
        <a:bodyPr/>
        <a:lstStyle/>
        <a:p>
          <a:endParaRPr lang="en-US"/>
        </a:p>
      </dgm:t>
    </dgm:pt>
    <dgm:pt modelId="{CF7D854A-C729-4833-8560-0DF1078372F8}" type="pres">
      <dgm:prSet presAssocID="{B00AF820-115D-448A-B9D6-8DE42375551A}" presName="linear" presStyleCnt="0">
        <dgm:presLayoutVars>
          <dgm:animLvl val="lvl"/>
          <dgm:resizeHandles val="exact"/>
        </dgm:presLayoutVars>
      </dgm:prSet>
      <dgm:spPr/>
    </dgm:pt>
    <dgm:pt modelId="{8B45650C-378C-4B4F-A4EE-CE2617204DBA}" type="pres">
      <dgm:prSet presAssocID="{370CDB51-49AF-43A7-9F8C-05C0FAAF3080}" presName="parentText" presStyleLbl="node1" presStyleIdx="0" presStyleCnt="2">
        <dgm:presLayoutVars>
          <dgm:chMax val="0"/>
          <dgm:bulletEnabled val="1"/>
        </dgm:presLayoutVars>
      </dgm:prSet>
      <dgm:spPr/>
    </dgm:pt>
    <dgm:pt modelId="{DB5324B9-C6C3-4BB5-A8DD-7E3A8B0C990E}" type="pres">
      <dgm:prSet presAssocID="{370CDB51-49AF-43A7-9F8C-05C0FAAF3080}" presName="childText" presStyleLbl="revTx" presStyleIdx="0" presStyleCnt="2">
        <dgm:presLayoutVars>
          <dgm:bulletEnabled val="1"/>
        </dgm:presLayoutVars>
      </dgm:prSet>
      <dgm:spPr/>
    </dgm:pt>
    <dgm:pt modelId="{3820DAE0-571B-4F83-AE00-7E4D14142072}" type="pres">
      <dgm:prSet presAssocID="{C896DE54-E486-428B-A6F7-9D7D92BC9566}" presName="parentText" presStyleLbl="node1" presStyleIdx="1" presStyleCnt="2">
        <dgm:presLayoutVars>
          <dgm:chMax val="0"/>
          <dgm:bulletEnabled val="1"/>
        </dgm:presLayoutVars>
      </dgm:prSet>
      <dgm:spPr/>
    </dgm:pt>
    <dgm:pt modelId="{699A8C9A-C364-413F-AF4C-C30960EFAC5B}" type="pres">
      <dgm:prSet presAssocID="{C896DE54-E486-428B-A6F7-9D7D92BC9566}" presName="childText" presStyleLbl="revTx" presStyleIdx="1" presStyleCnt="2">
        <dgm:presLayoutVars>
          <dgm:bulletEnabled val="1"/>
        </dgm:presLayoutVars>
      </dgm:prSet>
      <dgm:spPr/>
    </dgm:pt>
  </dgm:ptLst>
  <dgm:cxnLst>
    <dgm:cxn modelId="{FC51806E-F83E-42E0-AAF9-DEC8CC66348C}" srcId="{B00AF820-115D-448A-B9D6-8DE42375551A}" destId="{370CDB51-49AF-43A7-9F8C-05C0FAAF3080}" srcOrd="0" destOrd="0" parTransId="{F584B25D-8FAE-4EFD-A27D-1AA757CA6C3A}" sibTransId="{EC7D0DAF-E4B0-4EF6-AAD1-DBBB9881E098}"/>
    <dgm:cxn modelId="{E4F80510-F1B0-4063-A23B-7A41BB88B246}" type="presOf" srcId="{B00AF820-115D-448A-B9D6-8DE42375551A}" destId="{CF7D854A-C729-4833-8560-0DF1078372F8}" srcOrd="0" destOrd="0" presId="urn:microsoft.com/office/officeart/2005/8/layout/vList2"/>
    <dgm:cxn modelId="{1E7F3451-6FF9-4F82-866B-117F2F9A23D4}" type="presOf" srcId="{C896DE54-E486-428B-A6F7-9D7D92BC9566}" destId="{3820DAE0-571B-4F83-AE00-7E4D14142072}" srcOrd="0" destOrd="0" presId="urn:microsoft.com/office/officeart/2005/8/layout/vList2"/>
    <dgm:cxn modelId="{A43BD964-BD19-426E-9C6A-25BE0D4A61B1}" type="presOf" srcId="{8FCDD897-6A41-451B-8D6F-BA54A1F80C86}" destId="{DB5324B9-C6C3-4BB5-A8DD-7E3A8B0C990E}" srcOrd="0" destOrd="2" presId="urn:microsoft.com/office/officeart/2005/8/layout/vList2"/>
    <dgm:cxn modelId="{36F35C41-0FE0-4D99-8AC3-E5E2E7B92A9B}" srcId="{370CDB51-49AF-43A7-9F8C-05C0FAAF3080}" destId="{8FCDD897-6A41-451B-8D6F-BA54A1F80C86}" srcOrd="2" destOrd="0" parTransId="{3286541E-2DC0-4820-91B3-45A2789897FE}" sibTransId="{CE3C20EF-F30A-4F70-9D27-8FC3C5FE59E1}"/>
    <dgm:cxn modelId="{9209E7C0-174F-4A48-A2E2-1423541563DD}" srcId="{C896DE54-E486-428B-A6F7-9D7D92BC9566}" destId="{FB660D02-CF53-44FA-9B9F-BFB9E4468230}" srcOrd="0" destOrd="0" parTransId="{76AF8323-F369-4DAF-AD5C-722FAAE5DCE0}" sibTransId="{E1C9346D-A7E7-4163-B7BA-545F53141C32}"/>
    <dgm:cxn modelId="{075C1A2A-751F-4850-9A30-9AA2E295CCC1}" type="presOf" srcId="{B5E2EE42-49D7-4F62-82CB-D0F14E0CCA98}" destId="{699A8C9A-C364-413F-AF4C-C30960EFAC5B}" srcOrd="0" destOrd="1" presId="urn:microsoft.com/office/officeart/2005/8/layout/vList2"/>
    <dgm:cxn modelId="{992730AB-3473-4B21-B83C-831901275C3B}" srcId="{C896DE54-E486-428B-A6F7-9D7D92BC9566}" destId="{B5E2EE42-49D7-4F62-82CB-D0F14E0CCA98}" srcOrd="1" destOrd="0" parTransId="{70E1F093-FBD2-4EDD-83FC-A013BCCA9713}" sibTransId="{E6EA774C-915E-4306-A6DA-91AA198CAA3F}"/>
    <dgm:cxn modelId="{21C023D6-F4AA-4E86-A1BD-47625EBE71BB}" type="presOf" srcId="{370CDB51-49AF-43A7-9F8C-05C0FAAF3080}" destId="{8B45650C-378C-4B4F-A4EE-CE2617204DBA}" srcOrd="0" destOrd="0" presId="urn:microsoft.com/office/officeart/2005/8/layout/vList2"/>
    <dgm:cxn modelId="{E60C37E4-E00C-4E96-8BC8-CFF2009598FC}" type="presOf" srcId="{6D0078F8-D127-489A-A847-873E4367915E}" destId="{DB5324B9-C6C3-4BB5-A8DD-7E3A8B0C990E}" srcOrd="0" destOrd="0" presId="urn:microsoft.com/office/officeart/2005/8/layout/vList2"/>
    <dgm:cxn modelId="{0D2A6F6C-8813-4FA6-96F6-5F41CBB7CDFC}" type="presOf" srcId="{FB660D02-CF53-44FA-9B9F-BFB9E4468230}" destId="{699A8C9A-C364-413F-AF4C-C30960EFAC5B}" srcOrd="0" destOrd="0" presId="urn:microsoft.com/office/officeart/2005/8/layout/vList2"/>
    <dgm:cxn modelId="{DC51BE77-91CD-4BB4-976B-D6E5EEE1CDEC}" srcId="{B00AF820-115D-448A-B9D6-8DE42375551A}" destId="{C896DE54-E486-428B-A6F7-9D7D92BC9566}" srcOrd="1" destOrd="0" parTransId="{50C19E58-3921-46ED-ABD4-9E7A2F9675C5}" sibTransId="{345E9ECD-8346-49B5-B89B-F62EC6E5D53B}"/>
    <dgm:cxn modelId="{B030E9EA-1B9B-443F-816C-DF730B3C0AC6}" srcId="{370CDB51-49AF-43A7-9F8C-05C0FAAF3080}" destId="{895B358E-23B8-4056-BB5E-1C67F02E59CF}" srcOrd="1" destOrd="0" parTransId="{5D154F27-849B-4666-AF1C-26137B15D27A}" sibTransId="{0E34B49B-A8A5-488D-8306-5C230C87F4D6}"/>
    <dgm:cxn modelId="{EE6FBA9E-FEA6-4CE1-97D8-AB65F0901EF5}" type="presOf" srcId="{895B358E-23B8-4056-BB5E-1C67F02E59CF}" destId="{DB5324B9-C6C3-4BB5-A8DD-7E3A8B0C990E}" srcOrd="0" destOrd="1" presId="urn:microsoft.com/office/officeart/2005/8/layout/vList2"/>
    <dgm:cxn modelId="{039EDCE4-E4B2-41DD-80AD-65F6334071DE}" srcId="{370CDB51-49AF-43A7-9F8C-05C0FAAF3080}" destId="{6D0078F8-D127-489A-A847-873E4367915E}" srcOrd="0" destOrd="0" parTransId="{3E8776B3-2641-45AC-9476-278EB69B305D}" sibTransId="{632CDB84-3750-496D-9BFD-089855707929}"/>
    <dgm:cxn modelId="{58B6FBA3-F6CE-424E-94EC-7F6BED9277DE}" type="presParOf" srcId="{CF7D854A-C729-4833-8560-0DF1078372F8}" destId="{8B45650C-378C-4B4F-A4EE-CE2617204DBA}" srcOrd="0" destOrd="0" presId="urn:microsoft.com/office/officeart/2005/8/layout/vList2"/>
    <dgm:cxn modelId="{06C1FFFB-EFDC-4DEB-88F6-A4019C458A87}" type="presParOf" srcId="{CF7D854A-C729-4833-8560-0DF1078372F8}" destId="{DB5324B9-C6C3-4BB5-A8DD-7E3A8B0C990E}" srcOrd="1" destOrd="0" presId="urn:microsoft.com/office/officeart/2005/8/layout/vList2"/>
    <dgm:cxn modelId="{91875FE9-9CEE-41B8-A8D6-39A5FB9ACE04}" type="presParOf" srcId="{CF7D854A-C729-4833-8560-0DF1078372F8}" destId="{3820DAE0-571B-4F83-AE00-7E4D14142072}" srcOrd="2" destOrd="0" presId="urn:microsoft.com/office/officeart/2005/8/layout/vList2"/>
    <dgm:cxn modelId="{DE2E3E5E-6DA5-40BF-8142-6E51FA1F5AD3}" type="presParOf" srcId="{CF7D854A-C729-4833-8560-0DF1078372F8}" destId="{699A8C9A-C364-413F-AF4C-C30960EFAC5B}" srcOrd="3"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7C0FC3C-7105-473B-AD7A-08C9291E5785}" type="datetimeFigureOut">
              <a:rPr lang="en-US" smtClean="0"/>
              <a:t>10/17/2020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CF5ACB1-C652-451D-B91D-EEBF5C84E6C5}"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C0FC3C-7105-473B-AD7A-08C9291E5785}"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F5ACB1-C652-451D-B91D-EEBF5C84E6C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CF5ACB1-C652-451D-B91D-EEBF5C84E6C5}"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C0FC3C-7105-473B-AD7A-08C9291E5785}"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7C0FC3C-7105-473B-AD7A-08C9291E5785}"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CF5ACB1-C652-451D-B91D-EEBF5C84E6C5}"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7C0FC3C-7105-473B-AD7A-08C9291E5785}" type="datetimeFigureOut">
              <a:rPr lang="en-US" smtClean="0"/>
              <a:t>10/17/2020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CF5ACB1-C652-451D-B91D-EEBF5C84E6C5}"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7C0FC3C-7105-473B-AD7A-08C9291E5785}" type="datetimeFigureOut">
              <a:rPr lang="en-US" smtClean="0"/>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F5ACB1-C652-451D-B91D-EEBF5C84E6C5}"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7C0FC3C-7105-473B-AD7A-08C9291E5785}" type="datetimeFigureOut">
              <a:rPr lang="en-US" smtClean="0"/>
              <a:t>10/17/2020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CF5ACB1-C652-451D-B91D-EEBF5C84E6C5}"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C0FC3C-7105-473B-AD7A-08C9291E5785}" type="datetimeFigureOut">
              <a:rPr lang="en-US" smtClean="0"/>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CF5ACB1-C652-451D-B91D-EEBF5C84E6C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7C0FC3C-7105-473B-AD7A-08C9291E5785}" type="datetimeFigureOut">
              <a:rPr lang="en-US" smtClean="0"/>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CF5ACB1-C652-451D-B91D-EEBF5C84E6C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CF5ACB1-C652-451D-B91D-EEBF5C84E6C5}"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7C0FC3C-7105-473B-AD7A-08C9291E5785}" type="datetimeFigureOut">
              <a:rPr lang="en-US" smtClean="0"/>
              <a:t>10/17/2020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CF5ACB1-C652-451D-B91D-EEBF5C84E6C5}"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7C0FC3C-7105-473B-AD7A-08C9291E5785}" type="datetimeFigureOut">
              <a:rPr lang="en-US" smtClean="0"/>
              <a:t>10/17/2020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7C0FC3C-7105-473B-AD7A-08C9291E5785}" type="datetimeFigureOut">
              <a:rPr lang="en-US" smtClean="0"/>
              <a:t>10/17/2020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CF5ACB1-C652-451D-B91D-EEBF5C84E6C5}"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Investment – Risk and Uncertainty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Unsystematic Risk</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85000" lnSpcReduction="10000"/>
          </a:bodyPr>
          <a:lstStyle/>
          <a:p>
            <a:pPr algn="just">
              <a:lnSpc>
                <a:spcPct val="170000"/>
              </a:lnSpc>
            </a:pPr>
            <a:r>
              <a:rPr lang="en-US" dirty="0">
                <a:latin typeface="Times New Roman" pitchFamily="18" charset="0"/>
                <a:cs typeface="Times New Roman" pitchFamily="18" charset="0"/>
              </a:rPr>
              <a:t>It is unique and peculiar to a firm or an industry. It </a:t>
            </a:r>
            <a:r>
              <a:rPr lang="en-US" dirty="0" smtClean="0">
                <a:latin typeface="Times New Roman" pitchFamily="18" charset="0"/>
                <a:cs typeface="Times New Roman" pitchFamily="18" charset="0"/>
              </a:rPr>
              <a:t>stems from </a:t>
            </a:r>
            <a:r>
              <a:rPr lang="en-US" dirty="0">
                <a:latin typeface="Times New Roman" pitchFamily="18" charset="0"/>
                <a:cs typeface="Times New Roman" pitchFamily="18" charset="0"/>
              </a:rPr>
              <a:t>financial leverage, managerial </a:t>
            </a:r>
            <a:r>
              <a:rPr lang="en-US" dirty="0" smtClean="0">
                <a:latin typeface="Times New Roman" pitchFamily="18" charset="0"/>
                <a:cs typeface="Times New Roman" pitchFamily="18" charset="0"/>
              </a:rPr>
              <a:t>inefficiency, technological </a:t>
            </a:r>
            <a:r>
              <a:rPr lang="en-US" dirty="0">
                <a:latin typeface="Times New Roman" pitchFamily="18" charset="0"/>
                <a:cs typeface="Times New Roman" pitchFamily="18" charset="0"/>
              </a:rPr>
              <a:t>change in the production process </a:t>
            </a:r>
            <a:r>
              <a:rPr lang="en-US" dirty="0" smtClean="0">
                <a:latin typeface="Times New Roman" pitchFamily="18" charset="0"/>
                <a:cs typeface="Times New Roman" pitchFamily="18" charset="0"/>
              </a:rPr>
              <a:t>, availability </a:t>
            </a:r>
            <a:r>
              <a:rPr lang="en-US" dirty="0">
                <a:latin typeface="Times New Roman" pitchFamily="18" charset="0"/>
                <a:cs typeface="Times New Roman" pitchFamily="18" charset="0"/>
              </a:rPr>
              <a:t>of raw material, change in </a:t>
            </a:r>
            <a:r>
              <a:rPr lang="en-US" dirty="0" smtClean="0">
                <a:latin typeface="Times New Roman" pitchFamily="18" charset="0"/>
                <a:cs typeface="Times New Roman" pitchFamily="18" charset="0"/>
              </a:rPr>
              <a:t>consumer preferences </a:t>
            </a:r>
            <a:r>
              <a:rPr lang="en-US" dirty="0">
                <a:latin typeface="Times New Roman" pitchFamily="18" charset="0"/>
                <a:cs typeface="Times New Roman" pitchFamily="18" charset="0"/>
              </a:rPr>
              <a:t>and labour problems.</a:t>
            </a:r>
          </a:p>
          <a:p>
            <a:pPr algn="just">
              <a:lnSpc>
                <a:spcPct val="170000"/>
              </a:lnSpc>
              <a:buNone/>
            </a:pPr>
            <a:r>
              <a:rPr lang="en-US" dirty="0" smtClean="0">
                <a:latin typeface="Times New Roman" pitchFamily="18" charset="0"/>
                <a:cs typeface="Times New Roman" pitchFamily="18" charset="0"/>
              </a:rPr>
              <a:t>1</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Business risk refers to the difference </a:t>
            </a:r>
            <a:r>
              <a:rPr lang="en-US" b="1" dirty="0" smtClean="0">
                <a:latin typeface="Times New Roman" pitchFamily="18" charset="0"/>
                <a:cs typeface="Times New Roman" pitchFamily="18" charset="0"/>
              </a:rPr>
              <a:t>between </a:t>
            </a:r>
            <a:r>
              <a:rPr lang="en-US" dirty="0" smtClean="0">
                <a:latin typeface="Times New Roman" pitchFamily="18" charset="0"/>
                <a:cs typeface="Times New Roman" pitchFamily="18" charset="0"/>
              </a:rPr>
              <a:t>revenue </a:t>
            </a:r>
            <a:r>
              <a:rPr lang="en-US" dirty="0">
                <a:latin typeface="Times New Roman" pitchFamily="18" charset="0"/>
                <a:cs typeface="Times New Roman" pitchFamily="18" charset="0"/>
              </a:rPr>
              <a:t>and EBIT</a:t>
            </a:r>
          </a:p>
          <a:p>
            <a:pPr algn="just">
              <a:lnSpc>
                <a:spcPct val="170000"/>
              </a:lnSpc>
              <a:buNone/>
            </a:pPr>
            <a:r>
              <a:rPr lang="en-US" dirty="0">
                <a:latin typeface="Times New Roman" pitchFamily="18" charset="0"/>
                <a:cs typeface="Times New Roman" pitchFamily="18" charset="0"/>
              </a:rPr>
              <a:t>2. </a:t>
            </a:r>
            <a:r>
              <a:rPr lang="en-US" b="1" dirty="0">
                <a:latin typeface="Times New Roman" pitchFamily="18" charset="0"/>
                <a:cs typeface="Times New Roman" pitchFamily="18" charset="0"/>
              </a:rPr>
              <a:t>Financial risk refers to the difference between </a:t>
            </a:r>
            <a:r>
              <a:rPr lang="en-US" b="1" dirty="0" smtClean="0">
                <a:latin typeface="Times New Roman" pitchFamily="18" charset="0"/>
                <a:cs typeface="Times New Roman" pitchFamily="18" charset="0"/>
              </a:rPr>
              <a:t>EBIT </a:t>
            </a:r>
            <a:r>
              <a:rPr lang="en-US" dirty="0" smtClean="0">
                <a:latin typeface="Times New Roman" pitchFamily="18" charset="0"/>
                <a:cs typeface="Times New Roman" pitchFamily="18" charset="0"/>
              </a:rPr>
              <a:t>and </a:t>
            </a:r>
            <a:r>
              <a:rPr lang="en-US" dirty="0">
                <a:latin typeface="Times New Roman" pitchFamily="18" charset="0"/>
                <a:cs typeface="Times New Roman" pitchFamily="18" charset="0"/>
              </a:rPr>
              <a:t>EBT. Financial risk is associated with </a:t>
            </a:r>
            <a:r>
              <a:rPr lang="en-US" dirty="0" smtClean="0">
                <a:latin typeface="Times New Roman" pitchFamily="18" charset="0"/>
                <a:cs typeface="Times New Roman" pitchFamily="18" charset="0"/>
              </a:rPr>
              <a:t>capital structure </a:t>
            </a:r>
            <a:r>
              <a:rPr lang="en-US" dirty="0">
                <a:latin typeface="Times New Roman" pitchFamily="18" charset="0"/>
                <a:cs typeface="Times New Roman" pitchFamily="18" charset="0"/>
              </a:rPr>
              <a:t>of the company.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Uncertainty </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lnSpc>
                <a:spcPct val="150000"/>
              </a:lnSpc>
            </a:pPr>
            <a:r>
              <a:rPr lang="en-US" dirty="0">
                <a:latin typeface="Times New Roman" pitchFamily="18" charset="0"/>
                <a:cs typeface="Times New Roman" pitchFamily="18" charset="0"/>
              </a:rPr>
              <a:t>Uncertainty simply means the lack of certainty or sureness of an event. In accounting, uncertainty refers to the inability to foretell consequences or outcomes because there is a lack of knowledge or bases on which to make any predictions</a:t>
            </a:r>
            <a:r>
              <a:rPr lang="en-US" dirty="0" smtClean="0">
                <a:latin typeface="Times New Roman" pitchFamily="18" charset="0"/>
                <a:cs typeface="Times New Roman" pitchFamily="18" charset="0"/>
              </a:rPr>
              <a:t>.</a:t>
            </a:r>
          </a:p>
          <a:p>
            <a:pPr algn="just">
              <a:lnSpc>
                <a:spcPct val="150000"/>
              </a:lnSpc>
            </a:pPr>
            <a:r>
              <a:rPr lang="en-US" dirty="0">
                <a:latin typeface="Times New Roman" pitchFamily="18" charset="0"/>
                <a:cs typeface="Times New Roman" pitchFamily="18" charset="0"/>
              </a:rPr>
              <a:t>Uncertainty denotes a situation where the future events are largely </a:t>
            </a:r>
            <a:r>
              <a:rPr lang="en-US" dirty="0" smtClean="0">
                <a:latin typeface="Times New Roman" pitchFamily="18" charset="0"/>
                <a:cs typeface="Times New Roman" pitchFamily="18" charset="0"/>
              </a:rPr>
              <a:t>unknown.</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Risk and Uncertainty</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10000"/>
          </a:bodyPr>
          <a:lstStyle/>
          <a:p>
            <a:pPr algn="just">
              <a:lnSpc>
                <a:spcPct val="150000"/>
              </a:lnSpc>
            </a:pPr>
            <a:r>
              <a:rPr lang="en-US" dirty="0">
                <a:latin typeface="Times New Roman" pitchFamily="18" charset="0"/>
                <a:cs typeface="Times New Roman" pitchFamily="18" charset="0"/>
              </a:rPr>
              <a:t>Risk is simpler and easier to manage, especially if proper measures are observed. Uncertainty, as commonly known, is about not knowing future events.</a:t>
            </a:r>
          </a:p>
          <a:p>
            <a:pPr algn="just">
              <a:lnSpc>
                <a:spcPct val="150000"/>
              </a:lnSpc>
            </a:pPr>
            <a:r>
              <a:rPr lang="en-US" dirty="0">
                <a:latin typeface="Times New Roman" pitchFamily="18" charset="0"/>
                <a:cs typeface="Times New Roman" pitchFamily="18" charset="0"/>
              </a:rPr>
              <a:t>According to American economist Frank Knight, risk is something that can be measured and quantified, and that the taker can take steps to protect himself from. Uncertainty, on the other hand, does not allow taking such steps since no one can exactly foretell future events.</a:t>
            </a:r>
          </a:p>
          <a:p>
            <a:pPr algn="just">
              <a:lnSpc>
                <a:spcPct val="150000"/>
              </a:lnSpc>
            </a:pP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Risk and Uncertainty</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lnSpc>
                <a:spcPct val="150000"/>
              </a:lnSpc>
            </a:pPr>
            <a:r>
              <a:rPr lang="en-US" dirty="0" smtClean="0">
                <a:latin typeface="Times New Roman" pitchFamily="18" charset="0"/>
                <a:cs typeface="Times New Roman" pitchFamily="18" charset="0"/>
              </a:rPr>
              <a:t>A risk may be taken or not, while uncertainty is a circumstance that must be faced by business owners and people in the financial world.</a:t>
            </a:r>
          </a:p>
          <a:p>
            <a:pPr algn="just">
              <a:lnSpc>
                <a:spcPct val="150000"/>
              </a:lnSpc>
            </a:pPr>
            <a:r>
              <a:rPr lang="en-US" dirty="0" smtClean="0">
                <a:latin typeface="Times New Roman" pitchFamily="18" charset="0"/>
                <a:cs typeface="Times New Roman" pitchFamily="18" charset="0"/>
              </a:rPr>
              <a:t>Taking a risk may result in either a gain or a loss because the probable outcomes are known, while uncertainty comes with unknown probabilities.</a:t>
            </a:r>
          </a:p>
          <a:p>
            <a:pPr algn="just">
              <a:lnSpc>
                <a:spcPct val="150000"/>
              </a:lnSpc>
            </a:pP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Investment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lnSpc>
                <a:spcPct val="150000"/>
              </a:lnSpc>
            </a:pPr>
            <a:r>
              <a:rPr lang="en-US" dirty="0">
                <a:latin typeface="Times New Roman" pitchFamily="18" charset="0"/>
                <a:cs typeface="Times New Roman" pitchFamily="18" charset="0"/>
              </a:rPr>
              <a:t>An investment is an asset or item acquired with the goal of generating income or appreciation.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An </a:t>
            </a:r>
            <a:r>
              <a:rPr lang="en-US" dirty="0">
                <a:latin typeface="Times New Roman" pitchFamily="18" charset="0"/>
                <a:cs typeface="Times New Roman" pitchFamily="18" charset="0"/>
              </a:rPr>
              <a:t>investment always concerns the outlay of some asset today—time, money, or effort—in hopes of a greater payoff in the future than what was originally put 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Investment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lnSpc>
                <a:spcPct val="170000"/>
              </a:lnSpc>
            </a:pPr>
            <a:r>
              <a:rPr lang="en-US" dirty="0">
                <a:latin typeface="Times New Roman" pitchFamily="18" charset="0"/>
                <a:cs typeface="Times New Roman" pitchFamily="18" charset="0"/>
              </a:rPr>
              <a:t>Investment is the employment of funds on assets </a:t>
            </a:r>
            <a:r>
              <a:rPr lang="en-US" dirty="0" smtClean="0">
                <a:latin typeface="Times New Roman" pitchFamily="18" charset="0"/>
                <a:cs typeface="Times New Roman" pitchFamily="18" charset="0"/>
              </a:rPr>
              <a:t>with the </a:t>
            </a:r>
            <a:r>
              <a:rPr lang="en-US" dirty="0">
                <a:latin typeface="Times New Roman" pitchFamily="18" charset="0"/>
                <a:cs typeface="Times New Roman" pitchFamily="18" charset="0"/>
              </a:rPr>
              <a:t>aim of earning income or capital appreciation.</a:t>
            </a:r>
          </a:p>
          <a:p>
            <a:pPr algn="just">
              <a:lnSpc>
                <a:spcPct val="170000"/>
              </a:lnSpc>
            </a:pPr>
            <a:r>
              <a:rPr lang="en-US" dirty="0" smtClean="0">
                <a:latin typeface="Times New Roman" pitchFamily="18" charset="0"/>
                <a:cs typeface="Times New Roman" pitchFamily="18" charset="0"/>
              </a:rPr>
              <a:t>Financial </a:t>
            </a:r>
            <a:r>
              <a:rPr lang="en-US" dirty="0">
                <a:latin typeface="Times New Roman" pitchFamily="18" charset="0"/>
                <a:cs typeface="Times New Roman" pitchFamily="18" charset="0"/>
              </a:rPr>
              <a:t>Investment is the allocation of money </a:t>
            </a:r>
            <a:r>
              <a:rPr lang="en-US" dirty="0" smtClean="0">
                <a:latin typeface="Times New Roman" pitchFamily="18" charset="0"/>
                <a:cs typeface="Times New Roman" pitchFamily="18" charset="0"/>
              </a:rPr>
              <a:t>to assets </a:t>
            </a:r>
            <a:r>
              <a:rPr lang="en-US" dirty="0">
                <a:latin typeface="Times New Roman" pitchFamily="18" charset="0"/>
                <a:cs typeface="Times New Roman" pitchFamily="18" charset="0"/>
              </a:rPr>
              <a:t>that are expected to yield some gain over </a:t>
            </a:r>
            <a:r>
              <a:rPr lang="en-US" dirty="0" smtClean="0">
                <a:latin typeface="Times New Roman" pitchFamily="18" charset="0"/>
                <a:cs typeface="Times New Roman" pitchFamily="18" charset="0"/>
              </a:rPr>
              <a:t>a period </a:t>
            </a:r>
            <a:r>
              <a:rPr lang="en-US" dirty="0">
                <a:latin typeface="Times New Roman" pitchFamily="18" charset="0"/>
                <a:cs typeface="Times New Roman" pitchFamily="18" charset="0"/>
              </a:rPr>
              <a:t>of time. It is an exchange of financial </a:t>
            </a:r>
            <a:r>
              <a:rPr lang="en-US" dirty="0" smtClean="0">
                <a:latin typeface="Times New Roman" pitchFamily="18" charset="0"/>
                <a:cs typeface="Times New Roman" pitchFamily="18" charset="0"/>
              </a:rPr>
              <a:t>claims such </a:t>
            </a:r>
            <a:r>
              <a:rPr lang="en-US" dirty="0">
                <a:latin typeface="Times New Roman" pitchFamily="18" charset="0"/>
                <a:cs typeface="Times New Roman" pitchFamily="18" charset="0"/>
              </a:rPr>
              <a:t>as stocks and bonds for money.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Speculation</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dirty="0"/>
              <a:t>It is about taking up the business risk in the hope </a:t>
            </a:r>
            <a:r>
              <a:rPr lang="en-US" dirty="0" smtClean="0"/>
              <a:t>of achieving </a:t>
            </a:r>
            <a:r>
              <a:rPr lang="en-US" dirty="0"/>
              <a:t>short-term gain</a:t>
            </a:r>
            <a:r>
              <a:rPr lang="en-US" dirty="0" smtClean="0"/>
              <a:t>.</a:t>
            </a:r>
          </a:p>
          <a:p>
            <a:r>
              <a:rPr lang="en-US" dirty="0" smtClean="0"/>
              <a:t>It </a:t>
            </a:r>
            <a:r>
              <a:rPr lang="en-US" dirty="0"/>
              <a:t>involves buying and selling activities with </a:t>
            </a:r>
            <a:r>
              <a:rPr lang="en-US" dirty="0" smtClean="0"/>
              <a:t>the expectation </a:t>
            </a:r>
            <a:r>
              <a:rPr lang="en-US" dirty="0"/>
              <a:t>of making a profit from price fluctuations.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Investment Objectives</a:t>
            </a:r>
          </a:p>
        </p:txBody>
      </p:sp>
      <p:graphicFrame>
        <p:nvGraphicFramePr>
          <p:cNvPr id="6" name="Content Placeholder 5"/>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Stages of Investment Process</a:t>
            </a:r>
            <a:endParaRPr lang="en-US" b="1"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Risk</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lnSpc>
                <a:spcPct val="150000"/>
              </a:lnSpc>
            </a:pPr>
            <a:r>
              <a:rPr lang="en-US" dirty="0"/>
              <a:t>Risk is defined as variability in return or volatility </a:t>
            </a:r>
            <a:r>
              <a:rPr lang="en-US" dirty="0" smtClean="0"/>
              <a:t>in return</a:t>
            </a:r>
            <a:r>
              <a:rPr lang="en-US" dirty="0"/>
              <a:t>.</a:t>
            </a:r>
          </a:p>
          <a:p>
            <a:pPr algn="just">
              <a:lnSpc>
                <a:spcPct val="150000"/>
              </a:lnSpc>
            </a:pPr>
            <a:r>
              <a:rPr lang="en-US" dirty="0" smtClean="0"/>
              <a:t>Risk </a:t>
            </a:r>
            <a:r>
              <a:rPr lang="en-US" dirty="0"/>
              <a:t>is the chance of the actual return being less </a:t>
            </a:r>
            <a:r>
              <a:rPr lang="en-US" dirty="0" smtClean="0"/>
              <a:t>than the </a:t>
            </a:r>
            <a:r>
              <a:rPr lang="en-US" dirty="0"/>
              <a:t>expected return. It means any deviation from </a:t>
            </a:r>
            <a:r>
              <a:rPr lang="en-US" dirty="0" smtClean="0"/>
              <a:t>the expected </a:t>
            </a:r>
            <a:r>
              <a:rPr lang="en-US" dirty="0"/>
              <a:t>return.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Types of Risk</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Systematic Risk</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lnSpcReduction="10000"/>
          </a:bodyPr>
          <a:lstStyle/>
          <a:p>
            <a:pPr algn="just">
              <a:lnSpc>
                <a:spcPct val="150000"/>
              </a:lnSpc>
            </a:pPr>
            <a:r>
              <a:rPr lang="en-US" dirty="0">
                <a:latin typeface="Times New Roman" pitchFamily="18" charset="0"/>
                <a:cs typeface="Times New Roman" pitchFamily="18" charset="0"/>
              </a:rPr>
              <a:t>Systematic Risk affects the entire market. The </a:t>
            </a:r>
            <a:r>
              <a:rPr lang="en-US" dirty="0" smtClean="0">
                <a:latin typeface="Times New Roman" pitchFamily="18" charset="0"/>
                <a:cs typeface="Times New Roman" pitchFamily="18" charset="0"/>
              </a:rPr>
              <a:t>entire market </a:t>
            </a:r>
            <a:r>
              <a:rPr lang="en-US" dirty="0">
                <a:latin typeface="Times New Roman" pitchFamily="18" charset="0"/>
                <a:cs typeface="Times New Roman" pitchFamily="18" charset="0"/>
              </a:rPr>
              <a:t>is moving in a direction either downwards </a:t>
            </a:r>
            <a:r>
              <a:rPr lang="en-US" dirty="0" smtClean="0">
                <a:latin typeface="Times New Roman" pitchFamily="18" charset="0"/>
                <a:cs typeface="Times New Roman" pitchFamily="18" charset="0"/>
              </a:rPr>
              <a:t>or upwards</a:t>
            </a:r>
            <a:r>
              <a:rPr lang="en-US" dirty="0">
                <a:latin typeface="Times New Roman" pitchFamily="18" charset="0"/>
                <a:cs typeface="Times New Roman" pitchFamily="18" charset="0"/>
              </a:rPr>
              <a:t>.</a:t>
            </a:r>
          </a:p>
          <a:p>
            <a:pPr algn="just">
              <a:lnSpc>
                <a:spcPct val="150000"/>
              </a:lnSpc>
            </a:pPr>
            <a:r>
              <a:rPr lang="en-US" dirty="0" smtClean="0">
                <a:latin typeface="Times New Roman" pitchFamily="18" charset="0"/>
                <a:cs typeface="Times New Roman" pitchFamily="18" charset="0"/>
              </a:rPr>
              <a:t>Systematic </a:t>
            </a:r>
            <a:r>
              <a:rPr lang="en-US" dirty="0">
                <a:latin typeface="Times New Roman" pitchFamily="18" charset="0"/>
                <a:cs typeface="Times New Roman" pitchFamily="18" charset="0"/>
              </a:rPr>
              <a:t>risk is unavoidable and beyond the </a:t>
            </a:r>
            <a:r>
              <a:rPr lang="en-US" dirty="0" smtClean="0">
                <a:latin typeface="Times New Roman" pitchFamily="18" charset="0"/>
                <a:cs typeface="Times New Roman" pitchFamily="18" charset="0"/>
              </a:rPr>
              <a:t>control of </a:t>
            </a:r>
            <a:r>
              <a:rPr lang="en-US" dirty="0">
                <a:latin typeface="Times New Roman" pitchFamily="18" charset="0"/>
                <a:cs typeface="Times New Roman" pitchFamily="18" charset="0"/>
              </a:rPr>
              <a:t>the corporation or investor.</a:t>
            </a:r>
          </a:p>
          <a:p>
            <a:pPr algn="just">
              <a:lnSpc>
                <a:spcPct val="150000"/>
              </a:lnSpc>
            </a:pPr>
            <a:r>
              <a:rPr lang="en-US" dirty="0">
                <a:latin typeface="Times New Roman" pitchFamily="18" charset="0"/>
                <a:cs typeface="Times New Roman" pitchFamily="18" charset="0"/>
              </a:rPr>
              <a:t>Example: Economic Conditions, Political </a:t>
            </a:r>
            <a:r>
              <a:rPr lang="en-US" dirty="0" smtClean="0">
                <a:latin typeface="Times New Roman" pitchFamily="18" charset="0"/>
                <a:cs typeface="Times New Roman" pitchFamily="18" charset="0"/>
              </a:rPr>
              <a:t>Situations, Sociological </a:t>
            </a:r>
            <a:r>
              <a:rPr lang="en-US" dirty="0">
                <a:latin typeface="Times New Roman" pitchFamily="18" charset="0"/>
                <a:cs typeface="Times New Roman" pitchFamily="18" charset="0"/>
              </a:rPr>
              <a:t>Changes.</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38</TotalTime>
  <Words>438</Words>
  <Application>Microsoft Office PowerPoint</Application>
  <PresentationFormat>On-screen Show (4:3)</PresentationFormat>
  <Paragraphs>51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Investment – Risk and Uncertainty</vt:lpstr>
      <vt:lpstr>Investment</vt:lpstr>
      <vt:lpstr>Investment</vt:lpstr>
      <vt:lpstr>Speculation</vt:lpstr>
      <vt:lpstr>Investment Objectives</vt:lpstr>
      <vt:lpstr>Stages of Investment Process</vt:lpstr>
      <vt:lpstr>Risk</vt:lpstr>
      <vt:lpstr>Types of Risk</vt:lpstr>
      <vt:lpstr>Systematic Risk</vt:lpstr>
      <vt:lpstr>Unsystematic Risk</vt:lpstr>
      <vt:lpstr>Uncertainty </vt:lpstr>
      <vt:lpstr>Risk and Uncertainty</vt:lpstr>
      <vt:lpstr>Risk and Uncertainty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 Risk and Uncertinity</dc:title>
  <dc:creator>SONY</dc:creator>
  <cp:lastModifiedBy>SONY</cp:lastModifiedBy>
  <cp:revision>6</cp:revision>
  <dcterms:created xsi:type="dcterms:W3CDTF">2020-10-17T10:33:02Z</dcterms:created>
  <dcterms:modified xsi:type="dcterms:W3CDTF">2020-10-17T11:11:53Z</dcterms:modified>
</cp:coreProperties>
</file>