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3"/>
  </p:notesMasterIdLst>
  <p:sldIdLst>
    <p:sldId id="413" r:id="rId2"/>
    <p:sldId id="257" r:id="rId3"/>
    <p:sldId id="416" r:id="rId4"/>
    <p:sldId id="415" r:id="rId5"/>
    <p:sldId id="417" r:id="rId6"/>
    <p:sldId id="385" r:id="rId7"/>
    <p:sldId id="386" r:id="rId8"/>
    <p:sldId id="382" r:id="rId9"/>
    <p:sldId id="383" r:id="rId10"/>
    <p:sldId id="384" r:id="rId11"/>
    <p:sldId id="396" r:id="rId12"/>
    <p:sldId id="420" r:id="rId13"/>
    <p:sldId id="398" r:id="rId14"/>
    <p:sldId id="294" r:id="rId15"/>
    <p:sldId id="295" r:id="rId16"/>
    <p:sldId id="296" r:id="rId17"/>
    <p:sldId id="297" r:id="rId18"/>
    <p:sldId id="418" r:id="rId19"/>
    <p:sldId id="419" r:id="rId20"/>
    <p:sldId id="421" r:id="rId21"/>
    <p:sldId id="400" r:id="rId22"/>
    <p:sldId id="401" r:id="rId23"/>
    <p:sldId id="402" r:id="rId24"/>
    <p:sldId id="403" r:id="rId25"/>
    <p:sldId id="404" r:id="rId26"/>
    <p:sldId id="405" r:id="rId27"/>
    <p:sldId id="406" r:id="rId28"/>
    <p:sldId id="407" r:id="rId29"/>
    <p:sldId id="409" r:id="rId30"/>
    <p:sldId id="410" r:id="rId31"/>
    <p:sldId id="411" r:id="rId32"/>
    <p:sldId id="312" r:id="rId33"/>
    <p:sldId id="298" r:id="rId34"/>
    <p:sldId id="299" r:id="rId35"/>
    <p:sldId id="300" r:id="rId36"/>
    <p:sldId id="301" r:id="rId37"/>
    <p:sldId id="422" r:id="rId38"/>
    <p:sldId id="302" r:id="rId39"/>
    <p:sldId id="423" r:id="rId40"/>
    <p:sldId id="303" r:id="rId41"/>
    <p:sldId id="304" r:id="rId42"/>
    <p:sldId id="305" r:id="rId43"/>
    <p:sldId id="306" r:id="rId44"/>
    <p:sldId id="307" r:id="rId45"/>
    <p:sldId id="319" r:id="rId46"/>
    <p:sldId id="320" r:id="rId47"/>
    <p:sldId id="308" r:id="rId48"/>
    <p:sldId id="309" r:id="rId49"/>
    <p:sldId id="310" r:id="rId50"/>
    <p:sldId id="311" r:id="rId51"/>
    <p:sldId id="314" r:id="rId52"/>
    <p:sldId id="315" r:id="rId53"/>
    <p:sldId id="316" r:id="rId54"/>
    <p:sldId id="351" r:id="rId55"/>
    <p:sldId id="352" r:id="rId56"/>
    <p:sldId id="328" r:id="rId57"/>
    <p:sldId id="353" r:id="rId58"/>
    <p:sldId id="354" r:id="rId59"/>
    <p:sldId id="335" r:id="rId60"/>
    <p:sldId id="336" r:id="rId61"/>
    <p:sldId id="339" r:id="rId62"/>
    <p:sldId id="340" r:id="rId63"/>
    <p:sldId id="341" r:id="rId64"/>
    <p:sldId id="342" r:id="rId65"/>
    <p:sldId id="343" r:id="rId66"/>
    <p:sldId id="344" r:id="rId67"/>
    <p:sldId id="345" r:id="rId68"/>
    <p:sldId id="346" r:id="rId69"/>
    <p:sldId id="347" r:id="rId70"/>
    <p:sldId id="348" r:id="rId71"/>
    <p:sldId id="349" r:id="rId72"/>
    <p:sldId id="357" r:id="rId73"/>
    <p:sldId id="358" r:id="rId74"/>
    <p:sldId id="359" r:id="rId75"/>
    <p:sldId id="360" r:id="rId76"/>
    <p:sldId id="361" r:id="rId77"/>
    <p:sldId id="362" r:id="rId78"/>
    <p:sldId id="363" r:id="rId79"/>
    <p:sldId id="364" r:id="rId80"/>
    <p:sldId id="365" r:id="rId81"/>
    <p:sldId id="366" r:id="rId82"/>
    <p:sldId id="367" r:id="rId83"/>
    <p:sldId id="368" r:id="rId84"/>
    <p:sldId id="424" r:id="rId85"/>
    <p:sldId id="369" r:id="rId86"/>
    <p:sldId id="425" r:id="rId87"/>
    <p:sldId id="370" r:id="rId88"/>
    <p:sldId id="371" r:id="rId89"/>
    <p:sldId id="373" r:id="rId90"/>
    <p:sldId id="374" r:id="rId91"/>
    <p:sldId id="375" r:id="rId92"/>
    <p:sldId id="376" r:id="rId93"/>
    <p:sldId id="377" r:id="rId94"/>
    <p:sldId id="378" r:id="rId95"/>
    <p:sldId id="379" r:id="rId96"/>
    <p:sldId id="380" r:id="rId97"/>
    <p:sldId id="372" r:id="rId98"/>
    <p:sldId id="389" r:id="rId99"/>
    <p:sldId id="390" r:id="rId100"/>
    <p:sldId id="391" r:id="rId101"/>
    <p:sldId id="392" r:id="rId10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tableStyles" Target="tableStyle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BF1B31-1117-4FB4-8B58-74D4E78CF44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EBCB3A3C-816B-4E54-B9AC-E3FF4E255211}">
      <dgm:prSet phldrT="[Text]" custT="1"/>
      <dgm:spPr/>
      <dgm:t>
        <a:bodyPr/>
        <a:lstStyle/>
        <a:p>
          <a:r>
            <a:rPr lang="en-US" sz="1400" dirty="0"/>
            <a:t>Research Design</a:t>
          </a:r>
        </a:p>
      </dgm:t>
    </dgm:pt>
    <dgm:pt modelId="{B99002B6-54EF-41E3-B38E-796DA9B8679F}" type="parTrans" cxnId="{35512836-B1E9-4A3C-9C76-D162E2F87F4C}">
      <dgm:prSet/>
      <dgm:spPr/>
      <dgm:t>
        <a:bodyPr/>
        <a:lstStyle/>
        <a:p>
          <a:endParaRPr lang="en-US" sz="1400"/>
        </a:p>
      </dgm:t>
    </dgm:pt>
    <dgm:pt modelId="{BA8D9B8A-0A8E-4FE7-8910-B8B31D9E5DD2}" type="sibTrans" cxnId="{35512836-B1E9-4A3C-9C76-D162E2F87F4C}">
      <dgm:prSet/>
      <dgm:spPr/>
      <dgm:t>
        <a:bodyPr/>
        <a:lstStyle/>
        <a:p>
          <a:endParaRPr lang="en-US" sz="1400"/>
        </a:p>
      </dgm:t>
    </dgm:pt>
    <dgm:pt modelId="{E7B980CB-27EE-4603-A0F2-F81ECD10194F}">
      <dgm:prSet phldrT="[Text]" custT="1"/>
      <dgm:spPr/>
      <dgm:t>
        <a:bodyPr/>
        <a:lstStyle/>
        <a:p>
          <a:r>
            <a:rPr lang="en-US" sz="1400" dirty="0"/>
            <a:t>Exploratory</a:t>
          </a:r>
        </a:p>
      </dgm:t>
    </dgm:pt>
    <dgm:pt modelId="{AFF799BE-D2A7-42B6-AD92-08965C3D7204}" type="parTrans" cxnId="{E72279B5-5E7A-4534-A7CB-79C56CF0D235}">
      <dgm:prSet/>
      <dgm:spPr/>
      <dgm:t>
        <a:bodyPr/>
        <a:lstStyle/>
        <a:p>
          <a:endParaRPr lang="en-US" sz="1400"/>
        </a:p>
      </dgm:t>
    </dgm:pt>
    <dgm:pt modelId="{E94CDF6A-6BD8-4BBC-97DC-D5FA4881F496}" type="sibTrans" cxnId="{E72279B5-5E7A-4534-A7CB-79C56CF0D235}">
      <dgm:prSet/>
      <dgm:spPr/>
      <dgm:t>
        <a:bodyPr/>
        <a:lstStyle/>
        <a:p>
          <a:endParaRPr lang="en-US" sz="1400"/>
        </a:p>
      </dgm:t>
    </dgm:pt>
    <dgm:pt modelId="{8BDD51C8-A68B-44F7-BD36-40DB560D398E}">
      <dgm:prSet phldrT="[Text]" custT="1"/>
      <dgm:spPr/>
      <dgm:t>
        <a:bodyPr/>
        <a:lstStyle/>
        <a:p>
          <a:r>
            <a:rPr lang="en-US" sz="1400" dirty="0"/>
            <a:t>Conclusive</a:t>
          </a:r>
        </a:p>
      </dgm:t>
    </dgm:pt>
    <dgm:pt modelId="{1339C64A-3C01-4D1C-9718-BDE54E24A29A}" type="parTrans" cxnId="{6A609F2C-7CD9-467C-A0EE-8EE987D1231E}">
      <dgm:prSet/>
      <dgm:spPr/>
      <dgm:t>
        <a:bodyPr/>
        <a:lstStyle/>
        <a:p>
          <a:endParaRPr lang="en-US" sz="1400"/>
        </a:p>
      </dgm:t>
    </dgm:pt>
    <dgm:pt modelId="{73BEACDA-11DE-4DAD-A507-C62DD64D6507}" type="sibTrans" cxnId="{6A609F2C-7CD9-467C-A0EE-8EE987D1231E}">
      <dgm:prSet/>
      <dgm:spPr/>
      <dgm:t>
        <a:bodyPr/>
        <a:lstStyle/>
        <a:p>
          <a:endParaRPr lang="en-US" sz="1400"/>
        </a:p>
      </dgm:t>
    </dgm:pt>
    <dgm:pt modelId="{EFED3F46-9889-44BC-81BF-6F961C4F51B1}">
      <dgm:prSet custT="1"/>
      <dgm:spPr/>
      <dgm:t>
        <a:bodyPr/>
        <a:lstStyle/>
        <a:p>
          <a:r>
            <a:rPr lang="en-US" sz="1400" dirty="0"/>
            <a:t>Causal Research</a:t>
          </a:r>
        </a:p>
      </dgm:t>
    </dgm:pt>
    <dgm:pt modelId="{AAB29580-7C36-489E-BFEC-96BF022EDCF6}" type="parTrans" cxnId="{837D80B8-83D8-4952-A237-6BA77B87AF99}">
      <dgm:prSet/>
      <dgm:spPr/>
      <dgm:t>
        <a:bodyPr/>
        <a:lstStyle/>
        <a:p>
          <a:endParaRPr lang="en-US" sz="1400"/>
        </a:p>
      </dgm:t>
    </dgm:pt>
    <dgm:pt modelId="{5851A98B-79A2-4797-B229-1668905E5C27}" type="sibTrans" cxnId="{837D80B8-83D8-4952-A237-6BA77B87AF99}">
      <dgm:prSet/>
      <dgm:spPr/>
      <dgm:t>
        <a:bodyPr/>
        <a:lstStyle/>
        <a:p>
          <a:endParaRPr lang="en-US" sz="1400"/>
        </a:p>
      </dgm:t>
    </dgm:pt>
    <dgm:pt modelId="{9DF195C6-B062-40DB-B17D-4338DA2A7DE0}">
      <dgm:prSet custT="1"/>
      <dgm:spPr/>
      <dgm:t>
        <a:bodyPr/>
        <a:lstStyle/>
        <a:p>
          <a:r>
            <a:rPr lang="en-US" sz="1400" dirty="0"/>
            <a:t>Descriptive research	</a:t>
          </a:r>
        </a:p>
      </dgm:t>
    </dgm:pt>
    <dgm:pt modelId="{321785A2-3145-4119-997C-CE66D69E1E84}" type="parTrans" cxnId="{5443C8FE-FAAD-45BC-98C0-4A8EC01819BF}">
      <dgm:prSet/>
      <dgm:spPr/>
      <dgm:t>
        <a:bodyPr/>
        <a:lstStyle/>
        <a:p>
          <a:endParaRPr lang="en-US" sz="1400"/>
        </a:p>
      </dgm:t>
    </dgm:pt>
    <dgm:pt modelId="{EF8DD765-976D-4C34-B948-6D58D2390DCC}" type="sibTrans" cxnId="{5443C8FE-FAAD-45BC-98C0-4A8EC01819BF}">
      <dgm:prSet/>
      <dgm:spPr/>
      <dgm:t>
        <a:bodyPr/>
        <a:lstStyle/>
        <a:p>
          <a:endParaRPr lang="en-US" sz="1400"/>
        </a:p>
      </dgm:t>
    </dgm:pt>
    <dgm:pt modelId="{9018049F-25AA-45D6-9645-F2FDEF5F9389}">
      <dgm:prSet custT="1"/>
      <dgm:spPr/>
      <dgm:t>
        <a:bodyPr/>
        <a:lstStyle/>
        <a:p>
          <a:r>
            <a:rPr lang="en-US" sz="1400" dirty="0"/>
            <a:t>Longitudinal design</a:t>
          </a:r>
        </a:p>
      </dgm:t>
    </dgm:pt>
    <dgm:pt modelId="{E4BFB51E-E6A8-4477-BB60-7AF2CCDAFB4A}" type="parTrans" cxnId="{9E027AAF-BB28-4C16-94EB-F79EF7A7166B}">
      <dgm:prSet/>
      <dgm:spPr/>
      <dgm:t>
        <a:bodyPr/>
        <a:lstStyle/>
        <a:p>
          <a:endParaRPr lang="en-US" sz="1400"/>
        </a:p>
      </dgm:t>
    </dgm:pt>
    <dgm:pt modelId="{7B7E7908-6DDB-4D8B-96A0-0EB23F39E759}" type="sibTrans" cxnId="{9E027AAF-BB28-4C16-94EB-F79EF7A7166B}">
      <dgm:prSet/>
      <dgm:spPr/>
      <dgm:t>
        <a:bodyPr/>
        <a:lstStyle/>
        <a:p>
          <a:endParaRPr lang="en-US" sz="1400"/>
        </a:p>
      </dgm:t>
    </dgm:pt>
    <dgm:pt modelId="{F686AF3C-F005-4F3A-96A4-B53FD675EB81}">
      <dgm:prSet custT="1"/>
      <dgm:spPr/>
      <dgm:t>
        <a:bodyPr/>
        <a:lstStyle/>
        <a:p>
          <a:r>
            <a:rPr lang="en-US" sz="1400" dirty="0"/>
            <a:t>Cross-sectional design</a:t>
          </a:r>
        </a:p>
      </dgm:t>
    </dgm:pt>
    <dgm:pt modelId="{5C63427E-5983-4A50-8C24-DB0F4D256C11}" type="parTrans" cxnId="{91AABC4B-6A19-4FFA-91B7-1364A15C104D}">
      <dgm:prSet/>
      <dgm:spPr/>
      <dgm:t>
        <a:bodyPr/>
        <a:lstStyle/>
        <a:p>
          <a:endParaRPr lang="en-US" sz="1400"/>
        </a:p>
      </dgm:t>
    </dgm:pt>
    <dgm:pt modelId="{333A2756-DD14-4E75-A01A-760A16D7D882}" type="sibTrans" cxnId="{91AABC4B-6A19-4FFA-91B7-1364A15C104D}">
      <dgm:prSet/>
      <dgm:spPr/>
      <dgm:t>
        <a:bodyPr/>
        <a:lstStyle/>
        <a:p>
          <a:endParaRPr lang="en-US" sz="1400"/>
        </a:p>
      </dgm:t>
    </dgm:pt>
    <dgm:pt modelId="{203143AD-ED21-4801-8AEA-5B8228F64AF6}">
      <dgm:prSet custT="1"/>
      <dgm:spPr/>
      <dgm:t>
        <a:bodyPr/>
        <a:lstStyle/>
        <a:p>
          <a:r>
            <a:rPr lang="en-US" sz="1400" dirty="0"/>
            <a:t>Multiple-cross sectional design</a:t>
          </a:r>
        </a:p>
      </dgm:t>
    </dgm:pt>
    <dgm:pt modelId="{21DD08C3-B442-4EFC-A71B-BBBB82C6DF6A}" type="parTrans" cxnId="{3265DB85-E33B-4F3E-94E3-0A50D7D49B15}">
      <dgm:prSet/>
      <dgm:spPr/>
      <dgm:t>
        <a:bodyPr/>
        <a:lstStyle/>
        <a:p>
          <a:endParaRPr lang="en-US" sz="1400"/>
        </a:p>
      </dgm:t>
    </dgm:pt>
    <dgm:pt modelId="{B6AE3E2A-1449-4FDA-978E-E2218B5222CA}" type="sibTrans" cxnId="{3265DB85-E33B-4F3E-94E3-0A50D7D49B15}">
      <dgm:prSet/>
      <dgm:spPr/>
      <dgm:t>
        <a:bodyPr/>
        <a:lstStyle/>
        <a:p>
          <a:endParaRPr lang="en-US" sz="1400"/>
        </a:p>
      </dgm:t>
    </dgm:pt>
    <dgm:pt modelId="{6EDFB1AF-4B57-4947-AB01-20DC824844FD}">
      <dgm:prSet custT="1"/>
      <dgm:spPr/>
      <dgm:t>
        <a:bodyPr/>
        <a:lstStyle/>
        <a:p>
          <a:r>
            <a:rPr lang="en-US" sz="1400" dirty="0"/>
            <a:t>Single Cross sectional design</a:t>
          </a:r>
        </a:p>
      </dgm:t>
    </dgm:pt>
    <dgm:pt modelId="{4ECD65FB-1410-4206-ADB9-399CE06C4DCA}" type="parTrans" cxnId="{62402F36-76C9-401E-89CF-01CBB597D174}">
      <dgm:prSet/>
      <dgm:spPr/>
      <dgm:t>
        <a:bodyPr/>
        <a:lstStyle/>
        <a:p>
          <a:endParaRPr lang="en-US" sz="1400"/>
        </a:p>
      </dgm:t>
    </dgm:pt>
    <dgm:pt modelId="{C67DD69A-071F-4591-BB9C-FD010B2F2776}" type="sibTrans" cxnId="{62402F36-76C9-401E-89CF-01CBB597D174}">
      <dgm:prSet/>
      <dgm:spPr/>
      <dgm:t>
        <a:bodyPr/>
        <a:lstStyle/>
        <a:p>
          <a:endParaRPr lang="en-US" sz="1400"/>
        </a:p>
      </dgm:t>
    </dgm:pt>
    <dgm:pt modelId="{7B586F14-270F-4E92-8A5F-ABF1FDD95CB9}" type="pres">
      <dgm:prSet presAssocID="{AABF1B31-1117-4FB4-8B58-74D4E78CF442}" presName="hierChild1" presStyleCnt="0">
        <dgm:presLayoutVars>
          <dgm:orgChart val="1"/>
          <dgm:chPref val="1"/>
          <dgm:dir/>
          <dgm:animOne val="branch"/>
          <dgm:animLvl val="lvl"/>
          <dgm:resizeHandles/>
        </dgm:presLayoutVars>
      </dgm:prSet>
      <dgm:spPr/>
    </dgm:pt>
    <dgm:pt modelId="{B30B9C56-2EA1-4173-A410-7BA376A9605A}" type="pres">
      <dgm:prSet presAssocID="{EBCB3A3C-816B-4E54-B9AC-E3FF4E255211}" presName="hierRoot1" presStyleCnt="0">
        <dgm:presLayoutVars>
          <dgm:hierBranch val="init"/>
        </dgm:presLayoutVars>
      </dgm:prSet>
      <dgm:spPr/>
    </dgm:pt>
    <dgm:pt modelId="{1E19AB28-FC0B-425E-BFF1-3B191FBC12D1}" type="pres">
      <dgm:prSet presAssocID="{EBCB3A3C-816B-4E54-B9AC-E3FF4E255211}" presName="rootComposite1" presStyleCnt="0"/>
      <dgm:spPr/>
    </dgm:pt>
    <dgm:pt modelId="{3DC40CFF-B940-4302-9D09-3D83CD4C7399}" type="pres">
      <dgm:prSet presAssocID="{EBCB3A3C-816B-4E54-B9AC-E3FF4E255211}" presName="rootText1" presStyleLbl="node0" presStyleIdx="0" presStyleCnt="1">
        <dgm:presLayoutVars>
          <dgm:chPref val="3"/>
        </dgm:presLayoutVars>
      </dgm:prSet>
      <dgm:spPr/>
    </dgm:pt>
    <dgm:pt modelId="{BD9C9DF7-2169-4399-8B86-733F8462D510}" type="pres">
      <dgm:prSet presAssocID="{EBCB3A3C-816B-4E54-B9AC-E3FF4E255211}" presName="rootConnector1" presStyleLbl="node1" presStyleIdx="0" presStyleCnt="0"/>
      <dgm:spPr/>
    </dgm:pt>
    <dgm:pt modelId="{3105DEF8-FDE6-4799-A74C-22058715F60E}" type="pres">
      <dgm:prSet presAssocID="{EBCB3A3C-816B-4E54-B9AC-E3FF4E255211}" presName="hierChild2" presStyleCnt="0"/>
      <dgm:spPr/>
    </dgm:pt>
    <dgm:pt modelId="{D83E68E4-6DBB-4DCD-997C-11CD19FCB551}" type="pres">
      <dgm:prSet presAssocID="{AFF799BE-D2A7-42B6-AD92-08965C3D7204}" presName="Name37" presStyleLbl="parChTrans1D2" presStyleIdx="0" presStyleCnt="2"/>
      <dgm:spPr/>
    </dgm:pt>
    <dgm:pt modelId="{35275EBB-49A7-487C-A6F2-AC8668773186}" type="pres">
      <dgm:prSet presAssocID="{E7B980CB-27EE-4603-A0F2-F81ECD10194F}" presName="hierRoot2" presStyleCnt="0">
        <dgm:presLayoutVars>
          <dgm:hierBranch val="init"/>
        </dgm:presLayoutVars>
      </dgm:prSet>
      <dgm:spPr/>
    </dgm:pt>
    <dgm:pt modelId="{7988B9C5-CA14-4BA4-BFD7-C3E4AEAD82C8}" type="pres">
      <dgm:prSet presAssocID="{E7B980CB-27EE-4603-A0F2-F81ECD10194F}" presName="rootComposite" presStyleCnt="0"/>
      <dgm:spPr/>
    </dgm:pt>
    <dgm:pt modelId="{B44D42DE-C802-4E6A-B35B-6BFC63BFB384}" type="pres">
      <dgm:prSet presAssocID="{E7B980CB-27EE-4603-A0F2-F81ECD10194F}" presName="rootText" presStyleLbl="node2" presStyleIdx="0" presStyleCnt="2" custLinFactX="-77116" custLinFactNeighborX="-100000" custLinFactNeighborY="-5909">
        <dgm:presLayoutVars>
          <dgm:chPref val="3"/>
        </dgm:presLayoutVars>
      </dgm:prSet>
      <dgm:spPr/>
    </dgm:pt>
    <dgm:pt modelId="{F50A985B-C54A-48DF-B600-BF28B028985A}" type="pres">
      <dgm:prSet presAssocID="{E7B980CB-27EE-4603-A0F2-F81ECD10194F}" presName="rootConnector" presStyleLbl="node2" presStyleIdx="0" presStyleCnt="2"/>
      <dgm:spPr/>
    </dgm:pt>
    <dgm:pt modelId="{DF84968D-4E77-446D-ABF7-B0A747B72843}" type="pres">
      <dgm:prSet presAssocID="{E7B980CB-27EE-4603-A0F2-F81ECD10194F}" presName="hierChild4" presStyleCnt="0"/>
      <dgm:spPr/>
    </dgm:pt>
    <dgm:pt modelId="{208EBA3E-E046-44F9-B0F8-C09C4FEA7111}" type="pres">
      <dgm:prSet presAssocID="{E7B980CB-27EE-4603-A0F2-F81ECD10194F}" presName="hierChild5" presStyleCnt="0"/>
      <dgm:spPr/>
    </dgm:pt>
    <dgm:pt modelId="{1F451235-BF77-44C3-B7EB-80AF7C835ECB}" type="pres">
      <dgm:prSet presAssocID="{1339C64A-3C01-4D1C-9718-BDE54E24A29A}" presName="Name37" presStyleLbl="parChTrans1D2" presStyleIdx="1" presStyleCnt="2"/>
      <dgm:spPr/>
    </dgm:pt>
    <dgm:pt modelId="{843FB057-77F6-4746-8C17-91517F7BA3A2}" type="pres">
      <dgm:prSet presAssocID="{8BDD51C8-A68B-44F7-BD36-40DB560D398E}" presName="hierRoot2" presStyleCnt="0">
        <dgm:presLayoutVars>
          <dgm:hierBranch val="init"/>
        </dgm:presLayoutVars>
      </dgm:prSet>
      <dgm:spPr/>
    </dgm:pt>
    <dgm:pt modelId="{F3CFA26E-9A71-439A-AB9C-E70E63D2DB5D}" type="pres">
      <dgm:prSet presAssocID="{8BDD51C8-A68B-44F7-BD36-40DB560D398E}" presName="rootComposite" presStyleCnt="0"/>
      <dgm:spPr/>
    </dgm:pt>
    <dgm:pt modelId="{B7361BC8-3118-4AF7-95FD-53CAAB75DDC2}" type="pres">
      <dgm:prSet presAssocID="{8BDD51C8-A68B-44F7-BD36-40DB560D398E}" presName="rootText" presStyleLbl="node2" presStyleIdx="1" presStyleCnt="2" custLinFactX="72865" custLinFactNeighborX="100000" custLinFactNeighborY="-5909">
        <dgm:presLayoutVars>
          <dgm:chPref val="3"/>
        </dgm:presLayoutVars>
      </dgm:prSet>
      <dgm:spPr/>
    </dgm:pt>
    <dgm:pt modelId="{F0ABDBBC-622B-4D2C-85D5-86498B10681A}" type="pres">
      <dgm:prSet presAssocID="{8BDD51C8-A68B-44F7-BD36-40DB560D398E}" presName="rootConnector" presStyleLbl="node2" presStyleIdx="1" presStyleCnt="2"/>
      <dgm:spPr/>
    </dgm:pt>
    <dgm:pt modelId="{24DB9F44-F3DD-4E34-9867-16BBE60282D0}" type="pres">
      <dgm:prSet presAssocID="{8BDD51C8-A68B-44F7-BD36-40DB560D398E}" presName="hierChild4" presStyleCnt="0"/>
      <dgm:spPr/>
    </dgm:pt>
    <dgm:pt modelId="{E0392594-F285-409C-9DF1-2DA18BBB6FF4}" type="pres">
      <dgm:prSet presAssocID="{AAB29580-7C36-489E-BFEC-96BF022EDCF6}" presName="Name37" presStyleLbl="parChTrans1D3" presStyleIdx="0" presStyleCnt="2"/>
      <dgm:spPr/>
    </dgm:pt>
    <dgm:pt modelId="{69941B6D-10F1-4B42-A5FD-CC291DD9C129}" type="pres">
      <dgm:prSet presAssocID="{EFED3F46-9889-44BC-81BF-6F961C4F51B1}" presName="hierRoot2" presStyleCnt="0">
        <dgm:presLayoutVars>
          <dgm:hierBranch val="init"/>
        </dgm:presLayoutVars>
      </dgm:prSet>
      <dgm:spPr/>
    </dgm:pt>
    <dgm:pt modelId="{03767C49-759D-4052-B2D3-02D0279AC461}" type="pres">
      <dgm:prSet presAssocID="{EFED3F46-9889-44BC-81BF-6F961C4F51B1}" presName="rootComposite" presStyleCnt="0"/>
      <dgm:spPr/>
    </dgm:pt>
    <dgm:pt modelId="{CBE92C43-80E2-48A6-8775-6D949E5B517E}" type="pres">
      <dgm:prSet presAssocID="{EFED3F46-9889-44BC-81BF-6F961C4F51B1}" presName="rootText" presStyleLbl="node3" presStyleIdx="0" presStyleCnt="2" custLinFactX="163055" custLinFactNeighborX="200000" custLinFactNeighborY="6858">
        <dgm:presLayoutVars>
          <dgm:chPref val="3"/>
        </dgm:presLayoutVars>
      </dgm:prSet>
      <dgm:spPr/>
    </dgm:pt>
    <dgm:pt modelId="{9BB59C7E-46F6-476D-9822-AC14391931EF}" type="pres">
      <dgm:prSet presAssocID="{EFED3F46-9889-44BC-81BF-6F961C4F51B1}" presName="rootConnector" presStyleLbl="node3" presStyleIdx="0" presStyleCnt="2"/>
      <dgm:spPr/>
    </dgm:pt>
    <dgm:pt modelId="{B1E2C14B-43D8-4FA8-B277-A483A9DBD105}" type="pres">
      <dgm:prSet presAssocID="{EFED3F46-9889-44BC-81BF-6F961C4F51B1}" presName="hierChild4" presStyleCnt="0"/>
      <dgm:spPr/>
    </dgm:pt>
    <dgm:pt modelId="{01A212D4-809A-4E76-AF4B-A419F7B7331C}" type="pres">
      <dgm:prSet presAssocID="{EFED3F46-9889-44BC-81BF-6F961C4F51B1}" presName="hierChild5" presStyleCnt="0"/>
      <dgm:spPr/>
    </dgm:pt>
    <dgm:pt modelId="{28E94F3D-9544-4F41-9F71-C4C65260EDC4}" type="pres">
      <dgm:prSet presAssocID="{321785A2-3145-4119-997C-CE66D69E1E84}" presName="Name37" presStyleLbl="parChTrans1D3" presStyleIdx="1" presStyleCnt="2"/>
      <dgm:spPr/>
    </dgm:pt>
    <dgm:pt modelId="{7CB31E88-BC6C-41F9-96E5-567F29875AAC}" type="pres">
      <dgm:prSet presAssocID="{9DF195C6-B062-40DB-B17D-4338DA2A7DE0}" presName="hierRoot2" presStyleCnt="0">
        <dgm:presLayoutVars>
          <dgm:hierBranch val="init"/>
        </dgm:presLayoutVars>
      </dgm:prSet>
      <dgm:spPr/>
    </dgm:pt>
    <dgm:pt modelId="{A39E08F1-66B9-4DC2-869C-D2B93AE7A7E1}" type="pres">
      <dgm:prSet presAssocID="{9DF195C6-B062-40DB-B17D-4338DA2A7DE0}" presName="rootComposite" presStyleCnt="0"/>
      <dgm:spPr/>
    </dgm:pt>
    <dgm:pt modelId="{483FB0D5-1DAD-444C-87DB-982963CC83A8}" type="pres">
      <dgm:prSet presAssocID="{9DF195C6-B062-40DB-B17D-4338DA2A7DE0}" presName="rootText" presStyleLbl="node3" presStyleIdx="1" presStyleCnt="2" custLinFactNeighborX="-30977" custLinFactNeighborY="2259">
        <dgm:presLayoutVars>
          <dgm:chPref val="3"/>
        </dgm:presLayoutVars>
      </dgm:prSet>
      <dgm:spPr/>
    </dgm:pt>
    <dgm:pt modelId="{CA97084E-77CC-4BAC-ABF5-31653B70DEE5}" type="pres">
      <dgm:prSet presAssocID="{9DF195C6-B062-40DB-B17D-4338DA2A7DE0}" presName="rootConnector" presStyleLbl="node3" presStyleIdx="1" presStyleCnt="2"/>
      <dgm:spPr/>
    </dgm:pt>
    <dgm:pt modelId="{532D3AC4-BA9D-4DEE-B608-3FDF5F5D98B1}" type="pres">
      <dgm:prSet presAssocID="{9DF195C6-B062-40DB-B17D-4338DA2A7DE0}" presName="hierChild4" presStyleCnt="0"/>
      <dgm:spPr/>
    </dgm:pt>
    <dgm:pt modelId="{F5E9DAD6-0AFD-4F5C-ADDC-26B2999B1C77}" type="pres">
      <dgm:prSet presAssocID="{5C63427E-5983-4A50-8C24-DB0F4D256C11}" presName="Name37" presStyleLbl="parChTrans1D4" presStyleIdx="0" presStyleCnt="4"/>
      <dgm:spPr/>
    </dgm:pt>
    <dgm:pt modelId="{D1BBC041-D9C2-4A5D-96E0-63108973A4CB}" type="pres">
      <dgm:prSet presAssocID="{F686AF3C-F005-4F3A-96A4-B53FD675EB81}" presName="hierRoot2" presStyleCnt="0">
        <dgm:presLayoutVars>
          <dgm:hierBranch val="init"/>
        </dgm:presLayoutVars>
      </dgm:prSet>
      <dgm:spPr/>
    </dgm:pt>
    <dgm:pt modelId="{5AEDE6A0-4DCB-4E85-BE44-B8B95CD0CB15}" type="pres">
      <dgm:prSet presAssocID="{F686AF3C-F005-4F3A-96A4-B53FD675EB81}" presName="rootComposite" presStyleCnt="0"/>
      <dgm:spPr/>
    </dgm:pt>
    <dgm:pt modelId="{D0A2875D-8D8C-49F6-808B-20670AECA242}" type="pres">
      <dgm:prSet presAssocID="{F686AF3C-F005-4F3A-96A4-B53FD675EB81}" presName="rootText" presStyleLbl="node4" presStyleIdx="0" presStyleCnt="4" custLinFactNeighborX="-84127" custLinFactNeighborY="10427">
        <dgm:presLayoutVars>
          <dgm:chPref val="3"/>
        </dgm:presLayoutVars>
      </dgm:prSet>
      <dgm:spPr/>
    </dgm:pt>
    <dgm:pt modelId="{D9107C48-446E-4FDB-9496-5428D38948A7}" type="pres">
      <dgm:prSet presAssocID="{F686AF3C-F005-4F3A-96A4-B53FD675EB81}" presName="rootConnector" presStyleLbl="node4" presStyleIdx="0" presStyleCnt="4"/>
      <dgm:spPr/>
    </dgm:pt>
    <dgm:pt modelId="{E5C16D9C-94DE-4ECB-84CC-5C19F02CEAE6}" type="pres">
      <dgm:prSet presAssocID="{F686AF3C-F005-4F3A-96A4-B53FD675EB81}" presName="hierChild4" presStyleCnt="0"/>
      <dgm:spPr/>
    </dgm:pt>
    <dgm:pt modelId="{3CE5EB3F-5190-4064-B862-91882EFFB458}" type="pres">
      <dgm:prSet presAssocID="{4ECD65FB-1410-4206-ADB9-399CE06C4DCA}" presName="Name37" presStyleLbl="parChTrans1D4" presStyleIdx="1" presStyleCnt="4"/>
      <dgm:spPr/>
    </dgm:pt>
    <dgm:pt modelId="{53FC06B9-0D06-4892-BEC1-D24622300026}" type="pres">
      <dgm:prSet presAssocID="{6EDFB1AF-4B57-4947-AB01-20DC824844FD}" presName="hierRoot2" presStyleCnt="0">
        <dgm:presLayoutVars>
          <dgm:hierBranch val="init"/>
        </dgm:presLayoutVars>
      </dgm:prSet>
      <dgm:spPr/>
    </dgm:pt>
    <dgm:pt modelId="{84463A71-4BA4-4348-B4BA-E121304A37D6}" type="pres">
      <dgm:prSet presAssocID="{6EDFB1AF-4B57-4947-AB01-20DC824844FD}" presName="rootComposite" presStyleCnt="0"/>
      <dgm:spPr/>
    </dgm:pt>
    <dgm:pt modelId="{9201F1C6-067E-4A03-8175-A0F03BA41138}" type="pres">
      <dgm:prSet presAssocID="{6EDFB1AF-4B57-4947-AB01-20DC824844FD}" presName="rootText" presStyleLbl="node4" presStyleIdx="1" presStyleCnt="4" custLinFactX="-100252" custLinFactNeighborX="-200000" custLinFactNeighborY="68763">
        <dgm:presLayoutVars>
          <dgm:chPref val="3"/>
        </dgm:presLayoutVars>
      </dgm:prSet>
      <dgm:spPr/>
    </dgm:pt>
    <dgm:pt modelId="{1921E900-25F7-4975-8544-12109CC9C5C3}" type="pres">
      <dgm:prSet presAssocID="{6EDFB1AF-4B57-4947-AB01-20DC824844FD}" presName="rootConnector" presStyleLbl="node4" presStyleIdx="1" presStyleCnt="4"/>
      <dgm:spPr/>
    </dgm:pt>
    <dgm:pt modelId="{B95CD445-A4E1-4DBC-B580-102E9C07CA1F}" type="pres">
      <dgm:prSet presAssocID="{6EDFB1AF-4B57-4947-AB01-20DC824844FD}" presName="hierChild4" presStyleCnt="0"/>
      <dgm:spPr/>
    </dgm:pt>
    <dgm:pt modelId="{630A34CC-F049-4C55-8AAD-5EC0B03019B2}" type="pres">
      <dgm:prSet presAssocID="{6EDFB1AF-4B57-4947-AB01-20DC824844FD}" presName="hierChild5" presStyleCnt="0"/>
      <dgm:spPr/>
    </dgm:pt>
    <dgm:pt modelId="{92E66400-C98E-4F8E-9D8C-3F9AF7EE4150}" type="pres">
      <dgm:prSet presAssocID="{21DD08C3-B442-4EFC-A71B-BBBB82C6DF6A}" presName="Name37" presStyleLbl="parChTrans1D4" presStyleIdx="2" presStyleCnt="4"/>
      <dgm:spPr/>
    </dgm:pt>
    <dgm:pt modelId="{A99193F4-1C6D-4469-813A-4AC9E2FDEE81}" type="pres">
      <dgm:prSet presAssocID="{203143AD-ED21-4801-8AEA-5B8228F64AF6}" presName="hierRoot2" presStyleCnt="0">
        <dgm:presLayoutVars>
          <dgm:hierBranch val="init"/>
        </dgm:presLayoutVars>
      </dgm:prSet>
      <dgm:spPr/>
    </dgm:pt>
    <dgm:pt modelId="{0FAE6163-AAF9-4E52-A01A-43781A95EF6F}" type="pres">
      <dgm:prSet presAssocID="{203143AD-ED21-4801-8AEA-5B8228F64AF6}" presName="rootComposite" presStyleCnt="0"/>
      <dgm:spPr/>
    </dgm:pt>
    <dgm:pt modelId="{71F71D7C-65CA-4A92-A3BC-1257B0B141FD}" type="pres">
      <dgm:prSet presAssocID="{203143AD-ED21-4801-8AEA-5B8228F64AF6}" presName="rootText" presStyleLbl="node4" presStyleIdx="2" presStyleCnt="4" custLinFactNeighborX="25000" custLinFactNeighborY="-71105">
        <dgm:presLayoutVars>
          <dgm:chPref val="3"/>
        </dgm:presLayoutVars>
      </dgm:prSet>
      <dgm:spPr/>
    </dgm:pt>
    <dgm:pt modelId="{DE8C6C0D-06F9-4103-948C-2C9FF9C04945}" type="pres">
      <dgm:prSet presAssocID="{203143AD-ED21-4801-8AEA-5B8228F64AF6}" presName="rootConnector" presStyleLbl="node4" presStyleIdx="2" presStyleCnt="4"/>
      <dgm:spPr/>
    </dgm:pt>
    <dgm:pt modelId="{812D0B35-C91C-49BC-8F6A-6454D4802201}" type="pres">
      <dgm:prSet presAssocID="{203143AD-ED21-4801-8AEA-5B8228F64AF6}" presName="hierChild4" presStyleCnt="0"/>
      <dgm:spPr/>
    </dgm:pt>
    <dgm:pt modelId="{15338875-4678-405C-B983-CC650E6864EE}" type="pres">
      <dgm:prSet presAssocID="{203143AD-ED21-4801-8AEA-5B8228F64AF6}" presName="hierChild5" presStyleCnt="0"/>
      <dgm:spPr/>
    </dgm:pt>
    <dgm:pt modelId="{98D784FB-4E84-44A6-922C-FEEEF71F6150}" type="pres">
      <dgm:prSet presAssocID="{F686AF3C-F005-4F3A-96A4-B53FD675EB81}" presName="hierChild5" presStyleCnt="0"/>
      <dgm:spPr/>
    </dgm:pt>
    <dgm:pt modelId="{0E3BB6D7-3E68-4ADA-9CD1-7A045132863F}" type="pres">
      <dgm:prSet presAssocID="{E4BFB51E-E6A8-4477-BB60-7AF2CCDAFB4A}" presName="Name37" presStyleLbl="parChTrans1D4" presStyleIdx="3" presStyleCnt="4"/>
      <dgm:spPr/>
    </dgm:pt>
    <dgm:pt modelId="{D6A27CBC-FF78-4C8D-8C98-6D4040AB1EB4}" type="pres">
      <dgm:prSet presAssocID="{9018049F-25AA-45D6-9645-F2FDEF5F9389}" presName="hierRoot2" presStyleCnt="0">
        <dgm:presLayoutVars>
          <dgm:hierBranch val="init"/>
        </dgm:presLayoutVars>
      </dgm:prSet>
      <dgm:spPr/>
    </dgm:pt>
    <dgm:pt modelId="{EBC769A7-6DDC-4C90-8423-4EB8957E5312}" type="pres">
      <dgm:prSet presAssocID="{9018049F-25AA-45D6-9645-F2FDEF5F9389}" presName="rootComposite" presStyleCnt="0"/>
      <dgm:spPr/>
    </dgm:pt>
    <dgm:pt modelId="{949EE9B3-4637-483A-B3A0-A4852A12CD31}" type="pres">
      <dgm:prSet presAssocID="{9018049F-25AA-45D6-9645-F2FDEF5F9389}" presName="rootText" presStyleLbl="node4" presStyleIdx="3" presStyleCnt="4" custLinFactNeighborX="44161" custLinFactNeighborY="20458">
        <dgm:presLayoutVars>
          <dgm:chPref val="3"/>
        </dgm:presLayoutVars>
      </dgm:prSet>
      <dgm:spPr/>
    </dgm:pt>
    <dgm:pt modelId="{4E3DC61B-C066-4822-89F3-6D4E17F49189}" type="pres">
      <dgm:prSet presAssocID="{9018049F-25AA-45D6-9645-F2FDEF5F9389}" presName="rootConnector" presStyleLbl="node4" presStyleIdx="3" presStyleCnt="4"/>
      <dgm:spPr/>
    </dgm:pt>
    <dgm:pt modelId="{2EEA590D-28C7-4C5A-B295-C472082491A2}" type="pres">
      <dgm:prSet presAssocID="{9018049F-25AA-45D6-9645-F2FDEF5F9389}" presName="hierChild4" presStyleCnt="0"/>
      <dgm:spPr/>
    </dgm:pt>
    <dgm:pt modelId="{B163C7E2-DC0E-4BC0-904D-84D1E06170A9}" type="pres">
      <dgm:prSet presAssocID="{9018049F-25AA-45D6-9645-F2FDEF5F9389}" presName="hierChild5" presStyleCnt="0"/>
      <dgm:spPr/>
    </dgm:pt>
    <dgm:pt modelId="{0042DDB9-6DA5-42C3-B21E-159E39651E59}" type="pres">
      <dgm:prSet presAssocID="{9DF195C6-B062-40DB-B17D-4338DA2A7DE0}" presName="hierChild5" presStyleCnt="0"/>
      <dgm:spPr/>
    </dgm:pt>
    <dgm:pt modelId="{5D911765-329D-4447-8D73-D93227EA3780}" type="pres">
      <dgm:prSet presAssocID="{8BDD51C8-A68B-44F7-BD36-40DB560D398E}" presName="hierChild5" presStyleCnt="0"/>
      <dgm:spPr/>
    </dgm:pt>
    <dgm:pt modelId="{CD50045F-E934-4B6D-A35B-0D7C9D0BEB3C}" type="pres">
      <dgm:prSet presAssocID="{EBCB3A3C-816B-4E54-B9AC-E3FF4E255211}" presName="hierChild3" presStyleCnt="0"/>
      <dgm:spPr/>
    </dgm:pt>
  </dgm:ptLst>
  <dgm:cxnLst>
    <dgm:cxn modelId="{6E366F10-9288-45BB-80F2-A46880F5F3F0}" type="presOf" srcId="{5C63427E-5983-4A50-8C24-DB0F4D256C11}" destId="{F5E9DAD6-0AFD-4F5C-ADDC-26B2999B1C77}" srcOrd="0" destOrd="0" presId="urn:microsoft.com/office/officeart/2005/8/layout/orgChart1"/>
    <dgm:cxn modelId="{E0D0DE1A-C7FD-4C54-9E78-2BCB34D3CB6B}" type="presOf" srcId="{203143AD-ED21-4801-8AEA-5B8228F64AF6}" destId="{DE8C6C0D-06F9-4103-948C-2C9FF9C04945}" srcOrd="1" destOrd="0" presId="urn:microsoft.com/office/officeart/2005/8/layout/orgChart1"/>
    <dgm:cxn modelId="{6A609F2C-7CD9-467C-A0EE-8EE987D1231E}" srcId="{EBCB3A3C-816B-4E54-B9AC-E3FF4E255211}" destId="{8BDD51C8-A68B-44F7-BD36-40DB560D398E}" srcOrd="1" destOrd="0" parTransId="{1339C64A-3C01-4D1C-9718-BDE54E24A29A}" sibTransId="{73BEACDA-11DE-4DAD-A507-C62DD64D6507}"/>
    <dgm:cxn modelId="{2890CD2E-EAEA-4A92-88EC-5A4E21FD4DF1}" type="presOf" srcId="{F686AF3C-F005-4F3A-96A4-B53FD675EB81}" destId="{D0A2875D-8D8C-49F6-808B-20670AECA242}" srcOrd="0" destOrd="0" presId="urn:microsoft.com/office/officeart/2005/8/layout/orgChart1"/>
    <dgm:cxn modelId="{35512836-B1E9-4A3C-9C76-D162E2F87F4C}" srcId="{AABF1B31-1117-4FB4-8B58-74D4E78CF442}" destId="{EBCB3A3C-816B-4E54-B9AC-E3FF4E255211}" srcOrd="0" destOrd="0" parTransId="{B99002B6-54EF-41E3-B38E-796DA9B8679F}" sibTransId="{BA8D9B8A-0A8E-4FE7-8910-B8B31D9E5DD2}"/>
    <dgm:cxn modelId="{62402F36-76C9-401E-89CF-01CBB597D174}" srcId="{F686AF3C-F005-4F3A-96A4-B53FD675EB81}" destId="{6EDFB1AF-4B57-4947-AB01-20DC824844FD}" srcOrd="0" destOrd="0" parTransId="{4ECD65FB-1410-4206-ADB9-399CE06C4DCA}" sibTransId="{C67DD69A-071F-4591-BB9C-FD010B2F2776}"/>
    <dgm:cxn modelId="{97E9423C-55D6-4A7F-8880-DD752298280E}" type="presOf" srcId="{321785A2-3145-4119-997C-CE66D69E1E84}" destId="{28E94F3D-9544-4F41-9F71-C4C65260EDC4}" srcOrd="0" destOrd="0" presId="urn:microsoft.com/office/officeart/2005/8/layout/orgChart1"/>
    <dgm:cxn modelId="{32AE793E-0693-423B-93B1-18F83826623F}" type="presOf" srcId="{203143AD-ED21-4801-8AEA-5B8228F64AF6}" destId="{71F71D7C-65CA-4A92-A3BC-1257B0B141FD}" srcOrd="0" destOrd="0" presId="urn:microsoft.com/office/officeart/2005/8/layout/orgChart1"/>
    <dgm:cxn modelId="{1EF09D40-294E-4DC4-A085-723575734C5C}" type="presOf" srcId="{8BDD51C8-A68B-44F7-BD36-40DB560D398E}" destId="{B7361BC8-3118-4AF7-95FD-53CAAB75DDC2}" srcOrd="0" destOrd="0" presId="urn:microsoft.com/office/officeart/2005/8/layout/orgChart1"/>
    <dgm:cxn modelId="{BDB3625E-C416-45BA-B94A-7E6F2E59EE18}" type="presOf" srcId="{9DF195C6-B062-40DB-B17D-4338DA2A7DE0}" destId="{483FB0D5-1DAD-444C-87DB-982963CC83A8}" srcOrd="0" destOrd="0" presId="urn:microsoft.com/office/officeart/2005/8/layout/orgChart1"/>
    <dgm:cxn modelId="{6950B646-0D9A-4DCB-B790-539856C4FF7E}" type="presOf" srcId="{9018049F-25AA-45D6-9645-F2FDEF5F9389}" destId="{949EE9B3-4637-483A-B3A0-A4852A12CD31}" srcOrd="0" destOrd="0" presId="urn:microsoft.com/office/officeart/2005/8/layout/orgChart1"/>
    <dgm:cxn modelId="{91AABC4B-6A19-4FFA-91B7-1364A15C104D}" srcId="{9DF195C6-B062-40DB-B17D-4338DA2A7DE0}" destId="{F686AF3C-F005-4F3A-96A4-B53FD675EB81}" srcOrd="0" destOrd="0" parTransId="{5C63427E-5983-4A50-8C24-DB0F4D256C11}" sibTransId="{333A2756-DD14-4E75-A01A-760A16D7D882}"/>
    <dgm:cxn modelId="{C58C0E6C-6503-4044-952A-014156B259DB}" type="presOf" srcId="{9DF195C6-B062-40DB-B17D-4338DA2A7DE0}" destId="{CA97084E-77CC-4BAC-ABF5-31653B70DEE5}" srcOrd="1" destOrd="0" presId="urn:microsoft.com/office/officeart/2005/8/layout/orgChart1"/>
    <dgm:cxn modelId="{3AF69275-CDB0-4F95-8010-D0C9C3A76509}" type="presOf" srcId="{F686AF3C-F005-4F3A-96A4-B53FD675EB81}" destId="{D9107C48-446E-4FDB-9496-5428D38948A7}" srcOrd="1" destOrd="0" presId="urn:microsoft.com/office/officeart/2005/8/layout/orgChart1"/>
    <dgm:cxn modelId="{6F4EC881-C3A9-4E7D-874B-03DC992674E0}" type="presOf" srcId="{EBCB3A3C-816B-4E54-B9AC-E3FF4E255211}" destId="{BD9C9DF7-2169-4399-8B86-733F8462D510}" srcOrd="1" destOrd="0" presId="urn:microsoft.com/office/officeart/2005/8/layout/orgChart1"/>
    <dgm:cxn modelId="{3265DB85-E33B-4F3E-94E3-0A50D7D49B15}" srcId="{F686AF3C-F005-4F3A-96A4-B53FD675EB81}" destId="{203143AD-ED21-4801-8AEA-5B8228F64AF6}" srcOrd="1" destOrd="0" parTransId="{21DD08C3-B442-4EFC-A71B-BBBB82C6DF6A}" sibTransId="{B6AE3E2A-1449-4FDA-978E-E2218B5222CA}"/>
    <dgm:cxn modelId="{796CC78D-0707-4184-BA91-D058F56DFAED}" type="presOf" srcId="{21DD08C3-B442-4EFC-A71B-BBBB82C6DF6A}" destId="{92E66400-C98E-4F8E-9D8C-3F9AF7EE4150}" srcOrd="0" destOrd="0" presId="urn:microsoft.com/office/officeart/2005/8/layout/orgChart1"/>
    <dgm:cxn modelId="{01562598-8C81-4E1B-90A8-3ADE192C9362}" type="presOf" srcId="{1339C64A-3C01-4D1C-9718-BDE54E24A29A}" destId="{1F451235-BF77-44C3-B7EB-80AF7C835ECB}" srcOrd="0" destOrd="0" presId="urn:microsoft.com/office/officeart/2005/8/layout/orgChart1"/>
    <dgm:cxn modelId="{16AEDBA2-8CE9-4B83-8F2D-B66AC9AEB1C8}" type="presOf" srcId="{EFED3F46-9889-44BC-81BF-6F961C4F51B1}" destId="{9BB59C7E-46F6-476D-9822-AC14391931EF}" srcOrd="1" destOrd="0" presId="urn:microsoft.com/office/officeart/2005/8/layout/orgChart1"/>
    <dgm:cxn modelId="{4493D2AC-647F-4DB2-9375-79B764F50BAA}" type="presOf" srcId="{4ECD65FB-1410-4206-ADB9-399CE06C4DCA}" destId="{3CE5EB3F-5190-4064-B862-91882EFFB458}" srcOrd="0" destOrd="0" presId="urn:microsoft.com/office/officeart/2005/8/layout/orgChart1"/>
    <dgm:cxn modelId="{91D90CAD-229F-48E0-9505-15D8A86CC5B7}" type="presOf" srcId="{9018049F-25AA-45D6-9645-F2FDEF5F9389}" destId="{4E3DC61B-C066-4822-89F3-6D4E17F49189}" srcOrd="1" destOrd="0" presId="urn:microsoft.com/office/officeart/2005/8/layout/orgChart1"/>
    <dgm:cxn modelId="{FDE5DFAD-1FF4-4E28-9329-3FCF59CA61C4}" type="presOf" srcId="{E7B980CB-27EE-4603-A0F2-F81ECD10194F}" destId="{F50A985B-C54A-48DF-B600-BF28B028985A}" srcOrd="1" destOrd="0" presId="urn:microsoft.com/office/officeart/2005/8/layout/orgChart1"/>
    <dgm:cxn modelId="{9E027AAF-BB28-4C16-94EB-F79EF7A7166B}" srcId="{9DF195C6-B062-40DB-B17D-4338DA2A7DE0}" destId="{9018049F-25AA-45D6-9645-F2FDEF5F9389}" srcOrd="1" destOrd="0" parTransId="{E4BFB51E-E6A8-4477-BB60-7AF2CCDAFB4A}" sibTransId="{7B7E7908-6DDB-4D8B-96A0-0EB23F39E759}"/>
    <dgm:cxn modelId="{BB7A96B1-F800-4FCB-BD65-D735653A2EC9}" type="presOf" srcId="{E4BFB51E-E6A8-4477-BB60-7AF2CCDAFB4A}" destId="{0E3BB6D7-3E68-4ADA-9CD1-7A045132863F}" srcOrd="0" destOrd="0" presId="urn:microsoft.com/office/officeart/2005/8/layout/orgChart1"/>
    <dgm:cxn modelId="{E72279B5-5E7A-4534-A7CB-79C56CF0D235}" srcId="{EBCB3A3C-816B-4E54-B9AC-E3FF4E255211}" destId="{E7B980CB-27EE-4603-A0F2-F81ECD10194F}" srcOrd="0" destOrd="0" parTransId="{AFF799BE-D2A7-42B6-AD92-08965C3D7204}" sibTransId="{E94CDF6A-6BD8-4BBC-97DC-D5FA4881F496}"/>
    <dgm:cxn modelId="{837D80B8-83D8-4952-A237-6BA77B87AF99}" srcId="{8BDD51C8-A68B-44F7-BD36-40DB560D398E}" destId="{EFED3F46-9889-44BC-81BF-6F961C4F51B1}" srcOrd="0" destOrd="0" parTransId="{AAB29580-7C36-489E-BFEC-96BF022EDCF6}" sibTransId="{5851A98B-79A2-4797-B229-1668905E5C27}"/>
    <dgm:cxn modelId="{FF3988BE-ACAC-41EF-B77C-05B08E030B1D}" type="presOf" srcId="{EBCB3A3C-816B-4E54-B9AC-E3FF4E255211}" destId="{3DC40CFF-B940-4302-9D09-3D83CD4C7399}" srcOrd="0" destOrd="0" presId="urn:microsoft.com/office/officeart/2005/8/layout/orgChart1"/>
    <dgm:cxn modelId="{DBCD67C0-205F-4B32-ADFC-D5F39FADF4B8}" type="presOf" srcId="{E7B980CB-27EE-4603-A0F2-F81ECD10194F}" destId="{B44D42DE-C802-4E6A-B35B-6BFC63BFB384}" srcOrd="0" destOrd="0" presId="urn:microsoft.com/office/officeart/2005/8/layout/orgChart1"/>
    <dgm:cxn modelId="{6A985CC5-11E6-4EDB-8F2B-00F425480B0E}" type="presOf" srcId="{AFF799BE-D2A7-42B6-AD92-08965C3D7204}" destId="{D83E68E4-6DBB-4DCD-997C-11CD19FCB551}" srcOrd="0" destOrd="0" presId="urn:microsoft.com/office/officeart/2005/8/layout/orgChart1"/>
    <dgm:cxn modelId="{51C54FD6-7736-4382-9336-8F3D031C2E37}" type="presOf" srcId="{8BDD51C8-A68B-44F7-BD36-40DB560D398E}" destId="{F0ABDBBC-622B-4D2C-85D5-86498B10681A}" srcOrd="1" destOrd="0" presId="urn:microsoft.com/office/officeart/2005/8/layout/orgChart1"/>
    <dgm:cxn modelId="{147C45DA-20CB-4D05-B25C-B106548354D3}" type="presOf" srcId="{EFED3F46-9889-44BC-81BF-6F961C4F51B1}" destId="{CBE92C43-80E2-48A6-8775-6D949E5B517E}" srcOrd="0" destOrd="0" presId="urn:microsoft.com/office/officeart/2005/8/layout/orgChart1"/>
    <dgm:cxn modelId="{19468CF1-3E23-4A89-8D2A-C4047F120106}" type="presOf" srcId="{6EDFB1AF-4B57-4947-AB01-20DC824844FD}" destId="{9201F1C6-067E-4A03-8175-A0F03BA41138}" srcOrd="0" destOrd="0" presId="urn:microsoft.com/office/officeart/2005/8/layout/orgChart1"/>
    <dgm:cxn modelId="{F4F6D2F4-DB4D-4E8A-94E3-1E36C3508250}" type="presOf" srcId="{6EDFB1AF-4B57-4947-AB01-20DC824844FD}" destId="{1921E900-25F7-4975-8544-12109CC9C5C3}" srcOrd="1" destOrd="0" presId="urn:microsoft.com/office/officeart/2005/8/layout/orgChart1"/>
    <dgm:cxn modelId="{8A91D5F6-A249-44B3-A91F-946F8EC46D86}" type="presOf" srcId="{AABF1B31-1117-4FB4-8B58-74D4E78CF442}" destId="{7B586F14-270F-4E92-8A5F-ABF1FDD95CB9}" srcOrd="0" destOrd="0" presId="urn:microsoft.com/office/officeart/2005/8/layout/orgChart1"/>
    <dgm:cxn modelId="{70D2A5FA-3987-4CE8-A32E-1034B0120F28}" type="presOf" srcId="{AAB29580-7C36-489E-BFEC-96BF022EDCF6}" destId="{E0392594-F285-409C-9DF1-2DA18BBB6FF4}" srcOrd="0" destOrd="0" presId="urn:microsoft.com/office/officeart/2005/8/layout/orgChart1"/>
    <dgm:cxn modelId="{5443C8FE-FAAD-45BC-98C0-4A8EC01819BF}" srcId="{8BDD51C8-A68B-44F7-BD36-40DB560D398E}" destId="{9DF195C6-B062-40DB-B17D-4338DA2A7DE0}" srcOrd="1" destOrd="0" parTransId="{321785A2-3145-4119-997C-CE66D69E1E84}" sibTransId="{EF8DD765-976D-4C34-B948-6D58D2390DCC}"/>
    <dgm:cxn modelId="{E67FDFBF-FCC6-40DD-886D-44E1FAFFF220}" type="presParOf" srcId="{7B586F14-270F-4E92-8A5F-ABF1FDD95CB9}" destId="{B30B9C56-2EA1-4173-A410-7BA376A9605A}" srcOrd="0" destOrd="0" presId="urn:microsoft.com/office/officeart/2005/8/layout/orgChart1"/>
    <dgm:cxn modelId="{B4848FCE-AAA6-4825-B8B9-C752ED1D6824}" type="presParOf" srcId="{B30B9C56-2EA1-4173-A410-7BA376A9605A}" destId="{1E19AB28-FC0B-425E-BFF1-3B191FBC12D1}" srcOrd="0" destOrd="0" presId="urn:microsoft.com/office/officeart/2005/8/layout/orgChart1"/>
    <dgm:cxn modelId="{1B26FE0B-1AEC-4932-8A6A-E68634F386B8}" type="presParOf" srcId="{1E19AB28-FC0B-425E-BFF1-3B191FBC12D1}" destId="{3DC40CFF-B940-4302-9D09-3D83CD4C7399}" srcOrd="0" destOrd="0" presId="urn:microsoft.com/office/officeart/2005/8/layout/orgChart1"/>
    <dgm:cxn modelId="{A5721EA6-5FF5-4CAE-BECA-C78DDDA303B1}" type="presParOf" srcId="{1E19AB28-FC0B-425E-BFF1-3B191FBC12D1}" destId="{BD9C9DF7-2169-4399-8B86-733F8462D510}" srcOrd="1" destOrd="0" presId="urn:microsoft.com/office/officeart/2005/8/layout/orgChart1"/>
    <dgm:cxn modelId="{885FF2DE-42AA-4990-8505-59C341D0FAFE}" type="presParOf" srcId="{B30B9C56-2EA1-4173-A410-7BA376A9605A}" destId="{3105DEF8-FDE6-4799-A74C-22058715F60E}" srcOrd="1" destOrd="0" presId="urn:microsoft.com/office/officeart/2005/8/layout/orgChart1"/>
    <dgm:cxn modelId="{89929D27-D1F0-46FD-8B0D-BD1779A50E74}" type="presParOf" srcId="{3105DEF8-FDE6-4799-A74C-22058715F60E}" destId="{D83E68E4-6DBB-4DCD-997C-11CD19FCB551}" srcOrd="0" destOrd="0" presId="urn:microsoft.com/office/officeart/2005/8/layout/orgChart1"/>
    <dgm:cxn modelId="{A71E5348-5DDE-4D5D-8845-9C37FBFF8508}" type="presParOf" srcId="{3105DEF8-FDE6-4799-A74C-22058715F60E}" destId="{35275EBB-49A7-487C-A6F2-AC8668773186}" srcOrd="1" destOrd="0" presId="urn:microsoft.com/office/officeart/2005/8/layout/orgChart1"/>
    <dgm:cxn modelId="{5E2F067D-8FF3-4C95-95DF-9DCA93D06A4B}" type="presParOf" srcId="{35275EBB-49A7-487C-A6F2-AC8668773186}" destId="{7988B9C5-CA14-4BA4-BFD7-C3E4AEAD82C8}" srcOrd="0" destOrd="0" presId="urn:microsoft.com/office/officeart/2005/8/layout/orgChart1"/>
    <dgm:cxn modelId="{BBFF4B36-44C5-4BF2-8F26-0BD7ADCA28A2}" type="presParOf" srcId="{7988B9C5-CA14-4BA4-BFD7-C3E4AEAD82C8}" destId="{B44D42DE-C802-4E6A-B35B-6BFC63BFB384}" srcOrd="0" destOrd="0" presId="urn:microsoft.com/office/officeart/2005/8/layout/orgChart1"/>
    <dgm:cxn modelId="{2EF91915-A9DD-4DCF-9126-26E26115B878}" type="presParOf" srcId="{7988B9C5-CA14-4BA4-BFD7-C3E4AEAD82C8}" destId="{F50A985B-C54A-48DF-B600-BF28B028985A}" srcOrd="1" destOrd="0" presId="urn:microsoft.com/office/officeart/2005/8/layout/orgChart1"/>
    <dgm:cxn modelId="{8D867585-D253-4E76-A3DA-EC1ED3E37550}" type="presParOf" srcId="{35275EBB-49A7-487C-A6F2-AC8668773186}" destId="{DF84968D-4E77-446D-ABF7-B0A747B72843}" srcOrd="1" destOrd="0" presId="urn:microsoft.com/office/officeart/2005/8/layout/orgChart1"/>
    <dgm:cxn modelId="{A69B0FB4-4A5F-4905-89EF-9B9DC42157F6}" type="presParOf" srcId="{35275EBB-49A7-487C-A6F2-AC8668773186}" destId="{208EBA3E-E046-44F9-B0F8-C09C4FEA7111}" srcOrd="2" destOrd="0" presId="urn:microsoft.com/office/officeart/2005/8/layout/orgChart1"/>
    <dgm:cxn modelId="{1FDC7AE4-2AF6-4744-AF22-F5B7372757BB}" type="presParOf" srcId="{3105DEF8-FDE6-4799-A74C-22058715F60E}" destId="{1F451235-BF77-44C3-B7EB-80AF7C835ECB}" srcOrd="2" destOrd="0" presId="urn:microsoft.com/office/officeart/2005/8/layout/orgChart1"/>
    <dgm:cxn modelId="{05469A6F-1415-4D54-8738-96A7C956862C}" type="presParOf" srcId="{3105DEF8-FDE6-4799-A74C-22058715F60E}" destId="{843FB057-77F6-4746-8C17-91517F7BA3A2}" srcOrd="3" destOrd="0" presId="urn:microsoft.com/office/officeart/2005/8/layout/orgChart1"/>
    <dgm:cxn modelId="{86CC47A3-225F-4172-8604-0FEF70578A3B}" type="presParOf" srcId="{843FB057-77F6-4746-8C17-91517F7BA3A2}" destId="{F3CFA26E-9A71-439A-AB9C-E70E63D2DB5D}" srcOrd="0" destOrd="0" presId="urn:microsoft.com/office/officeart/2005/8/layout/orgChart1"/>
    <dgm:cxn modelId="{1AC774ED-4447-43DF-9F44-5C7761AB5AA2}" type="presParOf" srcId="{F3CFA26E-9A71-439A-AB9C-E70E63D2DB5D}" destId="{B7361BC8-3118-4AF7-95FD-53CAAB75DDC2}" srcOrd="0" destOrd="0" presId="urn:microsoft.com/office/officeart/2005/8/layout/orgChart1"/>
    <dgm:cxn modelId="{D493F9B9-338D-4C42-9B95-28D6E37D2DF2}" type="presParOf" srcId="{F3CFA26E-9A71-439A-AB9C-E70E63D2DB5D}" destId="{F0ABDBBC-622B-4D2C-85D5-86498B10681A}" srcOrd="1" destOrd="0" presId="urn:microsoft.com/office/officeart/2005/8/layout/orgChart1"/>
    <dgm:cxn modelId="{CFED069A-61E9-42F5-AC2C-907DEDCC84B8}" type="presParOf" srcId="{843FB057-77F6-4746-8C17-91517F7BA3A2}" destId="{24DB9F44-F3DD-4E34-9867-16BBE60282D0}" srcOrd="1" destOrd="0" presId="urn:microsoft.com/office/officeart/2005/8/layout/orgChart1"/>
    <dgm:cxn modelId="{FD5DD65D-6CA2-456E-BBED-C90C10D1F2DB}" type="presParOf" srcId="{24DB9F44-F3DD-4E34-9867-16BBE60282D0}" destId="{E0392594-F285-409C-9DF1-2DA18BBB6FF4}" srcOrd="0" destOrd="0" presId="urn:microsoft.com/office/officeart/2005/8/layout/orgChart1"/>
    <dgm:cxn modelId="{0FB3C70F-61FD-4864-8205-D2F881CEF28D}" type="presParOf" srcId="{24DB9F44-F3DD-4E34-9867-16BBE60282D0}" destId="{69941B6D-10F1-4B42-A5FD-CC291DD9C129}" srcOrd="1" destOrd="0" presId="urn:microsoft.com/office/officeart/2005/8/layout/orgChart1"/>
    <dgm:cxn modelId="{49D12C1C-D750-48EB-B03C-E28D793A88AC}" type="presParOf" srcId="{69941B6D-10F1-4B42-A5FD-CC291DD9C129}" destId="{03767C49-759D-4052-B2D3-02D0279AC461}" srcOrd="0" destOrd="0" presId="urn:microsoft.com/office/officeart/2005/8/layout/orgChart1"/>
    <dgm:cxn modelId="{C08D1827-5A71-407A-8CF2-68E763BF8313}" type="presParOf" srcId="{03767C49-759D-4052-B2D3-02D0279AC461}" destId="{CBE92C43-80E2-48A6-8775-6D949E5B517E}" srcOrd="0" destOrd="0" presId="urn:microsoft.com/office/officeart/2005/8/layout/orgChart1"/>
    <dgm:cxn modelId="{D80A2C3A-AF28-4D87-B51B-D16F6AEE1F40}" type="presParOf" srcId="{03767C49-759D-4052-B2D3-02D0279AC461}" destId="{9BB59C7E-46F6-476D-9822-AC14391931EF}" srcOrd="1" destOrd="0" presId="urn:microsoft.com/office/officeart/2005/8/layout/orgChart1"/>
    <dgm:cxn modelId="{EF86C0B0-039F-405E-89BF-60FA5EAB7405}" type="presParOf" srcId="{69941B6D-10F1-4B42-A5FD-CC291DD9C129}" destId="{B1E2C14B-43D8-4FA8-B277-A483A9DBD105}" srcOrd="1" destOrd="0" presId="urn:microsoft.com/office/officeart/2005/8/layout/orgChart1"/>
    <dgm:cxn modelId="{8DF2EE77-6A6F-411F-A9A1-125FF1D952C6}" type="presParOf" srcId="{69941B6D-10F1-4B42-A5FD-CC291DD9C129}" destId="{01A212D4-809A-4E76-AF4B-A419F7B7331C}" srcOrd="2" destOrd="0" presId="urn:microsoft.com/office/officeart/2005/8/layout/orgChart1"/>
    <dgm:cxn modelId="{036BC6B9-BD21-412E-8BBB-FA4D1DD46C5F}" type="presParOf" srcId="{24DB9F44-F3DD-4E34-9867-16BBE60282D0}" destId="{28E94F3D-9544-4F41-9F71-C4C65260EDC4}" srcOrd="2" destOrd="0" presId="urn:microsoft.com/office/officeart/2005/8/layout/orgChart1"/>
    <dgm:cxn modelId="{A8042CEC-F52F-44EA-93A4-C1003ABB8772}" type="presParOf" srcId="{24DB9F44-F3DD-4E34-9867-16BBE60282D0}" destId="{7CB31E88-BC6C-41F9-96E5-567F29875AAC}" srcOrd="3" destOrd="0" presId="urn:microsoft.com/office/officeart/2005/8/layout/orgChart1"/>
    <dgm:cxn modelId="{DCA86066-69EB-4CA3-B2F8-19D1154C6151}" type="presParOf" srcId="{7CB31E88-BC6C-41F9-96E5-567F29875AAC}" destId="{A39E08F1-66B9-4DC2-869C-D2B93AE7A7E1}" srcOrd="0" destOrd="0" presId="urn:microsoft.com/office/officeart/2005/8/layout/orgChart1"/>
    <dgm:cxn modelId="{8265D586-EE7E-4CD4-9585-B0EA3AD2FF3F}" type="presParOf" srcId="{A39E08F1-66B9-4DC2-869C-D2B93AE7A7E1}" destId="{483FB0D5-1DAD-444C-87DB-982963CC83A8}" srcOrd="0" destOrd="0" presId="urn:microsoft.com/office/officeart/2005/8/layout/orgChart1"/>
    <dgm:cxn modelId="{724A1D5B-5319-4B78-92E6-EC31321CF9EB}" type="presParOf" srcId="{A39E08F1-66B9-4DC2-869C-D2B93AE7A7E1}" destId="{CA97084E-77CC-4BAC-ABF5-31653B70DEE5}" srcOrd="1" destOrd="0" presId="urn:microsoft.com/office/officeart/2005/8/layout/orgChart1"/>
    <dgm:cxn modelId="{90933476-4CD0-4B9F-9918-C452A3335989}" type="presParOf" srcId="{7CB31E88-BC6C-41F9-96E5-567F29875AAC}" destId="{532D3AC4-BA9D-4DEE-B608-3FDF5F5D98B1}" srcOrd="1" destOrd="0" presId="urn:microsoft.com/office/officeart/2005/8/layout/orgChart1"/>
    <dgm:cxn modelId="{96F45A1B-FDCE-449E-9956-282BF5196860}" type="presParOf" srcId="{532D3AC4-BA9D-4DEE-B608-3FDF5F5D98B1}" destId="{F5E9DAD6-0AFD-4F5C-ADDC-26B2999B1C77}" srcOrd="0" destOrd="0" presId="urn:microsoft.com/office/officeart/2005/8/layout/orgChart1"/>
    <dgm:cxn modelId="{CDD82188-2F25-482C-8517-705A181F408A}" type="presParOf" srcId="{532D3AC4-BA9D-4DEE-B608-3FDF5F5D98B1}" destId="{D1BBC041-D9C2-4A5D-96E0-63108973A4CB}" srcOrd="1" destOrd="0" presId="urn:microsoft.com/office/officeart/2005/8/layout/orgChart1"/>
    <dgm:cxn modelId="{21EC1924-C27C-4B7E-9828-B0DF4EE8FC7E}" type="presParOf" srcId="{D1BBC041-D9C2-4A5D-96E0-63108973A4CB}" destId="{5AEDE6A0-4DCB-4E85-BE44-B8B95CD0CB15}" srcOrd="0" destOrd="0" presId="urn:microsoft.com/office/officeart/2005/8/layout/orgChart1"/>
    <dgm:cxn modelId="{61D119FC-518A-40B5-A1A1-8B8D8A2C23A4}" type="presParOf" srcId="{5AEDE6A0-4DCB-4E85-BE44-B8B95CD0CB15}" destId="{D0A2875D-8D8C-49F6-808B-20670AECA242}" srcOrd="0" destOrd="0" presId="urn:microsoft.com/office/officeart/2005/8/layout/orgChart1"/>
    <dgm:cxn modelId="{7BB28BA7-46C0-483A-988E-A7AA601976EF}" type="presParOf" srcId="{5AEDE6A0-4DCB-4E85-BE44-B8B95CD0CB15}" destId="{D9107C48-446E-4FDB-9496-5428D38948A7}" srcOrd="1" destOrd="0" presId="urn:microsoft.com/office/officeart/2005/8/layout/orgChart1"/>
    <dgm:cxn modelId="{684E4BF4-D5F0-4248-9344-DA9623E67D28}" type="presParOf" srcId="{D1BBC041-D9C2-4A5D-96E0-63108973A4CB}" destId="{E5C16D9C-94DE-4ECB-84CC-5C19F02CEAE6}" srcOrd="1" destOrd="0" presId="urn:microsoft.com/office/officeart/2005/8/layout/orgChart1"/>
    <dgm:cxn modelId="{450E2742-6C9C-4C5C-BA1C-BD911F93311E}" type="presParOf" srcId="{E5C16D9C-94DE-4ECB-84CC-5C19F02CEAE6}" destId="{3CE5EB3F-5190-4064-B862-91882EFFB458}" srcOrd="0" destOrd="0" presId="urn:microsoft.com/office/officeart/2005/8/layout/orgChart1"/>
    <dgm:cxn modelId="{7D5F78A2-4100-4CD4-8CCA-0CB670EE8CC8}" type="presParOf" srcId="{E5C16D9C-94DE-4ECB-84CC-5C19F02CEAE6}" destId="{53FC06B9-0D06-4892-BEC1-D24622300026}" srcOrd="1" destOrd="0" presId="urn:microsoft.com/office/officeart/2005/8/layout/orgChart1"/>
    <dgm:cxn modelId="{D17A1762-A8A4-490C-AB7F-319BAC16C1E1}" type="presParOf" srcId="{53FC06B9-0D06-4892-BEC1-D24622300026}" destId="{84463A71-4BA4-4348-B4BA-E121304A37D6}" srcOrd="0" destOrd="0" presId="urn:microsoft.com/office/officeart/2005/8/layout/orgChart1"/>
    <dgm:cxn modelId="{A077F31D-C693-46AC-BD34-F9E56798517F}" type="presParOf" srcId="{84463A71-4BA4-4348-B4BA-E121304A37D6}" destId="{9201F1C6-067E-4A03-8175-A0F03BA41138}" srcOrd="0" destOrd="0" presId="urn:microsoft.com/office/officeart/2005/8/layout/orgChart1"/>
    <dgm:cxn modelId="{8BFA065E-913B-47C9-B4BD-F8DB3645B8FA}" type="presParOf" srcId="{84463A71-4BA4-4348-B4BA-E121304A37D6}" destId="{1921E900-25F7-4975-8544-12109CC9C5C3}" srcOrd="1" destOrd="0" presId="urn:microsoft.com/office/officeart/2005/8/layout/orgChart1"/>
    <dgm:cxn modelId="{5954DEB9-80B2-45E8-A95C-4AA68FD79F28}" type="presParOf" srcId="{53FC06B9-0D06-4892-BEC1-D24622300026}" destId="{B95CD445-A4E1-4DBC-B580-102E9C07CA1F}" srcOrd="1" destOrd="0" presId="urn:microsoft.com/office/officeart/2005/8/layout/orgChart1"/>
    <dgm:cxn modelId="{0E83A585-5075-46FD-AEE2-5331C00945D6}" type="presParOf" srcId="{53FC06B9-0D06-4892-BEC1-D24622300026}" destId="{630A34CC-F049-4C55-8AAD-5EC0B03019B2}" srcOrd="2" destOrd="0" presId="urn:microsoft.com/office/officeart/2005/8/layout/orgChart1"/>
    <dgm:cxn modelId="{0B366A01-D96B-4D7D-B26C-FAD4A553C776}" type="presParOf" srcId="{E5C16D9C-94DE-4ECB-84CC-5C19F02CEAE6}" destId="{92E66400-C98E-4F8E-9D8C-3F9AF7EE4150}" srcOrd="2" destOrd="0" presId="urn:microsoft.com/office/officeart/2005/8/layout/orgChart1"/>
    <dgm:cxn modelId="{977B1D02-89D9-4651-8674-A5B1A6CBCA14}" type="presParOf" srcId="{E5C16D9C-94DE-4ECB-84CC-5C19F02CEAE6}" destId="{A99193F4-1C6D-4469-813A-4AC9E2FDEE81}" srcOrd="3" destOrd="0" presId="urn:microsoft.com/office/officeart/2005/8/layout/orgChart1"/>
    <dgm:cxn modelId="{A4880CA1-AD64-42C8-89B3-49D4FA7D4E8B}" type="presParOf" srcId="{A99193F4-1C6D-4469-813A-4AC9E2FDEE81}" destId="{0FAE6163-AAF9-4E52-A01A-43781A95EF6F}" srcOrd="0" destOrd="0" presId="urn:microsoft.com/office/officeart/2005/8/layout/orgChart1"/>
    <dgm:cxn modelId="{F360D1D3-E7B2-4F1C-B5F8-4459FDB9AA50}" type="presParOf" srcId="{0FAE6163-AAF9-4E52-A01A-43781A95EF6F}" destId="{71F71D7C-65CA-4A92-A3BC-1257B0B141FD}" srcOrd="0" destOrd="0" presId="urn:microsoft.com/office/officeart/2005/8/layout/orgChart1"/>
    <dgm:cxn modelId="{F2AD3224-AD2F-4566-9441-CA05777649EA}" type="presParOf" srcId="{0FAE6163-AAF9-4E52-A01A-43781A95EF6F}" destId="{DE8C6C0D-06F9-4103-948C-2C9FF9C04945}" srcOrd="1" destOrd="0" presId="urn:microsoft.com/office/officeart/2005/8/layout/orgChart1"/>
    <dgm:cxn modelId="{49F5281F-8500-48F2-84D5-C868DB0BE6FC}" type="presParOf" srcId="{A99193F4-1C6D-4469-813A-4AC9E2FDEE81}" destId="{812D0B35-C91C-49BC-8F6A-6454D4802201}" srcOrd="1" destOrd="0" presId="urn:microsoft.com/office/officeart/2005/8/layout/orgChart1"/>
    <dgm:cxn modelId="{CF688DEF-C2C4-4BE6-8F44-AB25921BD8A2}" type="presParOf" srcId="{A99193F4-1C6D-4469-813A-4AC9E2FDEE81}" destId="{15338875-4678-405C-B983-CC650E6864EE}" srcOrd="2" destOrd="0" presId="urn:microsoft.com/office/officeart/2005/8/layout/orgChart1"/>
    <dgm:cxn modelId="{8F433B10-D327-4459-839A-61005F9B1627}" type="presParOf" srcId="{D1BBC041-D9C2-4A5D-96E0-63108973A4CB}" destId="{98D784FB-4E84-44A6-922C-FEEEF71F6150}" srcOrd="2" destOrd="0" presId="urn:microsoft.com/office/officeart/2005/8/layout/orgChart1"/>
    <dgm:cxn modelId="{EF9F22DC-E1BB-4CA1-AC65-963C7A118945}" type="presParOf" srcId="{532D3AC4-BA9D-4DEE-B608-3FDF5F5D98B1}" destId="{0E3BB6D7-3E68-4ADA-9CD1-7A045132863F}" srcOrd="2" destOrd="0" presId="urn:microsoft.com/office/officeart/2005/8/layout/orgChart1"/>
    <dgm:cxn modelId="{E4344107-303D-47C8-9AA7-5E821184F92C}" type="presParOf" srcId="{532D3AC4-BA9D-4DEE-B608-3FDF5F5D98B1}" destId="{D6A27CBC-FF78-4C8D-8C98-6D4040AB1EB4}" srcOrd="3" destOrd="0" presId="urn:microsoft.com/office/officeart/2005/8/layout/orgChart1"/>
    <dgm:cxn modelId="{538FBDC7-B1F5-4BAF-A487-8861AA46837B}" type="presParOf" srcId="{D6A27CBC-FF78-4C8D-8C98-6D4040AB1EB4}" destId="{EBC769A7-6DDC-4C90-8423-4EB8957E5312}" srcOrd="0" destOrd="0" presId="urn:microsoft.com/office/officeart/2005/8/layout/orgChart1"/>
    <dgm:cxn modelId="{E9C2AADE-2141-49C7-8A4E-170238D88440}" type="presParOf" srcId="{EBC769A7-6DDC-4C90-8423-4EB8957E5312}" destId="{949EE9B3-4637-483A-B3A0-A4852A12CD31}" srcOrd="0" destOrd="0" presId="urn:microsoft.com/office/officeart/2005/8/layout/orgChart1"/>
    <dgm:cxn modelId="{5E15DE65-BA8F-4F02-AC92-6583730C3594}" type="presParOf" srcId="{EBC769A7-6DDC-4C90-8423-4EB8957E5312}" destId="{4E3DC61B-C066-4822-89F3-6D4E17F49189}" srcOrd="1" destOrd="0" presId="urn:microsoft.com/office/officeart/2005/8/layout/orgChart1"/>
    <dgm:cxn modelId="{4D12EF20-8364-4620-B612-E590EACC0E7F}" type="presParOf" srcId="{D6A27CBC-FF78-4C8D-8C98-6D4040AB1EB4}" destId="{2EEA590D-28C7-4C5A-B295-C472082491A2}" srcOrd="1" destOrd="0" presId="urn:microsoft.com/office/officeart/2005/8/layout/orgChart1"/>
    <dgm:cxn modelId="{E0E1C6C1-55AC-491B-AA62-39986077C9F6}" type="presParOf" srcId="{D6A27CBC-FF78-4C8D-8C98-6D4040AB1EB4}" destId="{B163C7E2-DC0E-4BC0-904D-84D1E06170A9}" srcOrd="2" destOrd="0" presId="urn:microsoft.com/office/officeart/2005/8/layout/orgChart1"/>
    <dgm:cxn modelId="{3FBCA6BA-69B6-4307-A1C0-425A171763C7}" type="presParOf" srcId="{7CB31E88-BC6C-41F9-96E5-567F29875AAC}" destId="{0042DDB9-6DA5-42C3-B21E-159E39651E59}" srcOrd="2" destOrd="0" presId="urn:microsoft.com/office/officeart/2005/8/layout/orgChart1"/>
    <dgm:cxn modelId="{4A7B0852-195C-471D-8D0A-423249890605}" type="presParOf" srcId="{843FB057-77F6-4746-8C17-91517F7BA3A2}" destId="{5D911765-329D-4447-8D73-D93227EA3780}" srcOrd="2" destOrd="0" presId="urn:microsoft.com/office/officeart/2005/8/layout/orgChart1"/>
    <dgm:cxn modelId="{CB8E090D-D489-43FE-8B4F-26C549BDAC92}" type="presParOf" srcId="{B30B9C56-2EA1-4173-A410-7BA376A9605A}" destId="{CD50045F-E934-4B6D-A35B-0D7C9D0BEB3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3BB6D7-3E68-4ADA-9CD1-7A045132863F}">
      <dsp:nvSpPr>
        <dsp:cNvPr id="0" name=""/>
        <dsp:cNvSpPr/>
      </dsp:nvSpPr>
      <dsp:spPr>
        <a:xfrm>
          <a:off x="4709682" y="2398343"/>
          <a:ext cx="1682817" cy="373435"/>
        </a:xfrm>
        <a:custGeom>
          <a:avLst/>
          <a:gdLst/>
          <a:ahLst/>
          <a:cxnLst/>
          <a:rect l="0" t="0" r="0" b="0"/>
          <a:pathLst>
            <a:path>
              <a:moveTo>
                <a:pt x="0" y="0"/>
              </a:moveTo>
              <a:lnTo>
                <a:pt x="0" y="243164"/>
              </a:lnTo>
              <a:lnTo>
                <a:pt x="1682817" y="243164"/>
              </a:lnTo>
              <a:lnTo>
                <a:pt x="1682817" y="3734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E66400-C98E-4F8E-9D8C-3F9AF7EE4150}">
      <dsp:nvSpPr>
        <dsp:cNvPr id="0" name=""/>
        <dsp:cNvSpPr/>
      </dsp:nvSpPr>
      <dsp:spPr>
        <a:xfrm>
          <a:off x="2803395" y="3329886"/>
          <a:ext cx="1540004" cy="945811"/>
        </a:xfrm>
        <a:custGeom>
          <a:avLst/>
          <a:gdLst/>
          <a:ahLst/>
          <a:cxnLst/>
          <a:rect l="0" t="0" r="0" b="0"/>
          <a:pathLst>
            <a:path>
              <a:moveTo>
                <a:pt x="0" y="0"/>
              </a:moveTo>
              <a:lnTo>
                <a:pt x="0" y="945811"/>
              </a:lnTo>
              <a:lnTo>
                <a:pt x="1540004" y="9458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E5EB3F-5190-4064-B862-91882EFFB458}">
      <dsp:nvSpPr>
        <dsp:cNvPr id="0" name=""/>
        <dsp:cNvSpPr/>
      </dsp:nvSpPr>
      <dsp:spPr>
        <a:xfrm>
          <a:off x="1548769" y="3329886"/>
          <a:ext cx="1254625" cy="932585"/>
        </a:xfrm>
        <a:custGeom>
          <a:avLst/>
          <a:gdLst/>
          <a:ahLst/>
          <a:cxnLst/>
          <a:rect l="0" t="0" r="0" b="0"/>
          <a:pathLst>
            <a:path>
              <a:moveTo>
                <a:pt x="1254625" y="0"/>
              </a:moveTo>
              <a:lnTo>
                <a:pt x="1254625" y="932585"/>
              </a:lnTo>
              <a:lnTo>
                <a:pt x="0" y="9325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E9DAD6-0AFD-4F5C-ADDC-26B2999B1C77}">
      <dsp:nvSpPr>
        <dsp:cNvPr id="0" name=""/>
        <dsp:cNvSpPr/>
      </dsp:nvSpPr>
      <dsp:spPr>
        <a:xfrm>
          <a:off x="3299662" y="2398343"/>
          <a:ext cx="1410019" cy="311209"/>
        </a:xfrm>
        <a:custGeom>
          <a:avLst/>
          <a:gdLst/>
          <a:ahLst/>
          <a:cxnLst/>
          <a:rect l="0" t="0" r="0" b="0"/>
          <a:pathLst>
            <a:path>
              <a:moveTo>
                <a:pt x="1410019" y="0"/>
              </a:moveTo>
              <a:lnTo>
                <a:pt x="1410019" y="180939"/>
              </a:lnTo>
              <a:lnTo>
                <a:pt x="0" y="180939"/>
              </a:lnTo>
              <a:lnTo>
                <a:pt x="0" y="3112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E94F3D-9544-4F41-9F71-C4C65260EDC4}">
      <dsp:nvSpPr>
        <dsp:cNvPr id="0" name=""/>
        <dsp:cNvSpPr/>
      </dsp:nvSpPr>
      <dsp:spPr>
        <a:xfrm>
          <a:off x="4709682" y="1466799"/>
          <a:ext cx="1778398" cy="311209"/>
        </a:xfrm>
        <a:custGeom>
          <a:avLst/>
          <a:gdLst/>
          <a:ahLst/>
          <a:cxnLst/>
          <a:rect l="0" t="0" r="0" b="0"/>
          <a:pathLst>
            <a:path>
              <a:moveTo>
                <a:pt x="1778398" y="0"/>
              </a:moveTo>
              <a:lnTo>
                <a:pt x="1778398" y="180939"/>
              </a:lnTo>
              <a:lnTo>
                <a:pt x="0" y="180939"/>
              </a:lnTo>
              <a:lnTo>
                <a:pt x="0" y="3112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392594-F285-409C-9DF1-2DA18BBB6FF4}">
      <dsp:nvSpPr>
        <dsp:cNvPr id="0" name=""/>
        <dsp:cNvSpPr/>
      </dsp:nvSpPr>
      <dsp:spPr>
        <a:xfrm>
          <a:off x="6488081" y="1466799"/>
          <a:ext cx="1578384" cy="339738"/>
        </a:xfrm>
        <a:custGeom>
          <a:avLst/>
          <a:gdLst/>
          <a:ahLst/>
          <a:cxnLst/>
          <a:rect l="0" t="0" r="0" b="0"/>
          <a:pathLst>
            <a:path>
              <a:moveTo>
                <a:pt x="0" y="0"/>
              </a:moveTo>
              <a:lnTo>
                <a:pt x="0" y="209468"/>
              </a:lnTo>
              <a:lnTo>
                <a:pt x="1578384" y="209468"/>
              </a:lnTo>
              <a:lnTo>
                <a:pt x="1578384" y="3397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451235-BF77-44C3-B7EB-80AF7C835ECB}">
      <dsp:nvSpPr>
        <dsp:cNvPr id="0" name=""/>
        <dsp:cNvSpPr/>
      </dsp:nvSpPr>
      <dsp:spPr>
        <a:xfrm>
          <a:off x="3592795" y="622580"/>
          <a:ext cx="2895285" cy="223884"/>
        </a:xfrm>
        <a:custGeom>
          <a:avLst/>
          <a:gdLst/>
          <a:ahLst/>
          <a:cxnLst/>
          <a:rect l="0" t="0" r="0" b="0"/>
          <a:pathLst>
            <a:path>
              <a:moveTo>
                <a:pt x="0" y="0"/>
              </a:moveTo>
              <a:lnTo>
                <a:pt x="0" y="93614"/>
              </a:lnTo>
              <a:lnTo>
                <a:pt x="2895285" y="93614"/>
              </a:lnTo>
              <a:lnTo>
                <a:pt x="2895285" y="2238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3E68E4-6DBB-4DCD-997C-11CD19FCB551}">
      <dsp:nvSpPr>
        <dsp:cNvPr id="0" name=""/>
        <dsp:cNvSpPr/>
      </dsp:nvSpPr>
      <dsp:spPr>
        <a:xfrm>
          <a:off x="644768" y="622580"/>
          <a:ext cx="2948026" cy="223884"/>
        </a:xfrm>
        <a:custGeom>
          <a:avLst/>
          <a:gdLst/>
          <a:ahLst/>
          <a:cxnLst/>
          <a:rect l="0" t="0" r="0" b="0"/>
          <a:pathLst>
            <a:path>
              <a:moveTo>
                <a:pt x="2948026" y="0"/>
              </a:moveTo>
              <a:lnTo>
                <a:pt x="2948026" y="93614"/>
              </a:lnTo>
              <a:lnTo>
                <a:pt x="0" y="93614"/>
              </a:lnTo>
              <a:lnTo>
                <a:pt x="0" y="2238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DC40CFF-B940-4302-9D09-3D83CD4C7399}">
      <dsp:nvSpPr>
        <dsp:cNvPr id="0" name=""/>
        <dsp:cNvSpPr/>
      </dsp:nvSpPr>
      <dsp:spPr>
        <a:xfrm>
          <a:off x="2972461" y="2246"/>
          <a:ext cx="1240668" cy="6203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Research Design</a:t>
          </a:r>
        </a:p>
      </dsp:txBody>
      <dsp:txXfrm>
        <a:off x="2972461" y="2246"/>
        <a:ext cx="1240668" cy="620334"/>
      </dsp:txXfrm>
    </dsp:sp>
    <dsp:sp modelId="{B44D42DE-C802-4E6A-B35B-6BFC63BFB384}">
      <dsp:nvSpPr>
        <dsp:cNvPr id="0" name=""/>
        <dsp:cNvSpPr/>
      </dsp:nvSpPr>
      <dsp:spPr>
        <a:xfrm>
          <a:off x="24434" y="846465"/>
          <a:ext cx="1240668" cy="6203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Exploratory</a:t>
          </a:r>
        </a:p>
      </dsp:txBody>
      <dsp:txXfrm>
        <a:off x="24434" y="846465"/>
        <a:ext cx="1240668" cy="620334"/>
      </dsp:txXfrm>
    </dsp:sp>
    <dsp:sp modelId="{B7361BC8-3118-4AF7-95FD-53CAAB75DDC2}">
      <dsp:nvSpPr>
        <dsp:cNvPr id="0" name=""/>
        <dsp:cNvSpPr/>
      </dsp:nvSpPr>
      <dsp:spPr>
        <a:xfrm>
          <a:off x="5867747" y="846465"/>
          <a:ext cx="1240668" cy="6203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Conclusive</a:t>
          </a:r>
        </a:p>
      </dsp:txBody>
      <dsp:txXfrm>
        <a:off x="5867747" y="846465"/>
        <a:ext cx="1240668" cy="620334"/>
      </dsp:txXfrm>
    </dsp:sp>
    <dsp:sp modelId="{CBE92C43-80E2-48A6-8775-6D949E5B517E}">
      <dsp:nvSpPr>
        <dsp:cNvPr id="0" name=""/>
        <dsp:cNvSpPr/>
      </dsp:nvSpPr>
      <dsp:spPr>
        <a:xfrm>
          <a:off x="7446131" y="1806538"/>
          <a:ext cx="1240668" cy="6203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Causal Research</a:t>
          </a:r>
        </a:p>
      </dsp:txBody>
      <dsp:txXfrm>
        <a:off x="7446131" y="1806538"/>
        <a:ext cx="1240668" cy="620334"/>
      </dsp:txXfrm>
    </dsp:sp>
    <dsp:sp modelId="{483FB0D5-1DAD-444C-87DB-982963CC83A8}">
      <dsp:nvSpPr>
        <dsp:cNvPr id="0" name=""/>
        <dsp:cNvSpPr/>
      </dsp:nvSpPr>
      <dsp:spPr>
        <a:xfrm>
          <a:off x="4089348" y="1778008"/>
          <a:ext cx="1240668" cy="6203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Descriptive research	</a:t>
          </a:r>
        </a:p>
      </dsp:txBody>
      <dsp:txXfrm>
        <a:off x="4089348" y="1778008"/>
        <a:ext cx="1240668" cy="620334"/>
      </dsp:txXfrm>
    </dsp:sp>
    <dsp:sp modelId="{D0A2875D-8D8C-49F6-808B-20670AECA242}">
      <dsp:nvSpPr>
        <dsp:cNvPr id="0" name=""/>
        <dsp:cNvSpPr/>
      </dsp:nvSpPr>
      <dsp:spPr>
        <a:xfrm>
          <a:off x="2679328" y="2709552"/>
          <a:ext cx="1240668" cy="6203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Cross-sectional design</a:t>
          </a:r>
        </a:p>
      </dsp:txBody>
      <dsp:txXfrm>
        <a:off x="2679328" y="2709552"/>
        <a:ext cx="1240668" cy="620334"/>
      </dsp:txXfrm>
    </dsp:sp>
    <dsp:sp modelId="{9201F1C6-067E-4A03-8175-A0F03BA41138}">
      <dsp:nvSpPr>
        <dsp:cNvPr id="0" name=""/>
        <dsp:cNvSpPr/>
      </dsp:nvSpPr>
      <dsp:spPr>
        <a:xfrm>
          <a:off x="308101" y="3952305"/>
          <a:ext cx="1240668" cy="6203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Single Cross sectional design</a:t>
          </a:r>
        </a:p>
      </dsp:txBody>
      <dsp:txXfrm>
        <a:off x="308101" y="3952305"/>
        <a:ext cx="1240668" cy="620334"/>
      </dsp:txXfrm>
    </dsp:sp>
    <dsp:sp modelId="{71F71D7C-65CA-4A92-A3BC-1257B0B141FD}">
      <dsp:nvSpPr>
        <dsp:cNvPr id="0" name=""/>
        <dsp:cNvSpPr/>
      </dsp:nvSpPr>
      <dsp:spPr>
        <a:xfrm>
          <a:off x="4343400" y="3965530"/>
          <a:ext cx="1240668" cy="6203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Multiple-cross sectional design</a:t>
          </a:r>
        </a:p>
      </dsp:txBody>
      <dsp:txXfrm>
        <a:off x="4343400" y="3965530"/>
        <a:ext cx="1240668" cy="620334"/>
      </dsp:txXfrm>
    </dsp:sp>
    <dsp:sp modelId="{949EE9B3-4637-483A-B3A0-A4852A12CD31}">
      <dsp:nvSpPr>
        <dsp:cNvPr id="0" name=""/>
        <dsp:cNvSpPr/>
      </dsp:nvSpPr>
      <dsp:spPr>
        <a:xfrm>
          <a:off x="5772166" y="2771778"/>
          <a:ext cx="1240668" cy="62033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t>Longitudinal design</a:t>
          </a:r>
        </a:p>
      </dsp:txBody>
      <dsp:txXfrm>
        <a:off x="5772166" y="2771778"/>
        <a:ext cx="1240668" cy="62033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8A4282-9BB4-4383-9F84-47D51DB93235}" type="datetimeFigureOut">
              <a:rPr lang="en-US" smtClean="0"/>
              <a:pPr/>
              <a:t>10/17/2020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2F06FF-5563-4BD9-B664-CE8B7C3C3417}" type="slidenum">
              <a:rPr lang="en-IN" smtClean="0"/>
              <a:pPr/>
              <a:t>‹#›</a:t>
            </a:fld>
            <a:endParaRPr lang="en-IN"/>
          </a:p>
        </p:txBody>
      </p:sp>
    </p:spTree>
    <p:extLst>
      <p:ext uri="{BB962C8B-B14F-4D97-AF65-F5344CB8AC3E}">
        <p14:creationId xmlns:p14="http://schemas.microsoft.com/office/powerpoint/2010/main" val="3450930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10B10C1-2A9C-4138-9ADC-915BD40AF9A6}" type="slidenum">
              <a:rPr lang="en-US"/>
              <a:pPr fontAlgn="base">
                <a:spcBef>
                  <a:spcPct val="0"/>
                </a:spcBef>
                <a:spcAft>
                  <a:spcPct val="0"/>
                </a:spcAft>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917A15-2607-4B4C-BBF8-569618F49E31}" type="slidenum">
              <a:rPr lang="en-US"/>
              <a:pPr fontAlgn="base">
                <a:spcBef>
                  <a:spcPct val="0"/>
                </a:spcBef>
                <a:spcAft>
                  <a:spcPct val="0"/>
                </a:spcAft>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8652450-7D30-4D63-9535-9126B01A319A}" type="slidenum">
              <a:rPr lang="en-US"/>
              <a:pPr fontAlgn="base">
                <a:spcBef>
                  <a:spcPct val="0"/>
                </a:spcBef>
                <a:spcAft>
                  <a:spcPct val="0"/>
                </a:spcAft>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F128E66-8C40-4FAE-9C59-014D9D6D8AA5}" type="slidenum">
              <a:rPr lang="en-US"/>
              <a:pPr fontAlgn="base">
                <a:spcBef>
                  <a:spcPct val="0"/>
                </a:spcBef>
                <a:spcAft>
                  <a:spcPct val="0"/>
                </a:spcAft>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54D35DC-1D5D-4A20-9A38-2E1883ED12FB}" type="slidenum">
              <a:rPr lang="en-US"/>
              <a:pPr fontAlgn="base">
                <a:spcBef>
                  <a:spcPct val="0"/>
                </a:spcBef>
                <a:spcAft>
                  <a:spcPct val="0"/>
                </a:spcAft>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DFE35B-5524-48DB-BBB9-5DBBDCAA2BF6}"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7E09C-191E-48CF-A638-C525BE2EE8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FE35B-5524-48DB-BBB9-5DBBDCAA2BF6}" type="datetimeFigureOut">
              <a:rPr lang="en-US" smtClean="0"/>
              <a:pPr/>
              <a:t>10/17/2020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77E09C-191E-48CF-A638-C525BE2EE8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image" Target="../media/image9.wmf"/><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11" Type="http://schemas.openxmlformats.org/officeDocument/2006/relationships/image" Target="../media/image8.wmf"/><Relationship Id="rId5" Type="http://schemas.openxmlformats.org/officeDocument/2006/relationships/oleObject" Target="../embeddings/oleObject4.bin"/><Relationship Id="rId10" Type="http://schemas.openxmlformats.org/officeDocument/2006/relationships/oleObject" Target="../embeddings/oleObject7.bin"/><Relationship Id="rId4" Type="http://schemas.openxmlformats.org/officeDocument/2006/relationships/image" Target="../media/image5.wmf"/><Relationship Id="rId9" Type="http://schemas.openxmlformats.org/officeDocument/2006/relationships/image" Target="../media/image7.wmf"/></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0.emf"/></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1.emf"/></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7233"/>
            <a:ext cx="7772400" cy="4786346"/>
          </a:xfrm>
        </p:spPr>
        <p:txBody>
          <a:bodyPr>
            <a:normAutofit/>
          </a:bodyPr>
          <a:lstStyle/>
          <a:p>
            <a:pPr algn="ctr">
              <a:buNone/>
            </a:pPr>
            <a:br>
              <a:rPr lang="en-US" dirty="0"/>
            </a:br>
            <a:r>
              <a:rPr lang="en-US" dirty="0"/>
              <a:t> </a:t>
            </a:r>
            <a:br>
              <a:rPr lang="en-US" dirty="0"/>
            </a:br>
            <a:r>
              <a:rPr lang="en-US" b="1" dirty="0"/>
              <a:t>Research Methodology   </a:t>
            </a:r>
            <a:br>
              <a:rPr lang="en-US" dirty="0"/>
            </a:br>
            <a:r>
              <a:rPr lang="en-US" dirty="0"/>
              <a:t>                                                             </a:t>
            </a:r>
            <a:br>
              <a:rPr lang="en-US" dirty="0"/>
            </a:br>
            <a:br>
              <a:rPr lang="en-US" dirty="0"/>
            </a:br>
            <a:br>
              <a:rPr lang="en-US"/>
            </a:br>
            <a:endParaRPr lang="en-US" sz="31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t>Research is not … cont.</a:t>
            </a:r>
          </a:p>
        </p:txBody>
      </p:sp>
      <p:sp>
        <p:nvSpPr>
          <p:cNvPr id="3" name="Content Placeholder 2"/>
          <p:cNvSpPr>
            <a:spLocks noGrp="1"/>
          </p:cNvSpPr>
          <p:nvPr>
            <p:ph idx="1"/>
          </p:nvPr>
        </p:nvSpPr>
        <p:spPr/>
        <p:txBody>
          <a:bodyPr rtlCol="0">
            <a:normAutofit/>
          </a:bodyPr>
          <a:lstStyle/>
          <a:p>
            <a:pPr marL="0" indent="0" algn="just" fontAlgn="auto">
              <a:spcAft>
                <a:spcPts val="0"/>
              </a:spcAft>
              <a:buFont typeface="Arial"/>
              <a:buNone/>
              <a:defRPr/>
            </a:pPr>
            <a:r>
              <a:rPr lang="en-US" dirty="0"/>
              <a:t>Searching out published research results in libraries (or the internet)</a:t>
            </a:r>
          </a:p>
          <a:p>
            <a:pPr algn="just" fontAlgn="auto">
              <a:spcAft>
                <a:spcPts val="0"/>
              </a:spcAft>
              <a:buFont typeface="Arial"/>
              <a:buChar char="•"/>
              <a:defRPr/>
            </a:pPr>
            <a:r>
              <a:rPr lang="en-US" dirty="0"/>
              <a:t>This is an important early step of research.</a:t>
            </a:r>
          </a:p>
          <a:p>
            <a:pPr algn="just" fontAlgn="auto">
              <a:spcAft>
                <a:spcPts val="0"/>
              </a:spcAft>
              <a:buFont typeface="Arial"/>
              <a:buChar char="•"/>
              <a:defRPr/>
            </a:pPr>
            <a:r>
              <a:rPr lang="en-US" dirty="0"/>
              <a:t>The research process always includes synthesis and analysis.</a:t>
            </a:r>
          </a:p>
          <a:p>
            <a:pPr algn="just" fontAlgn="auto">
              <a:spcAft>
                <a:spcPts val="0"/>
              </a:spcAft>
              <a:buFont typeface="Arial"/>
              <a:buChar char="•"/>
              <a:defRPr/>
            </a:pPr>
            <a:r>
              <a:rPr lang="en-US" dirty="0"/>
              <a:t>But, just reviewing of literature is not research.</a:t>
            </a:r>
          </a:p>
        </p:txBody>
      </p:sp>
      <p:sp>
        <p:nvSpPr>
          <p:cNvPr id="4" name="Slide Number Placeholder 3"/>
          <p:cNvSpPr>
            <a:spLocks noGrp="1"/>
          </p:cNvSpPr>
          <p:nvPr>
            <p:ph type="sldNum" sz="quarter" idx="12"/>
          </p:nvPr>
        </p:nvSpPr>
        <p:spPr/>
        <p:txBody>
          <a:bodyPr/>
          <a:lstStyle/>
          <a:p>
            <a:pPr>
              <a:defRPr/>
            </a:pPr>
            <a:fld id="{0FBEFFE9-5722-4D64-B873-3951B771FBD4}" type="slidenum">
              <a:rPr lang="en-US"/>
              <a:pPr>
                <a:defRPr/>
              </a:pPr>
              <a:t>10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dirty="0">
                <a:latin typeface="Comic Sans MS" pitchFamily="66" charset="0"/>
              </a:rPr>
              <a:t>Classification of study types-ADA(1970)</a:t>
            </a:r>
          </a:p>
          <a:p>
            <a:pPr>
              <a:buNone/>
            </a:pPr>
            <a:r>
              <a:rPr lang="en-US" sz="2000" dirty="0" err="1">
                <a:latin typeface="Comic Sans MS" pitchFamily="66" charset="0"/>
              </a:rPr>
              <a:t>typeI</a:t>
            </a:r>
            <a:r>
              <a:rPr lang="en-US" sz="2000" dirty="0">
                <a:latin typeface="Comic Sans MS" pitchFamily="66" charset="0"/>
              </a:rPr>
              <a:t>: complete examination</a:t>
            </a:r>
          </a:p>
          <a:p>
            <a:pPr>
              <a:buNone/>
            </a:pPr>
            <a:r>
              <a:rPr lang="en-US" sz="2000" dirty="0" err="1">
                <a:latin typeface="Comic Sans MS" pitchFamily="66" charset="0"/>
              </a:rPr>
              <a:t>typeII</a:t>
            </a:r>
            <a:r>
              <a:rPr lang="en-US" sz="2000" dirty="0">
                <a:latin typeface="Comic Sans MS" pitchFamily="66" charset="0"/>
              </a:rPr>
              <a:t>: limited examination</a:t>
            </a:r>
          </a:p>
          <a:p>
            <a:pPr>
              <a:buNone/>
            </a:pPr>
            <a:r>
              <a:rPr lang="en-US" sz="2000" dirty="0">
                <a:latin typeface="Comic Sans MS" pitchFamily="66" charset="0"/>
              </a:rPr>
              <a:t>Type III: inspection</a:t>
            </a:r>
          </a:p>
          <a:p>
            <a:pPr>
              <a:buNone/>
            </a:pPr>
            <a:r>
              <a:rPr lang="en-US" sz="2000" dirty="0">
                <a:latin typeface="Comic Sans MS" pitchFamily="66" charset="0"/>
              </a:rPr>
              <a:t>Type </a:t>
            </a:r>
            <a:r>
              <a:rPr lang="en-US" sz="2000" dirty="0" err="1">
                <a:latin typeface="Comic Sans MS" pitchFamily="66" charset="0"/>
              </a:rPr>
              <a:t>IV:screening</a:t>
            </a:r>
            <a:r>
              <a:rPr lang="en-US" sz="2000" dirty="0">
                <a:latin typeface="Comic Sans MS" pitchFamily="66" charset="0"/>
              </a:rPr>
              <a:t> </a:t>
            </a:r>
            <a:r>
              <a:rPr lang="en-US" sz="2000" dirty="0" err="1">
                <a:latin typeface="Comic Sans MS" pitchFamily="66" charset="0"/>
              </a:rPr>
              <a:t>procedures:tongue</a:t>
            </a:r>
            <a:r>
              <a:rPr lang="en-US" sz="2000" dirty="0">
                <a:latin typeface="Comic Sans MS" pitchFamily="66" charset="0"/>
              </a:rPr>
              <a:t> depressor</a:t>
            </a:r>
          </a:p>
          <a:p>
            <a:pPr>
              <a:buNone/>
            </a:pPr>
            <a:endParaRPr lang="en-US" sz="2000" dirty="0">
              <a:latin typeface="Comic Sans MS" pitchFamily="66" charset="0"/>
            </a:endParaRPr>
          </a:p>
          <a:p>
            <a:pPr>
              <a:buNone/>
            </a:pPr>
            <a:r>
              <a:rPr lang="en-US" sz="2000" dirty="0">
                <a:latin typeface="Comic Sans MS" pitchFamily="66" charset="0"/>
              </a:rPr>
              <a:t>d) </a:t>
            </a:r>
            <a:r>
              <a:rPr lang="en-US" sz="2000" dirty="0" err="1">
                <a:latin typeface="Comic Sans MS" pitchFamily="66" charset="0"/>
              </a:rPr>
              <a:t>Analysing</a:t>
            </a:r>
            <a:r>
              <a:rPr lang="en-US" sz="2000" dirty="0">
                <a:latin typeface="Comic Sans MS" pitchFamily="66" charset="0"/>
              </a:rPr>
              <a:t> the data</a:t>
            </a:r>
          </a:p>
          <a:p>
            <a:pPr>
              <a:buNone/>
            </a:pPr>
            <a:r>
              <a:rPr lang="en-US" sz="2000" dirty="0">
                <a:latin typeface="Comic Sans MS" pitchFamily="66" charset="0"/>
              </a:rPr>
              <a:t>e)Drawing the conclusion</a:t>
            </a:r>
          </a:p>
          <a:p>
            <a:pPr>
              <a:buNone/>
            </a:pPr>
            <a:r>
              <a:rPr lang="en-US" sz="2000" dirty="0">
                <a:latin typeface="Comic Sans MS" pitchFamily="66" charset="0"/>
              </a:rPr>
              <a:t>f) Publishing the reports</a:t>
            </a:r>
          </a:p>
          <a:p>
            <a:pPr>
              <a:buNone/>
            </a:pPr>
            <a:endParaRPr lang="en-US" sz="2000" dirty="0">
              <a:latin typeface="Comic Sans MS" pitchFamily="66" charset="0"/>
            </a:endParaRPr>
          </a:p>
          <a:p>
            <a:pPr>
              <a:buNone/>
            </a:pPr>
            <a:endParaRPr lang="en-US" sz="2000" dirty="0">
              <a:latin typeface="Comic Sans MS" pitchFamily="66" charset="0"/>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French Script MT" pitchFamily="66" charset="0"/>
              </a:rPr>
              <a:t>                        </a:t>
            </a:r>
          </a:p>
        </p:txBody>
      </p:sp>
      <p:pic>
        <p:nvPicPr>
          <p:cNvPr id="4" name="Picture 6" descr="image004"/>
          <p:cNvPicPr>
            <a:picLocks noGrp="1" noChangeAspect="1" noChangeArrowheads="1"/>
          </p:cNvPicPr>
          <p:nvPr>
            <p:ph idx="1"/>
          </p:nvPr>
        </p:nvPicPr>
        <p:blipFill>
          <a:blip r:embed="rId2"/>
          <a:srcRect/>
          <a:stretch>
            <a:fillRect/>
          </a:stretch>
        </p:blipFill>
        <p:spPr bwMode="auto">
          <a:xfrm>
            <a:off x="2819400" y="1447800"/>
            <a:ext cx="4495800" cy="5410200"/>
          </a:xfrm>
          <a:prstGeom prst="rect">
            <a:avLst/>
          </a:prstGeom>
          <a:noFill/>
          <a:ln w="9525">
            <a:noFill/>
            <a:miter lim="800000"/>
            <a:headEnd/>
            <a:tailEnd/>
          </a:ln>
        </p:spPr>
      </p:pic>
      <p:sp>
        <p:nvSpPr>
          <p:cNvPr id="6" name="Rectangle 5"/>
          <p:cNvSpPr txBox="1">
            <a:spLocks noChangeArrowheads="1"/>
          </p:cNvSpPr>
          <p:nvPr/>
        </p:nvSpPr>
        <p:spPr>
          <a:xfrm>
            <a:off x="1447800" y="1219200"/>
            <a:ext cx="990600" cy="6553200"/>
          </a:xfrm>
          <a:prstGeom prst="rect">
            <a:avLst/>
          </a:prstGeom>
        </p:spPr>
        <p:txBody>
          <a:bodyPr vert="horz" lIns="54864" tIns="91440" rtlCol="0">
            <a:normAutofit/>
          </a:bodyPr>
          <a:lstStyle/>
          <a:p>
            <a:pPr marL="438912" marR="0" lvl="0" indent="-320040" algn="ctr" defTabSz="914400" rtl="0" eaLnBrk="1" fontAlgn="auto" latinLnBrk="0" hangingPunct="1">
              <a:lnSpc>
                <a:spcPct val="60000"/>
              </a:lnSpc>
              <a:spcBef>
                <a:spcPts val="0"/>
              </a:spcBef>
              <a:spcAft>
                <a:spcPts val="0"/>
              </a:spcAft>
              <a:buClr>
                <a:schemeClr val="accent1"/>
              </a:buClr>
              <a:buSzPct val="80000"/>
              <a:buFont typeface="Wingdings 2"/>
              <a:buNone/>
              <a:tabLst/>
              <a:defRPr/>
            </a:pPr>
            <a:endParaRPr kumimoji="0" lang="en-US" sz="5600" b="0" i="0" u="none" strike="noStrike" kern="1200" cap="none" spc="0" normalizeH="0" baseline="0" noProof="0" dirty="0">
              <a:ln>
                <a:noFill/>
              </a:ln>
              <a:solidFill>
                <a:srgbClr val="DB0551"/>
              </a:solidFill>
              <a:effectLst>
                <a:outerShdw blurRad="38100" dist="38100" dir="2700000" algn="tl">
                  <a:srgbClr val="FFFFFF"/>
                </a:outerShdw>
              </a:effectLst>
              <a:uLnTx/>
              <a:uFillTx/>
              <a:latin typeface="Impuls BT" pitchFamily="66" charset="0"/>
              <a:ea typeface="+mn-ea"/>
              <a:cs typeface="+mn-cs"/>
            </a:endParaRPr>
          </a:p>
          <a:p>
            <a:pPr marL="438912" marR="0" lvl="0" indent="-320040" algn="ctr" defTabSz="914400" rtl="0" eaLnBrk="1" fontAlgn="auto" latinLnBrk="0" hangingPunct="1">
              <a:lnSpc>
                <a:spcPct val="60000"/>
              </a:lnSpc>
              <a:spcBef>
                <a:spcPts val="0"/>
              </a:spcBef>
              <a:spcAft>
                <a:spcPts val="0"/>
              </a:spcAft>
              <a:buClr>
                <a:schemeClr val="accent1"/>
              </a:buClr>
              <a:buSzPct val="80000"/>
              <a:buFont typeface="Wingdings 2"/>
              <a:buNone/>
              <a:tabLst/>
              <a:defRPr/>
            </a:pPr>
            <a:r>
              <a:rPr kumimoji="0" lang="en-US" sz="5600" b="0" i="0" u="none" strike="noStrike" kern="1200" cap="none" spc="0" normalizeH="0" baseline="0" noProof="0" dirty="0">
                <a:ln>
                  <a:noFill/>
                </a:ln>
                <a:solidFill>
                  <a:srgbClr val="DB0551"/>
                </a:solidFill>
                <a:effectLst>
                  <a:outerShdw blurRad="38100" dist="38100" dir="2700000" algn="tl">
                    <a:srgbClr val="FFFFFF"/>
                  </a:outerShdw>
                </a:effectLst>
                <a:uLnTx/>
                <a:uFillTx/>
                <a:latin typeface="Impuls BT" pitchFamily="66" charset="0"/>
                <a:ea typeface="+mn-ea"/>
                <a:cs typeface="+mn-cs"/>
              </a:rPr>
              <a:t>THANK</a:t>
            </a:r>
          </a:p>
          <a:p>
            <a:pPr marL="438912" marR="0" lvl="0" indent="-320040" algn="ctr" defTabSz="914400" rtl="0" eaLnBrk="1" fontAlgn="auto" latinLnBrk="0" hangingPunct="1">
              <a:lnSpc>
                <a:spcPct val="60000"/>
              </a:lnSpc>
              <a:spcBef>
                <a:spcPts val="0"/>
              </a:spcBef>
              <a:spcAft>
                <a:spcPts val="0"/>
              </a:spcAft>
              <a:buClr>
                <a:schemeClr val="accent1"/>
              </a:buClr>
              <a:buSzPct val="80000"/>
              <a:buFont typeface="Wingdings 2"/>
              <a:buNone/>
              <a:tabLst/>
              <a:defRPr/>
            </a:pPr>
            <a:r>
              <a:rPr kumimoji="0" lang="en-US" sz="5600" b="0" i="0" u="none" strike="noStrike" kern="1200" cap="none" spc="0" normalizeH="0" baseline="0" noProof="0" dirty="0">
                <a:ln>
                  <a:noFill/>
                </a:ln>
                <a:solidFill>
                  <a:srgbClr val="DB0551"/>
                </a:solidFill>
                <a:effectLst>
                  <a:outerShdw blurRad="38100" dist="38100" dir="2700000" algn="tl">
                    <a:srgbClr val="FFFFFF"/>
                  </a:outerShdw>
                </a:effectLst>
                <a:uLnTx/>
                <a:uFillTx/>
                <a:latin typeface="Impuls BT" pitchFamily="66" charset="0"/>
                <a:ea typeface="+mn-ea"/>
                <a:cs typeface="+mn-cs"/>
              </a:rPr>
              <a:t> </a:t>
            </a:r>
          </a:p>
          <a:p>
            <a:pPr marL="438912" marR="0" lvl="0" indent="-320040" algn="ctr" defTabSz="914400" rtl="0" eaLnBrk="1" fontAlgn="auto" latinLnBrk="0" hangingPunct="1">
              <a:lnSpc>
                <a:spcPct val="60000"/>
              </a:lnSpc>
              <a:spcBef>
                <a:spcPts val="0"/>
              </a:spcBef>
              <a:spcAft>
                <a:spcPts val="0"/>
              </a:spcAft>
              <a:buClr>
                <a:schemeClr val="accent1"/>
              </a:buClr>
              <a:buSzPct val="80000"/>
              <a:buFont typeface="Wingdings 2"/>
              <a:buNone/>
              <a:tabLst/>
              <a:defRPr/>
            </a:pPr>
            <a:r>
              <a:rPr kumimoji="0" lang="en-US" sz="5600" b="0" i="0" u="none" strike="noStrike" kern="1200" cap="none" spc="0" normalizeH="0" baseline="0" noProof="0" dirty="0">
                <a:ln>
                  <a:noFill/>
                </a:ln>
                <a:solidFill>
                  <a:srgbClr val="DB0551"/>
                </a:solidFill>
                <a:effectLst>
                  <a:outerShdw blurRad="38100" dist="38100" dir="2700000" algn="tl">
                    <a:srgbClr val="FFFFFF"/>
                  </a:outerShdw>
                </a:effectLst>
                <a:uLnTx/>
                <a:uFillTx/>
                <a:latin typeface="Impuls BT" pitchFamily="66" charset="0"/>
                <a:ea typeface="+mn-ea"/>
                <a:cs typeface="+mn-cs"/>
              </a:rPr>
              <a:t>YOU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with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p:cTn id="7" dur="5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8" dur="5000" fill="hold"/>
                                        <p:tgtEl>
                                          <p:spTgt spid="6">
                                            <p:txEl>
                                              <p:pRg st="1" end="1"/>
                                            </p:txEl>
                                          </p:spTgt>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anim calcmode="lin" valueType="num">
                                      <p:cBhvr>
                                        <p:cTn id="11" dur="5000" fill="hold"/>
                                        <p:tgtEl>
                                          <p:spTgt spid="6">
                                            <p:txEl>
                                              <p:pRg st="2" end="2"/>
                                            </p:txEl>
                                          </p:spTgt>
                                        </p:tgtEl>
                                        <p:attrNameLst>
                                          <p:attrName>ppt_w</p:attrName>
                                        </p:attrNameLst>
                                      </p:cBhvr>
                                      <p:tavLst>
                                        <p:tav tm="0" fmla="#ppt_w*sin(2.5*pi*$)">
                                          <p:val>
                                            <p:fltVal val="0"/>
                                          </p:val>
                                        </p:tav>
                                        <p:tav tm="100000">
                                          <p:val>
                                            <p:fltVal val="1"/>
                                          </p:val>
                                        </p:tav>
                                      </p:tavLst>
                                    </p:anim>
                                    <p:anim calcmode="lin" valueType="num">
                                      <p:cBhvr>
                                        <p:cTn id="12" dur="5000" fill="hold"/>
                                        <p:tgtEl>
                                          <p:spTgt spid="6">
                                            <p:txEl>
                                              <p:pRg st="2" end="2"/>
                                            </p:txEl>
                                          </p:spTgt>
                                        </p:tgtEl>
                                        <p:attrNameLst>
                                          <p:attrName>ppt_h</p:attrName>
                                        </p:attrNameLst>
                                      </p:cBhvr>
                                      <p:tavLst>
                                        <p:tav tm="0">
                                          <p:val>
                                            <p:strVal val="#ppt_h"/>
                                          </p:val>
                                        </p:tav>
                                        <p:tav tm="100000">
                                          <p:val>
                                            <p:strVal val="#ppt_h"/>
                                          </p:val>
                                        </p:tav>
                                      </p:tavLst>
                                    </p:anim>
                                  </p:childTnLst>
                                </p:cTn>
                              </p:par>
                              <p:par>
                                <p:cTn id="13" presetID="19" presetClass="entr" presetSubtype="1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 calcmode="lin" valueType="num">
                                      <p:cBhvr>
                                        <p:cTn id="15" dur="5000" fill="hold"/>
                                        <p:tgtEl>
                                          <p:spTgt spid="6">
                                            <p:txEl>
                                              <p:pRg st="3" end="3"/>
                                            </p:txEl>
                                          </p:spTgt>
                                        </p:tgtEl>
                                        <p:attrNameLst>
                                          <p:attrName>ppt_w</p:attrName>
                                        </p:attrNameLst>
                                      </p:cBhvr>
                                      <p:tavLst>
                                        <p:tav tm="0" fmla="#ppt_w*sin(2.5*pi*$)">
                                          <p:val>
                                            <p:fltVal val="0"/>
                                          </p:val>
                                        </p:tav>
                                        <p:tav tm="100000">
                                          <p:val>
                                            <p:fltVal val="1"/>
                                          </p:val>
                                        </p:tav>
                                      </p:tavLst>
                                    </p:anim>
                                    <p:anim calcmode="lin" valueType="num">
                                      <p:cBhvr>
                                        <p:cTn id="16" dur="5000" fill="hold"/>
                                        <p:tgtEl>
                                          <p:spTgt spid="6">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Objectives of research</a:t>
            </a:r>
          </a:p>
        </p:txBody>
      </p:sp>
      <p:sp>
        <p:nvSpPr>
          <p:cNvPr id="3" name="Content Placeholder 2"/>
          <p:cNvSpPr>
            <a:spLocks noGrp="1"/>
          </p:cNvSpPr>
          <p:nvPr>
            <p:ph idx="1"/>
          </p:nvPr>
        </p:nvSpPr>
        <p:spPr/>
        <p:txBody>
          <a:bodyPr>
            <a:normAutofit/>
          </a:bodyPr>
          <a:lstStyle/>
          <a:p>
            <a:pPr algn="just"/>
            <a:r>
              <a:rPr lang="en-US" dirty="0"/>
              <a:t>Quest of truth.</a:t>
            </a:r>
          </a:p>
          <a:p>
            <a:pPr algn="just"/>
            <a:r>
              <a:rPr lang="en-US" dirty="0"/>
              <a:t>Exploration of new ideas and concepts. LOD</a:t>
            </a:r>
          </a:p>
          <a:p>
            <a:pPr algn="just"/>
            <a:r>
              <a:rPr lang="en-US" dirty="0"/>
              <a:t>Understand what is observed.</a:t>
            </a:r>
          </a:p>
          <a:p>
            <a:pPr algn="just"/>
            <a:r>
              <a:rPr lang="en-US" dirty="0"/>
              <a:t>Understand cause and effect relationship.</a:t>
            </a:r>
          </a:p>
          <a:p>
            <a:pPr algn="just"/>
            <a:r>
              <a:rPr lang="en-US" dirty="0"/>
              <a:t>Improve methods and techniques (SPSS, </a:t>
            </a:r>
            <a:r>
              <a:rPr lang="en-US" dirty="0" err="1"/>
              <a:t>Matlab</a:t>
            </a:r>
            <a:r>
              <a:rPr lang="en-US" dirty="0"/>
              <a:t>, EVIEWS)</a:t>
            </a:r>
          </a:p>
          <a:p>
            <a:pPr algn="just"/>
            <a:r>
              <a:rPr lang="en-US" dirty="0"/>
              <a:t>Hypothesis  testing.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scientific method</a:t>
            </a:r>
          </a:p>
        </p:txBody>
      </p:sp>
      <p:sp>
        <p:nvSpPr>
          <p:cNvPr id="3" name="Content Placeholder 2"/>
          <p:cNvSpPr>
            <a:spLocks noGrp="1"/>
          </p:cNvSpPr>
          <p:nvPr>
            <p:ph idx="1"/>
          </p:nvPr>
        </p:nvSpPr>
        <p:spPr/>
        <p:txBody>
          <a:bodyPr/>
          <a:lstStyle/>
          <a:p>
            <a:pPr>
              <a:buNone/>
            </a:pPr>
            <a:r>
              <a:rPr lang="en-US" dirty="0"/>
              <a:t>Deductive method</a:t>
            </a:r>
          </a:p>
          <a:p>
            <a:pPr>
              <a:buNone/>
            </a:pPr>
            <a:r>
              <a:rPr lang="en-US" dirty="0"/>
              <a:t>Inductive method</a:t>
            </a:r>
          </a:p>
          <a:p>
            <a:pPr>
              <a:buNone/>
            </a:pPr>
            <a:r>
              <a:rPr lang="en-US" dirty="0"/>
              <a:t>Abductive method</a:t>
            </a:r>
          </a:p>
          <a:p>
            <a:pPr>
              <a:buNone/>
            </a:pPr>
            <a:r>
              <a:rPr lang="en-US" dirty="0"/>
              <a:t>Historical method</a:t>
            </a:r>
          </a:p>
          <a:p>
            <a:pPr>
              <a:buNone/>
            </a:pPr>
            <a:r>
              <a:rPr lang="en-US" dirty="0"/>
              <a:t>Comparative method</a:t>
            </a:r>
          </a:p>
          <a:p>
            <a:pPr>
              <a:buNone/>
            </a:pPr>
            <a:r>
              <a:rPr lang="en-US" dirty="0"/>
              <a:t>Structural method</a:t>
            </a:r>
          </a:p>
          <a:p>
            <a:pPr>
              <a:buNone/>
            </a:pPr>
            <a:r>
              <a:rPr lang="en-US" dirty="0"/>
              <a:t>Functional method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Steps in Research Process</a:t>
            </a:r>
            <a:endParaRPr lang="en-GB"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a:t>Select area of investigation( problems)</a:t>
            </a:r>
          </a:p>
          <a:p>
            <a:r>
              <a:rPr lang="en-US" dirty="0"/>
              <a:t>Review of literature</a:t>
            </a:r>
          </a:p>
          <a:p>
            <a:r>
              <a:rPr lang="en-US" dirty="0"/>
              <a:t>Formulate hypothesis</a:t>
            </a:r>
          </a:p>
          <a:p>
            <a:r>
              <a:rPr lang="en-US" dirty="0"/>
              <a:t>Design study to test hypothesis</a:t>
            </a:r>
          </a:p>
          <a:p>
            <a:r>
              <a:rPr lang="en-US" dirty="0"/>
              <a:t>Conduct study( data collection)</a:t>
            </a:r>
          </a:p>
          <a:p>
            <a:r>
              <a:rPr lang="en-US" dirty="0"/>
              <a:t>Analyze result (data analysis)</a:t>
            </a:r>
          </a:p>
          <a:p>
            <a:r>
              <a:rPr lang="en-US" dirty="0"/>
              <a:t>Do result support hypothesis</a:t>
            </a:r>
          </a:p>
          <a:p>
            <a:pPr lvl="1"/>
            <a:r>
              <a:rPr lang="en-US" dirty="0"/>
              <a:t>If yes- report </a:t>
            </a:r>
          </a:p>
          <a:p>
            <a:pPr lvl="1"/>
            <a:r>
              <a:rPr lang="en-US" dirty="0"/>
              <a:t>If no- develop alternative explanation</a:t>
            </a:r>
            <a:endParaRPr lang="en-GB" dirty="0"/>
          </a:p>
        </p:txBody>
      </p:sp>
    </p:spTree>
    <p:extLst>
      <p:ext uri="{BB962C8B-B14F-4D97-AF65-F5344CB8AC3E}">
        <p14:creationId xmlns:p14="http://schemas.microsoft.com/office/powerpoint/2010/main" val="1884292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76200" y="1136650"/>
            <a:ext cx="4572000" cy="4502150"/>
            <a:chOff x="48" y="1204"/>
            <a:chExt cx="2832" cy="2452"/>
          </a:xfrm>
        </p:grpSpPr>
        <p:sp>
          <p:nvSpPr>
            <p:cNvPr id="7172" name="Rectangle 4"/>
            <p:cNvSpPr>
              <a:spLocks noChangeArrowheads="1"/>
            </p:cNvSpPr>
            <p:nvPr/>
          </p:nvSpPr>
          <p:spPr bwMode="auto">
            <a:xfrm>
              <a:off x="48" y="1584"/>
              <a:ext cx="2832" cy="2072"/>
            </a:xfrm>
            <a:prstGeom prst="rect">
              <a:avLst/>
            </a:prstGeom>
            <a:noFill/>
            <a:ln w="12700">
              <a:noFill/>
              <a:miter lim="800000"/>
              <a:headEnd/>
              <a:tailEnd/>
            </a:ln>
            <a:effectLst/>
          </p:spPr>
          <p:txBody>
            <a:bodyPr lIns="90488" tIns="44450" rIns="90488" bIns="44450">
              <a:spAutoFit/>
            </a:bodyPr>
            <a:lstStyle/>
            <a:p>
              <a:pPr eaLnBrk="0" hangingPunct="0">
                <a:spcBef>
                  <a:spcPct val="50000"/>
                </a:spcBef>
                <a:buClr>
                  <a:schemeClr val="tx2"/>
                </a:buClr>
                <a:buFont typeface="Wingdings" pitchFamily="2" charset="2"/>
                <a:buChar char="§"/>
              </a:pPr>
              <a:r>
                <a:rPr lang="en-US" sz="2000" dirty="0"/>
                <a:t>  Determine the basis of segmentation</a:t>
              </a:r>
            </a:p>
            <a:p>
              <a:pPr eaLnBrk="0" hangingPunct="0">
                <a:spcBef>
                  <a:spcPct val="50000"/>
                </a:spcBef>
                <a:buClr>
                  <a:schemeClr val="tx2"/>
                </a:buClr>
                <a:buFont typeface="Wingdings" pitchFamily="2" charset="2"/>
                <a:buChar char="§"/>
              </a:pPr>
              <a:r>
                <a:rPr lang="en-US" sz="2000" dirty="0"/>
                <a:t>  Establish market potential and                  </a:t>
              </a:r>
              <a:br>
                <a:rPr lang="en-US" sz="2000" dirty="0"/>
              </a:br>
              <a:r>
                <a:rPr lang="en-US" sz="2000" dirty="0"/>
                <a:t>    responsiveness for various</a:t>
              </a:r>
              <a:br>
                <a:rPr lang="en-US" sz="2000" dirty="0"/>
              </a:br>
              <a:r>
                <a:rPr lang="en-US" sz="2000" dirty="0"/>
                <a:t>    segments</a:t>
              </a:r>
            </a:p>
            <a:p>
              <a:pPr eaLnBrk="0" hangingPunct="0">
                <a:spcBef>
                  <a:spcPct val="50000"/>
                </a:spcBef>
                <a:buClr>
                  <a:schemeClr val="tx2"/>
                </a:buClr>
                <a:buFont typeface="Wingdings" pitchFamily="2" charset="2"/>
                <a:buChar char="§"/>
              </a:pPr>
              <a:r>
                <a:rPr lang="en-US" sz="2000" dirty="0"/>
                <a:t>  Select target markets </a:t>
              </a:r>
            </a:p>
            <a:p>
              <a:pPr eaLnBrk="0" hangingPunct="0">
                <a:spcBef>
                  <a:spcPct val="50000"/>
                </a:spcBef>
                <a:buClr>
                  <a:schemeClr val="tx2"/>
                </a:buClr>
                <a:buFont typeface="Wingdings" pitchFamily="2" charset="2"/>
                <a:buChar char="§"/>
              </a:pPr>
              <a:r>
                <a:rPr lang="en-US" sz="2000" dirty="0"/>
                <a:t>  Create lifestyle profiles:</a:t>
              </a:r>
              <a:br>
                <a:rPr lang="en-US" sz="2000" dirty="0"/>
              </a:br>
              <a:r>
                <a:rPr lang="en-US" sz="2000" dirty="0"/>
                <a:t>    demography, media, and </a:t>
              </a:r>
              <a:br>
                <a:rPr lang="en-US" sz="2000" dirty="0"/>
              </a:br>
              <a:r>
                <a:rPr lang="en-US" sz="2000" dirty="0"/>
                <a:t>    product image characteristics</a:t>
              </a:r>
            </a:p>
          </p:txBody>
        </p:sp>
        <p:sp>
          <p:nvSpPr>
            <p:cNvPr id="7173" name="Text Box 5"/>
            <p:cNvSpPr txBox="1">
              <a:spLocks noChangeArrowheads="1"/>
            </p:cNvSpPr>
            <p:nvPr/>
          </p:nvSpPr>
          <p:spPr bwMode="auto">
            <a:xfrm>
              <a:off x="168" y="1204"/>
              <a:ext cx="2101" cy="250"/>
            </a:xfrm>
            <a:prstGeom prst="rect">
              <a:avLst/>
            </a:prstGeom>
            <a:noFill/>
            <a:ln w="12700">
              <a:noFill/>
              <a:miter lim="800000"/>
              <a:headEnd/>
              <a:tailEnd/>
            </a:ln>
            <a:effectLst/>
          </p:spPr>
          <p:txBody>
            <a:bodyPr wrap="none">
              <a:spAutoFit/>
            </a:bodyPr>
            <a:lstStyle/>
            <a:p>
              <a:pPr algn="ctr"/>
              <a:r>
                <a:rPr lang="en-US" sz="2000" dirty="0">
                  <a:solidFill>
                    <a:schemeClr val="tx2"/>
                  </a:solidFill>
                  <a:latin typeface="Tahoma" pitchFamily="34" charset="0"/>
                </a:rPr>
                <a:t>SEGMENTATION RESEARCH</a:t>
              </a:r>
            </a:p>
          </p:txBody>
        </p:sp>
      </p:grpSp>
      <p:grpSp>
        <p:nvGrpSpPr>
          <p:cNvPr id="3" name="Group 6"/>
          <p:cNvGrpSpPr>
            <a:grpSpLocks/>
          </p:cNvGrpSpPr>
          <p:nvPr/>
        </p:nvGrpSpPr>
        <p:grpSpPr bwMode="auto">
          <a:xfrm>
            <a:off x="4724400" y="1143000"/>
            <a:ext cx="4505325" cy="4424363"/>
            <a:chOff x="2922" y="1183"/>
            <a:chExt cx="2838" cy="2787"/>
          </a:xfrm>
        </p:grpSpPr>
        <p:sp>
          <p:nvSpPr>
            <p:cNvPr id="7175" name="Rectangle 7"/>
            <p:cNvSpPr>
              <a:spLocks noChangeArrowheads="1"/>
            </p:cNvSpPr>
            <p:nvPr/>
          </p:nvSpPr>
          <p:spPr bwMode="auto">
            <a:xfrm>
              <a:off x="2922" y="1296"/>
              <a:ext cx="2838" cy="2674"/>
            </a:xfrm>
            <a:prstGeom prst="rect">
              <a:avLst/>
            </a:prstGeom>
            <a:noFill/>
            <a:ln w="12700">
              <a:noFill/>
              <a:miter lim="800000"/>
              <a:headEnd/>
              <a:tailEnd/>
            </a:ln>
            <a:effectLst/>
          </p:spPr>
          <p:txBody>
            <a:bodyPr lIns="90488" tIns="44450" rIns="90488" bIns="44450">
              <a:spAutoFit/>
            </a:bodyPr>
            <a:lstStyle/>
            <a:p>
              <a:pPr eaLnBrk="0" hangingPunct="0">
                <a:spcBef>
                  <a:spcPct val="50000"/>
                </a:spcBef>
                <a:buClr>
                  <a:schemeClr val="tx2"/>
                </a:buClr>
                <a:buFont typeface="Wingdings" pitchFamily="2" charset="2"/>
                <a:buChar char="§"/>
              </a:pPr>
              <a:endParaRPr lang="en-US" sz="2000" dirty="0"/>
            </a:p>
            <a:p>
              <a:pPr eaLnBrk="0" hangingPunct="0">
                <a:spcBef>
                  <a:spcPct val="50000"/>
                </a:spcBef>
                <a:buClr>
                  <a:schemeClr val="tx2"/>
                </a:buClr>
                <a:buFont typeface="Wingdings" pitchFamily="2" charset="2"/>
                <a:buChar char="§"/>
              </a:pPr>
              <a:r>
                <a:rPr lang="en-US" sz="2000" dirty="0"/>
                <a:t>    Test concept </a:t>
              </a:r>
            </a:p>
            <a:p>
              <a:pPr eaLnBrk="0" hangingPunct="0">
                <a:spcBef>
                  <a:spcPct val="50000"/>
                </a:spcBef>
                <a:buClr>
                  <a:schemeClr val="tx2"/>
                </a:buClr>
                <a:buFont typeface="Wingdings" pitchFamily="2" charset="2"/>
                <a:buChar char="§"/>
              </a:pPr>
              <a:r>
                <a:rPr lang="en-US" sz="2000" dirty="0"/>
                <a:t>    Determine optimal product               design</a:t>
              </a:r>
            </a:p>
            <a:p>
              <a:pPr eaLnBrk="0" hangingPunct="0">
                <a:spcBef>
                  <a:spcPct val="50000"/>
                </a:spcBef>
                <a:buClr>
                  <a:schemeClr val="tx2"/>
                </a:buClr>
                <a:buFont typeface="Wingdings" pitchFamily="2" charset="2"/>
                <a:buChar char="§"/>
              </a:pPr>
              <a:r>
                <a:rPr lang="en-US" sz="2000" dirty="0"/>
                <a:t>    Package tests</a:t>
              </a:r>
            </a:p>
            <a:p>
              <a:pPr eaLnBrk="0" hangingPunct="0">
                <a:spcBef>
                  <a:spcPct val="50000"/>
                </a:spcBef>
                <a:buClr>
                  <a:schemeClr val="tx2"/>
                </a:buClr>
                <a:buFont typeface="Wingdings" pitchFamily="2" charset="2"/>
                <a:buChar char="§"/>
              </a:pPr>
              <a:r>
                <a:rPr lang="en-US" sz="2000" dirty="0"/>
                <a:t>    Product modification</a:t>
              </a:r>
            </a:p>
            <a:p>
              <a:pPr eaLnBrk="0" hangingPunct="0">
                <a:spcBef>
                  <a:spcPct val="50000"/>
                </a:spcBef>
                <a:buClr>
                  <a:schemeClr val="tx2"/>
                </a:buClr>
                <a:buFont typeface="Wingdings" pitchFamily="2" charset="2"/>
                <a:buChar char="§"/>
              </a:pPr>
              <a:r>
                <a:rPr lang="en-US" sz="2000" dirty="0"/>
                <a:t>    Brand positioning and</a:t>
              </a:r>
              <a:br>
                <a:rPr lang="en-US" sz="2000" dirty="0"/>
              </a:br>
              <a:r>
                <a:rPr lang="en-US" sz="2000" dirty="0"/>
                <a:t>       repositioning</a:t>
              </a:r>
            </a:p>
            <a:p>
              <a:pPr eaLnBrk="0" hangingPunct="0">
                <a:spcBef>
                  <a:spcPct val="50000"/>
                </a:spcBef>
                <a:buClr>
                  <a:schemeClr val="tx2"/>
                </a:buClr>
                <a:buFont typeface="Wingdings" pitchFamily="2" charset="2"/>
                <a:buChar char="§"/>
              </a:pPr>
              <a:r>
                <a:rPr lang="en-US" sz="2000" dirty="0"/>
                <a:t>    Test marketing</a:t>
              </a:r>
            </a:p>
            <a:p>
              <a:pPr>
                <a:spcBef>
                  <a:spcPct val="50000"/>
                </a:spcBef>
                <a:buClr>
                  <a:schemeClr val="tx2"/>
                </a:buClr>
              </a:pPr>
              <a:endParaRPr lang="en-US" sz="2000" dirty="0"/>
            </a:p>
          </p:txBody>
        </p:sp>
        <p:sp>
          <p:nvSpPr>
            <p:cNvPr id="7176" name="Text Box 8"/>
            <p:cNvSpPr txBox="1">
              <a:spLocks noChangeArrowheads="1"/>
            </p:cNvSpPr>
            <p:nvPr/>
          </p:nvSpPr>
          <p:spPr bwMode="auto">
            <a:xfrm>
              <a:off x="3019" y="1183"/>
              <a:ext cx="1636" cy="250"/>
            </a:xfrm>
            <a:prstGeom prst="rect">
              <a:avLst/>
            </a:prstGeom>
            <a:noFill/>
            <a:ln w="12700">
              <a:noFill/>
              <a:miter lim="800000"/>
              <a:headEnd/>
              <a:tailEnd/>
            </a:ln>
            <a:effectLst/>
          </p:spPr>
          <p:txBody>
            <a:bodyPr wrap="none">
              <a:spAutoFit/>
            </a:bodyPr>
            <a:lstStyle/>
            <a:p>
              <a:pPr algn="ctr"/>
              <a:r>
                <a:rPr lang="en-US" sz="2000" dirty="0">
                  <a:solidFill>
                    <a:schemeClr val="tx2"/>
                  </a:solidFill>
                  <a:latin typeface="Tahoma" pitchFamily="34" charset="0"/>
                </a:rPr>
                <a:t>PRODUCT RESEARCH</a:t>
              </a:r>
            </a:p>
          </p:txBody>
        </p:sp>
      </p:grpSp>
      <p:sp>
        <p:nvSpPr>
          <p:cNvPr id="7178" name="Rectangle 10"/>
          <p:cNvSpPr>
            <a:spLocks noGrp="1" noChangeArrowheads="1"/>
          </p:cNvSpPr>
          <p:nvPr>
            <p:ph type="title"/>
          </p:nvPr>
        </p:nvSpPr>
        <p:spPr>
          <a:xfrm>
            <a:off x="357158" y="214290"/>
            <a:ext cx="8229600" cy="838200"/>
          </a:xfrm>
          <a:noFill/>
          <a:ln/>
        </p:spPr>
        <p:txBody>
          <a:bodyPr>
            <a:noAutofit/>
          </a:bodyPr>
          <a:lstStyle/>
          <a:p>
            <a:r>
              <a:rPr lang="en-US" sz="3200" b="1" dirty="0"/>
              <a:t>Research Areas in Management (Scope)</a:t>
            </a:r>
            <a:br>
              <a:rPr lang="en-US" sz="3200" b="1" dirty="0"/>
            </a:br>
            <a:endParaRPr lang="en-US" sz="32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231775" y="3657600"/>
            <a:ext cx="8378825" cy="2457450"/>
            <a:chOff x="146" y="2676"/>
            <a:chExt cx="5278" cy="1548"/>
          </a:xfrm>
        </p:grpSpPr>
        <p:sp>
          <p:nvSpPr>
            <p:cNvPr id="8196" name="Rectangle 4"/>
            <p:cNvSpPr>
              <a:spLocks noChangeArrowheads="1"/>
            </p:cNvSpPr>
            <p:nvPr/>
          </p:nvSpPr>
          <p:spPr bwMode="auto">
            <a:xfrm>
              <a:off x="146" y="2676"/>
              <a:ext cx="5278" cy="1548"/>
            </a:xfrm>
            <a:prstGeom prst="rect">
              <a:avLst/>
            </a:prstGeom>
            <a:noFill/>
            <a:ln w="12700">
              <a:noFill/>
              <a:miter lim="800000"/>
              <a:headEnd/>
              <a:tailEnd/>
            </a:ln>
            <a:effectLst/>
          </p:spPr>
          <p:txBody>
            <a:bodyPr lIns="90488" tIns="44450" rIns="90488" bIns="44450">
              <a:spAutoFit/>
            </a:bodyPr>
            <a:lstStyle/>
            <a:p>
              <a:pPr eaLnBrk="0" hangingPunct="0">
                <a:spcBef>
                  <a:spcPct val="50000"/>
                </a:spcBef>
                <a:buClr>
                  <a:schemeClr val="tx2"/>
                </a:buClr>
                <a:buFont typeface="Wingdings" pitchFamily="2" charset="2"/>
                <a:buNone/>
              </a:pPr>
              <a:r>
                <a:rPr lang="en-US" sz="2000" b="1" u="sng" dirty="0">
                  <a:solidFill>
                    <a:schemeClr val="tx2"/>
                  </a:solidFill>
                  <a:latin typeface="Tahoma" pitchFamily="34" charset="0"/>
                </a:rPr>
                <a:t>PRICING RESEARCH</a:t>
              </a:r>
              <a:endParaRPr lang="en-US" b="1" u="sng" dirty="0">
                <a:solidFill>
                  <a:schemeClr val="tx2"/>
                </a:solidFill>
                <a:latin typeface="Tahoma" pitchFamily="34" charset="0"/>
              </a:endParaRPr>
            </a:p>
            <a:p>
              <a:pPr eaLnBrk="0" hangingPunct="0">
                <a:spcBef>
                  <a:spcPct val="50000"/>
                </a:spcBef>
                <a:buClr>
                  <a:schemeClr val="tx2"/>
                </a:buClr>
                <a:buFont typeface="Wingdings" pitchFamily="2" charset="2"/>
                <a:buChar char="§"/>
              </a:pPr>
              <a:r>
                <a:rPr lang="en-US" b="1" dirty="0"/>
                <a:t>    Pricing policies</a:t>
              </a:r>
            </a:p>
            <a:p>
              <a:pPr eaLnBrk="0" hangingPunct="0">
                <a:spcBef>
                  <a:spcPct val="50000"/>
                </a:spcBef>
                <a:buClr>
                  <a:schemeClr val="tx2"/>
                </a:buClr>
                <a:buFont typeface="Wingdings" pitchFamily="2" charset="2"/>
                <a:buChar char="§"/>
              </a:pPr>
              <a:r>
                <a:rPr lang="en-US" b="1" dirty="0"/>
                <a:t>    Importance of price in brand selection</a:t>
              </a:r>
            </a:p>
            <a:p>
              <a:pPr eaLnBrk="0" hangingPunct="0">
                <a:spcBef>
                  <a:spcPct val="50000"/>
                </a:spcBef>
                <a:buClr>
                  <a:schemeClr val="tx2"/>
                </a:buClr>
                <a:buFont typeface="Wingdings" pitchFamily="2" charset="2"/>
                <a:buChar char="§"/>
              </a:pPr>
              <a:r>
                <a:rPr lang="en-US" b="1" dirty="0"/>
                <a:t>    Product line pricing</a:t>
              </a:r>
            </a:p>
            <a:p>
              <a:pPr eaLnBrk="0" hangingPunct="0">
                <a:spcBef>
                  <a:spcPct val="50000"/>
                </a:spcBef>
                <a:buClr>
                  <a:schemeClr val="tx2"/>
                </a:buClr>
                <a:buFont typeface="Wingdings" pitchFamily="2" charset="2"/>
                <a:buChar char="§"/>
              </a:pPr>
              <a:r>
                <a:rPr lang="en-US" b="1" dirty="0"/>
                <a:t>    Price elasticity of demand</a:t>
              </a:r>
            </a:p>
            <a:p>
              <a:pPr eaLnBrk="0" hangingPunct="0">
                <a:spcBef>
                  <a:spcPct val="50000"/>
                </a:spcBef>
                <a:buClr>
                  <a:schemeClr val="tx2"/>
                </a:buClr>
                <a:buFont typeface="Wingdings" pitchFamily="2" charset="2"/>
                <a:buChar char="§"/>
              </a:pPr>
              <a:r>
                <a:rPr lang="en-US" b="1" dirty="0"/>
                <a:t>    Initiating and responding to price changes</a:t>
              </a:r>
            </a:p>
          </p:txBody>
        </p:sp>
        <p:grpSp>
          <p:nvGrpSpPr>
            <p:cNvPr id="3" name="Group 5"/>
            <p:cNvGrpSpPr>
              <a:grpSpLocks/>
            </p:cNvGrpSpPr>
            <p:nvPr/>
          </p:nvGrpSpPr>
          <p:grpSpPr bwMode="auto">
            <a:xfrm>
              <a:off x="3840" y="3455"/>
              <a:ext cx="1344" cy="673"/>
              <a:chOff x="3600" y="916"/>
              <a:chExt cx="1344" cy="673"/>
            </a:xfrm>
          </p:grpSpPr>
          <p:grpSp>
            <p:nvGrpSpPr>
              <p:cNvPr id="4" name="Group 6"/>
              <p:cNvGrpSpPr>
                <a:grpSpLocks/>
              </p:cNvGrpSpPr>
              <p:nvPr/>
            </p:nvGrpSpPr>
            <p:grpSpPr bwMode="auto">
              <a:xfrm>
                <a:off x="3600" y="916"/>
                <a:ext cx="1296" cy="673"/>
                <a:chOff x="3600" y="912"/>
                <a:chExt cx="1491" cy="673"/>
              </a:xfrm>
            </p:grpSpPr>
            <p:sp>
              <p:nvSpPr>
                <p:cNvPr id="8199" name="Freeform 7"/>
                <p:cNvSpPr>
                  <a:spLocks/>
                </p:cNvSpPr>
                <p:nvPr/>
              </p:nvSpPr>
              <p:spPr bwMode="auto">
                <a:xfrm>
                  <a:off x="3600" y="912"/>
                  <a:ext cx="1491" cy="673"/>
                </a:xfrm>
                <a:custGeom>
                  <a:avLst/>
                  <a:gdLst/>
                  <a:ahLst/>
                  <a:cxnLst>
                    <a:cxn ang="0">
                      <a:pos x="0" y="173"/>
                    </a:cxn>
                    <a:cxn ang="0">
                      <a:pos x="0" y="499"/>
                    </a:cxn>
                    <a:cxn ang="0">
                      <a:pos x="202" y="672"/>
                    </a:cxn>
                    <a:cxn ang="0">
                      <a:pos x="1490" y="672"/>
                    </a:cxn>
                    <a:cxn ang="0">
                      <a:pos x="1490" y="0"/>
                    </a:cxn>
                    <a:cxn ang="0">
                      <a:pos x="202" y="0"/>
                    </a:cxn>
                    <a:cxn ang="0">
                      <a:pos x="0" y="173"/>
                    </a:cxn>
                  </a:cxnLst>
                  <a:rect l="0" t="0" r="r" b="b"/>
                  <a:pathLst>
                    <a:path w="1491" h="673">
                      <a:moveTo>
                        <a:pt x="0" y="173"/>
                      </a:moveTo>
                      <a:lnTo>
                        <a:pt x="0" y="499"/>
                      </a:lnTo>
                      <a:lnTo>
                        <a:pt x="202" y="672"/>
                      </a:lnTo>
                      <a:lnTo>
                        <a:pt x="1490" y="672"/>
                      </a:lnTo>
                      <a:lnTo>
                        <a:pt x="1490" y="0"/>
                      </a:lnTo>
                      <a:lnTo>
                        <a:pt x="202" y="0"/>
                      </a:lnTo>
                      <a:lnTo>
                        <a:pt x="0" y="173"/>
                      </a:lnTo>
                    </a:path>
                  </a:pathLst>
                </a:custGeom>
                <a:noFill/>
                <a:ln w="25400" cap="rnd" cmpd="sng">
                  <a:solidFill>
                    <a:srgbClr val="000000"/>
                  </a:solidFill>
                  <a:prstDash val="solid"/>
                  <a:round/>
                  <a:headEnd type="none" w="med" len="med"/>
                  <a:tailEnd type="none" w="med" len="med"/>
                </a:ln>
                <a:effectLst/>
              </p:spPr>
              <p:txBody>
                <a:bodyPr/>
                <a:lstStyle/>
                <a:p>
                  <a:endParaRPr lang="en-US"/>
                </a:p>
              </p:txBody>
            </p:sp>
            <p:sp>
              <p:nvSpPr>
                <p:cNvPr id="8200" name="Freeform 8"/>
                <p:cNvSpPr>
                  <a:spLocks/>
                </p:cNvSpPr>
                <p:nvPr/>
              </p:nvSpPr>
              <p:spPr bwMode="auto">
                <a:xfrm>
                  <a:off x="3710" y="1200"/>
                  <a:ext cx="75" cy="97"/>
                </a:xfrm>
                <a:custGeom>
                  <a:avLst/>
                  <a:gdLst/>
                  <a:ahLst/>
                  <a:cxnLst>
                    <a:cxn ang="0">
                      <a:pos x="74" y="58"/>
                    </a:cxn>
                    <a:cxn ang="0">
                      <a:pos x="74" y="77"/>
                    </a:cxn>
                    <a:cxn ang="0">
                      <a:pos x="55" y="96"/>
                    </a:cxn>
                    <a:cxn ang="0">
                      <a:pos x="37" y="96"/>
                    </a:cxn>
                    <a:cxn ang="0">
                      <a:pos x="18" y="96"/>
                    </a:cxn>
                    <a:cxn ang="0">
                      <a:pos x="0" y="96"/>
                    </a:cxn>
                    <a:cxn ang="0">
                      <a:pos x="0" y="77"/>
                    </a:cxn>
                    <a:cxn ang="0">
                      <a:pos x="0" y="58"/>
                    </a:cxn>
                    <a:cxn ang="0">
                      <a:pos x="0" y="38"/>
                    </a:cxn>
                    <a:cxn ang="0">
                      <a:pos x="0" y="19"/>
                    </a:cxn>
                    <a:cxn ang="0">
                      <a:pos x="18" y="19"/>
                    </a:cxn>
                    <a:cxn ang="0">
                      <a:pos x="37" y="0"/>
                    </a:cxn>
                    <a:cxn ang="0">
                      <a:pos x="55" y="19"/>
                    </a:cxn>
                    <a:cxn ang="0">
                      <a:pos x="74" y="38"/>
                    </a:cxn>
                    <a:cxn ang="0">
                      <a:pos x="74" y="58"/>
                    </a:cxn>
                  </a:cxnLst>
                  <a:rect l="0" t="0" r="r" b="b"/>
                  <a:pathLst>
                    <a:path w="75" h="97">
                      <a:moveTo>
                        <a:pt x="74" y="58"/>
                      </a:moveTo>
                      <a:lnTo>
                        <a:pt x="74" y="77"/>
                      </a:lnTo>
                      <a:lnTo>
                        <a:pt x="55" y="96"/>
                      </a:lnTo>
                      <a:lnTo>
                        <a:pt x="37" y="96"/>
                      </a:lnTo>
                      <a:lnTo>
                        <a:pt x="18" y="96"/>
                      </a:lnTo>
                      <a:lnTo>
                        <a:pt x="0" y="96"/>
                      </a:lnTo>
                      <a:lnTo>
                        <a:pt x="0" y="77"/>
                      </a:lnTo>
                      <a:lnTo>
                        <a:pt x="0" y="58"/>
                      </a:lnTo>
                      <a:lnTo>
                        <a:pt x="0" y="38"/>
                      </a:lnTo>
                      <a:lnTo>
                        <a:pt x="0" y="19"/>
                      </a:lnTo>
                      <a:lnTo>
                        <a:pt x="18" y="19"/>
                      </a:lnTo>
                      <a:lnTo>
                        <a:pt x="37" y="0"/>
                      </a:lnTo>
                      <a:lnTo>
                        <a:pt x="55" y="19"/>
                      </a:lnTo>
                      <a:lnTo>
                        <a:pt x="74" y="38"/>
                      </a:lnTo>
                      <a:lnTo>
                        <a:pt x="74" y="58"/>
                      </a:lnTo>
                    </a:path>
                  </a:pathLst>
                </a:custGeom>
                <a:noFill/>
                <a:ln w="25400" cap="rnd" cmpd="sng">
                  <a:solidFill>
                    <a:srgbClr val="000000"/>
                  </a:solidFill>
                  <a:prstDash val="solid"/>
                  <a:round/>
                  <a:headEnd type="none" w="med" len="med"/>
                  <a:tailEnd type="none" w="med" len="med"/>
                </a:ln>
                <a:effectLst/>
              </p:spPr>
              <p:txBody>
                <a:bodyPr/>
                <a:lstStyle/>
                <a:p>
                  <a:endParaRPr lang="en-US"/>
                </a:p>
              </p:txBody>
            </p:sp>
          </p:grpSp>
          <p:sp>
            <p:nvSpPr>
              <p:cNvPr id="8201" name="Text Box 9"/>
              <p:cNvSpPr txBox="1">
                <a:spLocks noChangeArrowheads="1"/>
              </p:cNvSpPr>
              <p:nvPr/>
            </p:nvSpPr>
            <p:spPr bwMode="auto">
              <a:xfrm>
                <a:off x="3840" y="1012"/>
                <a:ext cx="1104" cy="327"/>
              </a:xfrm>
              <a:prstGeom prst="rect">
                <a:avLst/>
              </a:prstGeom>
              <a:noFill/>
              <a:ln w="12700">
                <a:noFill/>
                <a:miter lim="800000"/>
                <a:headEnd/>
                <a:tailEnd/>
              </a:ln>
              <a:effectLst/>
            </p:spPr>
            <p:txBody>
              <a:bodyPr>
                <a:spAutoFit/>
              </a:bodyPr>
              <a:lstStyle/>
              <a:p>
                <a:pPr eaLnBrk="0" hangingPunct="0">
                  <a:spcBef>
                    <a:spcPct val="50000"/>
                  </a:spcBef>
                </a:pPr>
                <a:r>
                  <a:rPr lang="en-US" sz="2800" b="1">
                    <a:latin typeface="Times New Roman" pitchFamily="18" charset="0"/>
                  </a:rPr>
                  <a:t>$ALE</a:t>
                </a:r>
                <a:endParaRPr lang="en-US" sz="2800">
                  <a:latin typeface="Times New Roman" pitchFamily="18" charset="0"/>
                </a:endParaRPr>
              </a:p>
            </p:txBody>
          </p:sp>
        </p:grpSp>
      </p:grpSp>
      <p:grpSp>
        <p:nvGrpSpPr>
          <p:cNvPr id="5" name="Group 10"/>
          <p:cNvGrpSpPr>
            <a:grpSpLocks/>
          </p:cNvGrpSpPr>
          <p:nvPr/>
        </p:nvGrpSpPr>
        <p:grpSpPr bwMode="auto">
          <a:xfrm>
            <a:off x="0" y="228600"/>
            <a:ext cx="8924925" cy="3695700"/>
            <a:chOff x="0" y="624"/>
            <a:chExt cx="5622" cy="2328"/>
          </a:xfrm>
        </p:grpSpPr>
        <p:sp>
          <p:nvSpPr>
            <p:cNvPr id="8203" name="Rectangle 11"/>
            <p:cNvSpPr>
              <a:spLocks noChangeArrowheads="1"/>
            </p:cNvSpPr>
            <p:nvPr/>
          </p:nvSpPr>
          <p:spPr bwMode="auto">
            <a:xfrm>
              <a:off x="2400" y="624"/>
              <a:ext cx="3222" cy="2328"/>
            </a:xfrm>
            <a:prstGeom prst="rect">
              <a:avLst/>
            </a:prstGeom>
            <a:noFill/>
            <a:ln w="12700">
              <a:noFill/>
              <a:miter lim="800000"/>
              <a:headEnd/>
              <a:tailEnd/>
            </a:ln>
            <a:effectLst/>
          </p:spPr>
          <p:txBody>
            <a:bodyPr lIns="90488" tIns="44450" rIns="90488" bIns="44450">
              <a:spAutoFit/>
            </a:bodyPr>
            <a:lstStyle/>
            <a:p>
              <a:pPr eaLnBrk="0" hangingPunct="0">
                <a:spcBef>
                  <a:spcPct val="50000"/>
                </a:spcBef>
                <a:buClr>
                  <a:schemeClr val="tx2"/>
                </a:buClr>
                <a:buFont typeface="Wingdings" pitchFamily="2" charset="2"/>
                <a:buNone/>
              </a:pPr>
              <a:r>
                <a:rPr lang="en-US" sz="2000" b="1" u="sng" dirty="0">
                  <a:solidFill>
                    <a:schemeClr val="tx2"/>
                  </a:solidFill>
                  <a:latin typeface="Tahoma" pitchFamily="34" charset="0"/>
                </a:rPr>
                <a:t>PROMOTIONAL RESEARCH</a:t>
              </a:r>
            </a:p>
            <a:p>
              <a:pPr eaLnBrk="0" hangingPunct="0">
                <a:spcBef>
                  <a:spcPct val="50000"/>
                </a:spcBef>
                <a:buClr>
                  <a:schemeClr val="tx2"/>
                </a:buClr>
                <a:buFont typeface="Wingdings" pitchFamily="2" charset="2"/>
                <a:buChar char="§"/>
              </a:pPr>
              <a:r>
                <a:rPr lang="en-US" b="1" dirty="0"/>
                <a:t>    Optimal promotional budget</a:t>
              </a:r>
            </a:p>
            <a:p>
              <a:pPr eaLnBrk="0" hangingPunct="0">
                <a:spcBef>
                  <a:spcPct val="50000"/>
                </a:spcBef>
                <a:buClr>
                  <a:schemeClr val="tx2"/>
                </a:buClr>
                <a:buFont typeface="Wingdings" pitchFamily="2" charset="2"/>
                <a:buChar char="§"/>
              </a:pPr>
              <a:r>
                <a:rPr lang="en-US" b="1" dirty="0"/>
                <a:t>    Sales promotion relationship</a:t>
              </a:r>
            </a:p>
            <a:p>
              <a:pPr eaLnBrk="0" hangingPunct="0">
                <a:spcBef>
                  <a:spcPct val="50000"/>
                </a:spcBef>
                <a:buClr>
                  <a:schemeClr val="tx2"/>
                </a:buClr>
                <a:buFont typeface="Wingdings" pitchFamily="2" charset="2"/>
                <a:buChar char="§"/>
              </a:pPr>
              <a:r>
                <a:rPr lang="en-US" b="1" dirty="0"/>
                <a:t>    Optimal promotional mix</a:t>
              </a:r>
            </a:p>
            <a:p>
              <a:pPr eaLnBrk="0" hangingPunct="0">
                <a:spcBef>
                  <a:spcPct val="50000"/>
                </a:spcBef>
                <a:buClr>
                  <a:schemeClr val="tx2"/>
                </a:buClr>
                <a:buFont typeface="Wingdings" pitchFamily="2" charset="2"/>
                <a:buChar char="§"/>
              </a:pPr>
              <a:r>
                <a:rPr lang="en-US" b="1" dirty="0"/>
                <a:t>    Copy decisions</a:t>
              </a:r>
            </a:p>
            <a:p>
              <a:pPr eaLnBrk="0" hangingPunct="0">
                <a:spcBef>
                  <a:spcPct val="50000"/>
                </a:spcBef>
                <a:buClr>
                  <a:schemeClr val="tx2"/>
                </a:buClr>
                <a:buFont typeface="Wingdings" pitchFamily="2" charset="2"/>
                <a:buChar char="§"/>
              </a:pPr>
              <a:r>
                <a:rPr lang="en-US" b="1" dirty="0"/>
                <a:t>    Media decisions</a:t>
              </a:r>
            </a:p>
            <a:p>
              <a:pPr eaLnBrk="0" hangingPunct="0">
                <a:spcBef>
                  <a:spcPct val="50000"/>
                </a:spcBef>
                <a:buClr>
                  <a:schemeClr val="tx2"/>
                </a:buClr>
                <a:buFont typeface="Wingdings" pitchFamily="2" charset="2"/>
                <a:buChar char="§"/>
              </a:pPr>
              <a:r>
                <a:rPr lang="en-US" b="1" dirty="0"/>
                <a:t>    Creative advertising testing</a:t>
              </a:r>
            </a:p>
            <a:p>
              <a:pPr eaLnBrk="0" hangingPunct="0">
                <a:spcBef>
                  <a:spcPct val="50000"/>
                </a:spcBef>
                <a:buClr>
                  <a:schemeClr val="tx2"/>
                </a:buClr>
                <a:buFont typeface="Wingdings" pitchFamily="2" charset="2"/>
                <a:buChar char="§"/>
              </a:pPr>
              <a:r>
                <a:rPr lang="en-US" b="1" dirty="0"/>
                <a:t>    Evaluation of advertising effectiveness</a:t>
              </a:r>
            </a:p>
            <a:p>
              <a:pPr eaLnBrk="0" hangingPunct="0">
                <a:spcBef>
                  <a:spcPct val="50000"/>
                </a:spcBef>
                <a:buClr>
                  <a:schemeClr val="tx2"/>
                </a:buClr>
                <a:buFont typeface="Wingdings" pitchFamily="2" charset="2"/>
                <a:buChar char="§"/>
              </a:pPr>
              <a:r>
                <a:rPr lang="en-US" b="1" dirty="0"/>
                <a:t>    Claim substantiation</a:t>
              </a:r>
            </a:p>
          </p:txBody>
        </p:sp>
        <p:grpSp>
          <p:nvGrpSpPr>
            <p:cNvPr id="6" name="Group 12"/>
            <p:cNvGrpSpPr>
              <a:grpSpLocks/>
            </p:cNvGrpSpPr>
            <p:nvPr/>
          </p:nvGrpSpPr>
          <p:grpSpPr bwMode="auto">
            <a:xfrm>
              <a:off x="0" y="930"/>
              <a:ext cx="2448" cy="1662"/>
              <a:chOff x="0" y="2438"/>
              <a:chExt cx="2448" cy="1662"/>
            </a:xfrm>
          </p:grpSpPr>
          <p:pic>
            <p:nvPicPr>
              <p:cNvPr id="8205" name="Picture 13"/>
              <p:cNvPicPr>
                <a:picLocks noChangeArrowheads="1"/>
              </p:cNvPicPr>
              <p:nvPr/>
            </p:nvPicPr>
            <p:blipFill>
              <a:blip r:embed="rId2">
                <a:grayscl/>
              </a:blip>
              <a:srcRect/>
              <a:stretch>
                <a:fillRect/>
              </a:stretch>
            </p:blipFill>
            <p:spPr bwMode="auto">
              <a:xfrm>
                <a:off x="0" y="2788"/>
                <a:ext cx="2256" cy="1312"/>
              </a:xfrm>
              <a:prstGeom prst="rect">
                <a:avLst/>
              </a:prstGeom>
              <a:solidFill>
                <a:schemeClr val="bg1"/>
              </a:solidFill>
              <a:ln w="12700">
                <a:noFill/>
                <a:miter lim="800000"/>
                <a:headEnd/>
                <a:tailEnd/>
              </a:ln>
              <a:effectLst/>
            </p:spPr>
          </p:pic>
          <p:sp>
            <p:nvSpPr>
              <p:cNvPr id="8206" name="Text Box 14"/>
              <p:cNvSpPr txBox="1">
                <a:spLocks noChangeArrowheads="1"/>
              </p:cNvSpPr>
              <p:nvPr/>
            </p:nvSpPr>
            <p:spPr bwMode="auto">
              <a:xfrm>
                <a:off x="240" y="2438"/>
                <a:ext cx="1248" cy="442"/>
              </a:xfrm>
              <a:prstGeom prst="rect">
                <a:avLst/>
              </a:prstGeom>
              <a:noFill/>
              <a:ln w="12700">
                <a:noFill/>
                <a:miter lim="800000"/>
                <a:headEnd/>
                <a:tailEnd/>
              </a:ln>
              <a:effectLst/>
            </p:spPr>
            <p:txBody>
              <a:bodyPr>
                <a:spAutoFit/>
              </a:bodyPr>
              <a:lstStyle/>
              <a:p>
                <a:pPr eaLnBrk="0" hangingPunct="0">
                  <a:spcBef>
                    <a:spcPct val="50000"/>
                  </a:spcBef>
                </a:pPr>
                <a:r>
                  <a:rPr lang="en-US" sz="4000" b="1" i="1">
                    <a:latin typeface="Times New Roman" pitchFamily="18" charset="0"/>
                  </a:rPr>
                  <a:t>0.00%</a:t>
                </a:r>
              </a:p>
            </p:txBody>
          </p:sp>
          <p:sp>
            <p:nvSpPr>
              <p:cNvPr id="8207" name="Text Box 15"/>
              <p:cNvSpPr txBox="1">
                <a:spLocks noChangeArrowheads="1"/>
              </p:cNvSpPr>
              <p:nvPr/>
            </p:nvSpPr>
            <p:spPr bwMode="auto">
              <a:xfrm>
                <a:off x="1248" y="2505"/>
                <a:ext cx="1200" cy="327"/>
              </a:xfrm>
              <a:prstGeom prst="rect">
                <a:avLst/>
              </a:prstGeom>
              <a:noFill/>
              <a:ln w="12700">
                <a:noFill/>
                <a:miter lim="800000"/>
                <a:headEnd/>
                <a:tailEnd/>
              </a:ln>
              <a:effectLst/>
            </p:spPr>
            <p:txBody>
              <a:bodyPr>
                <a:spAutoFit/>
              </a:bodyPr>
              <a:lstStyle/>
              <a:p>
                <a:pPr eaLnBrk="0" hangingPunct="0">
                  <a:spcBef>
                    <a:spcPct val="50000"/>
                  </a:spcBef>
                </a:pPr>
                <a:r>
                  <a:rPr lang="en-US" sz="2800" i="1">
                    <a:latin typeface="Times New Roman" pitchFamily="18" charset="0"/>
                  </a:rPr>
                  <a:t>APR</a:t>
                </a:r>
                <a:endParaRPr lang="en-US" sz="2400" b="1" i="1">
                  <a:latin typeface="Times New Roman" pitchFamily="18" charset="0"/>
                </a:endParaRPr>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366713" y="304800"/>
            <a:ext cx="7405687" cy="5638800"/>
            <a:chOff x="135" y="994"/>
            <a:chExt cx="4089" cy="3326"/>
          </a:xfrm>
        </p:grpSpPr>
        <p:sp>
          <p:nvSpPr>
            <p:cNvPr id="9220" name="Rectangle 4"/>
            <p:cNvSpPr>
              <a:spLocks noChangeArrowheads="1"/>
            </p:cNvSpPr>
            <p:nvPr/>
          </p:nvSpPr>
          <p:spPr bwMode="auto">
            <a:xfrm>
              <a:off x="135" y="994"/>
              <a:ext cx="4089" cy="2328"/>
            </a:xfrm>
            <a:prstGeom prst="rect">
              <a:avLst/>
            </a:prstGeom>
            <a:noFill/>
            <a:ln w="12700">
              <a:noFill/>
              <a:miter lim="800000"/>
              <a:headEnd/>
              <a:tailEnd/>
            </a:ln>
            <a:effectLst/>
          </p:spPr>
          <p:txBody>
            <a:bodyPr lIns="90488" tIns="44450" rIns="90488" bIns="44450">
              <a:spAutoFit/>
            </a:bodyPr>
            <a:lstStyle/>
            <a:p>
              <a:pPr eaLnBrk="0" hangingPunct="0">
                <a:spcBef>
                  <a:spcPct val="50000"/>
                </a:spcBef>
                <a:buClr>
                  <a:schemeClr val="tx2"/>
                </a:buClr>
                <a:buFont typeface="Wingdings" pitchFamily="2" charset="2"/>
                <a:buNone/>
              </a:pPr>
              <a:r>
                <a:rPr lang="en-US" sz="2200" u="sng" dirty="0">
                  <a:solidFill>
                    <a:schemeClr val="tx2"/>
                  </a:solidFill>
                  <a:latin typeface="Tahoma" pitchFamily="34" charset="0"/>
                </a:rPr>
                <a:t>DISTRIBUTION RESEARCH</a:t>
              </a:r>
            </a:p>
            <a:p>
              <a:pPr eaLnBrk="0" hangingPunct="0">
                <a:spcBef>
                  <a:spcPct val="50000"/>
                </a:spcBef>
                <a:buClr>
                  <a:schemeClr val="tx2"/>
                </a:buClr>
                <a:buFont typeface="Wingdings" pitchFamily="2" charset="2"/>
                <a:buNone/>
              </a:pPr>
              <a:r>
                <a:rPr lang="en-US" sz="2200" dirty="0">
                  <a:latin typeface="Tahoma" pitchFamily="34" charset="0"/>
                </a:rPr>
                <a:t>Determine…</a:t>
              </a:r>
            </a:p>
            <a:p>
              <a:pPr eaLnBrk="0" hangingPunct="0">
                <a:spcBef>
                  <a:spcPct val="50000"/>
                </a:spcBef>
                <a:buClr>
                  <a:schemeClr val="tx2"/>
                </a:buClr>
                <a:buFont typeface="Wingdings" pitchFamily="2" charset="2"/>
                <a:buChar char="§"/>
              </a:pPr>
              <a:r>
                <a:rPr lang="en-US" sz="2200" dirty="0">
                  <a:latin typeface="Tahoma" pitchFamily="34" charset="0"/>
                </a:rPr>
                <a:t>  Types of distribution</a:t>
              </a:r>
            </a:p>
            <a:p>
              <a:pPr eaLnBrk="0" hangingPunct="0">
                <a:spcBef>
                  <a:spcPct val="50000"/>
                </a:spcBef>
                <a:buClr>
                  <a:schemeClr val="tx2"/>
                </a:buClr>
                <a:buFont typeface="Wingdings" pitchFamily="2" charset="2"/>
                <a:buChar char="§"/>
              </a:pPr>
              <a:r>
                <a:rPr lang="en-US" sz="2200" dirty="0">
                  <a:latin typeface="Tahoma" pitchFamily="34" charset="0"/>
                </a:rPr>
                <a:t>  Attitudes of channel members</a:t>
              </a:r>
            </a:p>
            <a:p>
              <a:pPr eaLnBrk="0" hangingPunct="0">
                <a:spcBef>
                  <a:spcPct val="50000"/>
                </a:spcBef>
                <a:buClr>
                  <a:schemeClr val="tx2"/>
                </a:buClr>
                <a:buFont typeface="Wingdings" pitchFamily="2" charset="2"/>
                <a:buChar char="§"/>
              </a:pPr>
              <a:r>
                <a:rPr lang="en-US" sz="2200" dirty="0">
                  <a:latin typeface="Tahoma" pitchFamily="34" charset="0"/>
                </a:rPr>
                <a:t>  Intensity of wholesale &amp; resale coverage</a:t>
              </a:r>
            </a:p>
            <a:p>
              <a:pPr eaLnBrk="0" hangingPunct="0">
                <a:spcBef>
                  <a:spcPct val="50000"/>
                </a:spcBef>
                <a:buClr>
                  <a:schemeClr val="tx2"/>
                </a:buClr>
                <a:buFont typeface="Wingdings" pitchFamily="2" charset="2"/>
                <a:buChar char="§"/>
              </a:pPr>
              <a:r>
                <a:rPr lang="en-US" sz="2200" dirty="0">
                  <a:latin typeface="Tahoma" pitchFamily="34" charset="0"/>
                </a:rPr>
                <a:t>  Channel margins</a:t>
              </a:r>
            </a:p>
            <a:p>
              <a:pPr eaLnBrk="0" hangingPunct="0">
                <a:spcBef>
                  <a:spcPct val="50000"/>
                </a:spcBef>
                <a:buClr>
                  <a:schemeClr val="tx2"/>
                </a:buClr>
                <a:buFont typeface="Wingdings" pitchFamily="2" charset="2"/>
                <a:buChar char="§"/>
              </a:pPr>
              <a:r>
                <a:rPr lang="en-US" sz="2200" dirty="0">
                  <a:latin typeface="Tahoma" pitchFamily="34" charset="0"/>
                </a:rPr>
                <a:t>  Location of retail and wholesale outlets</a:t>
              </a:r>
            </a:p>
            <a:p>
              <a:pPr>
                <a:spcBef>
                  <a:spcPct val="50000"/>
                </a:spcBef>
                <a:buClr>
                  <a:schemeClr val="tx2"/>
                </a:buClr>
                <a:buFont typeface="Wingdings" pitchFamily="2" charset="2"/>
                <a:buChar char="§"/>
              </a:pPr>
              <a:endParaRPr lang="en-US" sz="2200" dirty="0">
                <a:latin typeface="Tahoma" pitchFamily="34" charset="0"/>
              </a:endParaRPr>
            </a:p>
          </p:txBody>
        </p:sp>
        <p:pic>
          <p:nvPicPr>
            <p:cNvPr id="9221" name="Picture 5"/>
            <p:cNvPicPr>
              <a:picLocks noChangeArrowheads="1"/>
            </p:cNvPicPr>
            <p:nvPr/>
          </p:nvPicPr>
          <p:blipFill>
            <a:blip r:embed="rId2"/>
            <a:srcRect/>
            <a:stretch>
              <a:fillRect/>
            </a:stretch>
          </p:blipFill>
          <p:spPr bwMode="auto">
            <a:xfrm>
              <a:off x="672" y="3312"/>
              <a:ext cx="2584" cy="1008"/>
            </a:xfrm>
            <a:prstGeom prst="rect">
              <a:avLst/>
            </a:prstGeom>
            <a:noFill/>
            <a:ln w="12700">
              <a:noFill/>
              <a:miter lim="800000"/>
              <a:headEnd/>
              <a:tailEnd/>
            </a:ln>
            <a:effectLst/>
          </p:spPr>
        </p:pic>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304800" y="1219200"/>
            <a:ext cx="8534400" cy="4191000"/>
          </a:xfrm>
        </p:spPr>
        <p:txBody>
          <a:bodyPr>
            <a:noAutofit/>
          </a:bodyPr>
          <a:lstStyle/>
          <a:p>
            <a:pPr>
              <a:lnSpc>
                <a:spcPct val="80000"/>
              </a:lnSpc>
              <a:buFontTx/>
              <a:buNone/>
            </a:pPr>
            <a:r>
              <a:rPr lang="en-US" sz="2800" b="1" u="sng" dirty="0"/>
              <a:t>Personnel </a:t>
            </a:r>
          </a:p>
          <a:p>
            <a:pPr>
              <a:lnSpc>
                <a:spcPct val="80000"/>
              </a:lnSpc>
            </a:pPr>
            <a:r>
              <a:rPr lang="en-US" sz="2800" dirty="0"/>
              <a:t>Manpower Planning                                           </a:t>
            </a:r>
          </a:p>
          <a:p>
            <a:pPr>
              <a:lnSpc>
                <a:spcPct val="80000"/>
              </a:lnSpc>
            </a:pPr>
            <a:r>
              <a:rPr lang="en-US" sz="2800" dirty="0"/>
              <a:t>Performance appraisal systems</a:t>
            </a:r>
          </a:p>
          <a:p>
            <a:pPr>
              <a:lnSpc>
                <a:spcPct val="80000"/>
              </a:lnSpc>
            </a:pPr>
            <a:r>
              <a:rPr lang="en-US" sz="2800" dirty="0"/>
              <a:t>Conflict management</a:t>
            </a:r>
          </a:p>
          <a:p>
            <a:pPr>
              <a:lnSpc>
                <a:spcPct val="80000"/>
              </a:lnSpc>
            </a:pPr>
            <a:r>
              <a:rPr lang="en-US" sz="2800" dirty="0"/>
              <a:t>Design of incentive plans</a:t>
            </a:r>
          </a:p>
          <a:p>
            <a:pPr>
              <a:lnSpc>
                <a:spcPct val="80000"/>
              </a:lnSpc>
            </a:pPr>
            <a:r>
              <a:rPr lang="en-US" sz="2800" dirty="0"/>
              <a:t>Leadership styles.</a:t>
            </a:r>
          </a:p>
          <a:p>
            <a:pPr>
              <a:lnSpc>
                <a:spcPct val="80000"/>
              </a:lnSpc>
            </a:pPr>
            <a:r>
              <a:rPr lang="en-US" sz="2800" dirty="0"/>
              <a:t>Training methods</a:t>
            </a:r>
          </a:p>
          <a:p>
            <a:pPr>
              <a:lnSpc>
                <a:spcPct val="80000"/>
              </a:lnSpc>
            </a:pPr>
            <a:r>
              <a:rPr lang="en-US" sz="2800" dirty="0"/>
              <a:t>Change Management.</a:t>
            </a:r>
          </a:p>
          <a:p>
            <a:pPr>
              <a:lnSpc>
                <a:spcPct val="80000"/>
              </a:lnSpc>
            </a:pPr>
            <a:r>
              <a:rPr lang="en-US" sz="2800" dirty="0"/>
              <a:t>Job satisfaction. Etc.</a:t>
            </a:r>
          </a:p>
          <a:p>
            <a:pPr>
              <a:lnSpc>
                <a:spcPct val="80000"/>
              </a:lnSpc>
              <a:buFontTx/>
              <a:buNone/>
            </a:pPr>
            <a:endParaRPr lang="en-US" sz="2800" dirty="0"/>
          </a:p>
          <a:p>
            <a:pPr>
              <a:lnSpc>
                <a:spcPct val="80000"/>
              </a:lnSpc>
              <a:buFontTx/>
              <a:buNone/>
            </a:pPr>
            <a:endParaRPr lang="en-US" sz="2800" dirty="0"/>
          </a:p>
          <a:p>
            <a:pPr>
              <a:lnSpc>
                <a:spcPct val="80000"/>
              </a:lnSpc>
            </a:pP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Finance </a:t>
            </a:r>
            <a:br>
              <a:rPr lang="en-US" sz="3600" b="1" dirty="0"/>
            </a:br>
            <a:endParaRPr lang="en-US" sz="3600" dirty="0"/>
          </a:p>
        </p:txBody>
      </p:sp>
      <p:sp>
        <p:nvSpPr>
          <p:cNvPr id="3" name="Content Placeholder 2"/>
          <p:cNvSpPr>
            <a:spLocks noGrp="1"/>
          </p:cNvSpPr>
          <p:nvPr>
            <p:ph idx="1"/>
          </p:nvPr>
        </p:nvSpPr>
        <p:spPr/>
        <p:txBody>
          <a:bodyPr/>
          <a:lstStyle/>
          <a:p>
            <a:pPr>
              <a:lnSpc>
                <a:spcPct val="80000"/>
              </a:lnSpc>
            </a:pPr>
            <a:r>
              <a:rPr lang="en-US" dirty="0"/>
              <a:t>Financial performance .</a:t>
            </a:r>
          </a:p>
          <a:p>
            <a:pPr>
              <a:lnSpc>
                <a:spcPct val="80000"/>
              </a:lnSpc>
            </a:pPr>
            <a:r>
              <a:rPr lang="en-US" dirty="0"/>
              <a:t>Cost analysis model</a:t>
            </a:r>
          </a:p>
          <a:p>
            <a:pPr>
              <a:lnSpc>
                <a:spcPct val="80000"/>
              </a:lnSpc>
            </a:pPr>
            <a:r>
              <a:rPr lang="en-US" dirty="0"/>
              <a:t>Portfolio management.</a:t>
            </a:r>
          </a:p>
          <a:p>
            <a:pPr>
              <a:lnSpc>
                <a:spcPct val="80000"/>
              </a:lnSpc>
            </a:pPr>
            <a:r>
              <a:rPr lang="en-US" dirty="0"/>
              <a:t>Break- even analysis.</a:t>
            </a:r>
          </a:p>
          <a:p>
            <a:pPr>
              <a:lnSpc>
                <a:spcPct val="80000"/>
              </a:lnSpc>
            </a:pPr>
            <a:r>
              <a:rPr lang="en-US" dirty="0"/>
              <a:t>Working Capital management model.</a:t>
            </a:r>
          </a:p>
          <a:p>
            <a:pPr>
              <a:lnSpc>
                <a:spcPct val="80000"/>
              </a:lnSpc>
            </a:pPr>
            <a:r>
              <a:rPr lang="en-US" dirty="0"/>
              <a:t>Economic growth models. Etc.</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Production </a:t>
            </a:r>
            <a:br>
              <a:rPr lang="en-US" sz="3600" b="1" dirty="0"/>
            </a:br>
            <a:endParaRPr lang="en-US" sz="3600" dirty="0"/>
          </a:p>
        </p:txBody>
      </p:sp>
      <p:sp>
        <p:nvSpPr>
          <p:cNvPr id="3" name="Content Placeholder 2"/>
          <p:cNvSpPr>
            <a:spLocks noGrp="1"/>
          </p:cNvSpPr>
          <p:nvPr>
            <p:ph idx="1"/>
          </p:nvPr>
        </p:nvSpPr>
        <p:spPr/>
        <p:txBody>
          <a:bodyPr/>
          <a:lstStyle/>
          <a:p>
            <a:pPr>
              <a:lnSpc>
                <a:spcPct val="80000"/>
              </a:lnSpc>
            </a:pPr>
            <a:r>
              <a:rPr lang="en-US" dirty="0"/>
              <a:t>Forecasting</a:t>
            </a:r>
          </a:p>
          <a:p>
            <a:pPr>
              <a:lnSpc>
                <a:spcPct val="80000"/>
              </a:lnSpc>
            </a:pPr>
            <a:r>
              <a:rPr lang="en-US" dirty="0"/>
              <a:t>Inventory control</a:t>
            </a:r>
          </a:p>
          <a:p>
            <a:pPr>
              <a:lnSpc>
                <a:spcPct val="80000"/>
              </a:lnSpc>
            </a:pPr>
            <a:r>
              <a:rPr lang="en-US" dirty="0"/>
              <a:t>Master production scheduling.</a:t>
            </a:r>
          </a:p>
          <a:p>
            <a:pPr>
              <a:lnSpc>
                <a:spcPct val="80000"/>
              </a:lnSpc>
            </a:pPr>
            <a:r>
              <a:rPr lang="en-US" dirty="0"/>
              <a:t>Quality control </a:t>
            </a:r>
          </a:p>
          <a:p>
            <a:pPr>
              <a:lnSpc>
                <a:spcPct val="80000"/>
              </a:lnSpc>
            </a:pPr>
            <a:r>
              <a:rPr lang="en-US" dirty="0"/>
              <a:t>Work design.</a:t>
            </a:r>
          </a:p>
          <a:p>
            <a:pPr>
              <a:lnSpc>
                <a:spcPct val="80000"/>
              </a:lnSpc>
            </a:pPr>
            <a:r>
              <a:rPr lang="en-US" dirty="0"/>
              <a:t>Maintenance management.</a:t>
            </a:r>
          </a:p>
          <a:p>
            <a:pPr>
              <a:lnSpc>
                <a:spcPct val="80000"/>
              </a:lnSpc>
            </a:pPr>
            <a:r>
              <a:rPr lang="en-US" dirty="0"/>
              <a:t>Method study.</a:t>
            </a:r>
          </a:p>
          <a:p>
            <a:pPr>
              <a:lnSpc>
                <a:spcPct val="80000"/>
              </a:lnSpc>
            </a:pPr>
            <a:r>
              <a:rPr lang="en-US" dirty="0"/>
              <a:t>Flow and job shop scheduling etc.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title"/>
          </p:nvPr>
        </p:nvSpPr>
        <p:spPr>
          <a:xfrm>
            <a:off x="500034" y="0"/>
            <a:ext cx="8229600" cy="723880"/>
          </a:xfrm>
        </p:spPr>
        <p:txBody>
          <a:bodyPr>
            <a:normAutofit/>
          </a:bodyPr>
          <a:lstStyle/>
          <a:p>
            <a:r>
              <a:rPr lang="en-US" sz="4000" b="1" dirty="0"/>
              <a:t>RESEARCH</a:t>
            </a:r>
          </a:p>
        </p:txBody>
      </p:sp>
      <p:sp>
        <p:nvSpPr>
          <p:cNvPr id="2054" name="Rectangle 6"/>
          <p:cNvSpPr>
            <a:spLocks noGrp="1" noChangeArrowheads="1"/>
          </p:cNvSpPr>
          <p:nvPr>
            <p:ph type="body" idx="1"/>
          </p:nvPr>
        </p:nvSpPr>
        <p:spPr>
          <a:xfrm>
            <a:off x="228600" y="928670"/>
            <a:ext cx="8686800" cy="5929330"/>
          </a:xfrm>
        </p:spPr>
        <p:txBody>
          <a:bodyPr>
            <a:noAutofit/>
          </a:bodyPr>
          <a:lstStyle/>
          <a:p>
            <a:pPr marL="609600" indent="-609600" algn="just">
              <a:lnSpc>
                <a:spcPct val="80000"/>
              </a:lnSpc>
              <a:buNone/>
            </a:pPr>
            <a:r>
              <a:rPr lang="en-US" b="1" dirty="0"/>
              <a:t>Meaning of research</a:t>
            </a:r>
            <a:r>
              <a:rPr lang="en-US" dirty="0"/>
              <a:t> </a:t>
            </a:r>
          </a:p>
          <a:p>
            <a:pPr marL="609600" indent="-609600" algn="just">
              <a:lnSpc>
                <a:spcPct val="80000"/>
              </a:lnSpc>
              <a:buNone/>
            </a:pPr>
            <a:endParaRPr lang="en-US" dirty="0">
              <a:solidFill>
                <a:srgbClr val="FF0000"/>
              </a:solidFill>
            </a:endParaRPr>
          </a:p>
          <a:p>
            <a:pPr marL="609600" indent="-609600" algn="just">
              <a:lnSpc>
                <a:spcPct val="80000"/>
              </a:lnSpc>
            </a:pPr>
            <a:r>
              <a:rPr lang="en-US" dirty="0"/>
              <a:t>“Research is the systematic approach to obtaining and confirming new and reliable knowledge”</a:t>
            </a:r>
          </a:p>
          <a:p>
            <a:pPr marL="609600" indent="-609600" algn="just">
              <a:lnSpc>
                <a:spcPct val="80000"/>
              </a:lnSpc>
            </a:pPr>
            <a:r>
              <a:rPr lang="en-US" dirty="0"/>
              <a:t>It is a scientific &amp; systematic investigation and contribution of new facts  to the existing range/ stock of knowledge in any branch.  Thus, it is a systematic quest(search) of  finding effective solution to a problem. </a:t>
            </a:r>
          </a:p>
          <a:p>
            <a:pPr marL="609600" indent="-609600" algn="just">
              <a:lnSpc>
                <a:spcPct val="80000"/>
              </a:lnSpc>
              <a:buFontTx/>
              <a:buNone/>
            </a:pPr>
            <a:endParaRPr lang="en-US" b="1" dirty="0"/>
          </a:p>
          <a:p>
            <a:pPr marL="609600" indent="-609600" algn="just">
              <a:lnSpc>
                <a:spcPct val="80000"/>
              </a:lnSpc>
              <a:buFontTx/>
              <a:buNone/>
            </a:pPr>
            <a:endParaRPr lang="en-US" dirty="0"/>
          </a:p>
          <a:p>
            <a:pPr marL="609600" indent="-609600" algn="just">
              <a:lnSpc>
                <a:spcPct val="80000"/>
              </a:lnSpc>
              <a:buFontTx/>
              <a:buNone/>
            </a:pPr>
            <a:r>
              <a:rPr 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II	</a:t>
            </a:r>
          </a:p>
        </p:txBody>
      </p:sp>
      <p:sp>
        <p:nvSpPr>
          <p:cNvPr id="3" name="Content Placeholder 2"/>
          <p:cNvSpPr>
            <a:spLocks noGrp="1"/>
          </p:cNvSpPr>
          <p:nvPr>
            <p:ph idx="1"/>
          </p:nvPr>
        </p:nvSpPr>
        <p:spPr/>
        <p:txBody>
          <a:bodyPr>
            <a:normAutofit/>
          </a:bodyPr>
          <a:lstStyle/>
          <a:p>
            <a:pPr>
              <a:buNone/>
            </a:pPr>
            <a:r>
              <a:rPr lang="en-US" sz="4800" dirty="0"/>
              <a:t>			Research Design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rPr>
              <a:t>Research Design- Definition</a:t>
            </a:r>
          </a:p>
        </p:txBody>
      </p:sp>
      <p:sp>
        <p:nvSpPr>
          <p:cNvPr id="3" name="Content Placeholder 2"/>
          <p:cNvSpPr>
            <a:spLocks noGrp="1"/>
          </p:cNvSpPr>
          <p:nvPr>
            <p:ph idx="1"/>
          </p:nvPr>
        </p:nvSpPr>
        <p:spPr/>
        <p:txBody>
          <a:bodyPr/>
          <a:lstStyle/>
          <a:p>
            <a:r>
              <a:rPr lang="en-US" dirty="0"/>
              <a:t>Research Design is the framework or blueprint to conduct the research project.</a:t>
            </a:r>
          </a:p>
          <a:p>
            <a:pPr algn="just"/>
            <a:r>
              <a:rPr lang="en-US" dirty="0"/>
              <a:t>It details the procedure necessary for obtaining the information needed to structure or solve research problems.  </a:t>
            </a:r>
          </a:p>
        </p:txBody>
      </p:sp>
    </p:spTree>
    <p:extLst>
      <p:ext uri="{BB962C8B-B14F-4D97-AF65-F5344CB8AC3E}">
        <p14:creationId xmlns:p14="http://schemas.microsoft.com/office/powerpoint/2010/main" val="3330354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Components of research design</a:t>
            </a:r>
          </a:p>
        </p:txBody>
      </p:sp>
      <p:sp>
        <p:nvSpPr>
          <p:cNvPr id="3" name="Content Placeholder 2"/>
          <p:cNvSpPr>
            <a:spLocks noGrp="1"/>
          </p:cNvSpPr>
          <p:nvPr>
            <p:ph idx="1"/>
          </p:nvPr>
        </p:nvSpPr>
        <p:spPr/>
        <p:txBody>
          <a:bodyPr>
            <a:normAutofit fontScale="92500"/>
          </a:bodyPr>
          <a:lstStyle/>
          <a:p>
            <a:r>
              <a:rPr lang="en-US" dirty="0"/>
              <a:t>Define the information needed</a:t>
            </a:r>
          </a:p>
          <a:p>
            <a:r>
              <a:rPr lang="en-US" dirty="0"/>
              <a:t>Design the exploratory/descriptive and/or Causal phases of the research</a:t>
            </a:r>
          </a:p>
          <a:p>
            <a:r>
              <a:rPr lang="en-US" dirty="0"/>
              <a:t>Specify the measurement and scaling procedures</a:t>
            </a:r>
          </a:p>
          <a:p>
            <a:r>
              <a:rPr lang="en-US" dirty="0"/>
              <a:t>Construct and pretest a questionnaire or an appropriate form of data collection</a:t>
            </a:r>
          </a:p>
          <a:p>
            <a:r>
              <a:rPr lang="en-US" dirty="0"/>
              <a:t>Specify the sampling procedure and sample size</a:t>
            </a:r>
          </a:p>
          <a:p>
            <a:r>
              <a:rPr lang="en-US" dirty="0"/>
              <a:t>Develop a plan of data analysis</a:t>
            </a:r>
          </a:p>
          <a:p>
            <a:endParaRPr lang="en-US" dirty="0"/>
          </a:p>
        </p:txBody>
      </p:sp>
    </p:spTree>
    <p:extLst>
      <p:ext uri="{BB962C8B-B14F-4D97-AF65-F5344CB8AC3E}">
        <p14:creationId xmlns:p14="http://schemas.microsoft.com/office/powerpoint/2010/main" val="3560697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Classification of research design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17330353"/>
              </p:ext>
            </p:extLst>
          </p:nvPr>
        </p:nvGraphicFramePr>
        <p:xfrm>
          <a:off x="228600" y="1371600"/>
          <a:ext cx="86868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7897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Exploratory research</a:t>
            </a:r>
          </a:p>
        </p:txBody>
      </p:sp>
      <p:sp>
        <p:nvSpPr>
          <p:cNvPr id="3" name="Content Placeholder 2"/>
          <p:cNvSpPr>
            <a:spLocks noGrp="1"/>
          </p:cNvSpPr>
          <p:nvPr>
            <p:ph idx="1"/>
          </p:nvPr>
        </p:nvSpPr>
        <p:spPr>
          <a:xfrm>
            <a:off x="457200" y="1600200"/>
            <a:ext cx="8229600" cy="4876800"/>
          </a:xfrm>
        </p:spPr>
        <p:txBody>
          <a:bodyPr>
            <a:normAutofit fontScale="62500" lnSpcReduction="20000"/>
          </a:bodyPr>
          <a:lstStyle/>
          <a:p>
            <a:pPr algn="just"/>
            <a:r>
              <a:rPr lang="en-US" dirty="0"/>
              <a:t>Primary objective is to explore or search through a problem or situation to provide insights into a problem confronting the researcher. </a:t>
            </a:r>
          </a:p>
          <a:p>
            <a:pPr algn="just"/>
            <a:r>
              <a:rPr lang="en-US" dirty="0"/>
              <a:t>Used in situation when researcher does not have enough understanding to proceed with the research project.</a:t>
            </a:r>
          </a:p>
          <a:p>
            <a:pPr algn="just"/>
            <a:r>
              <a:rPr lang="en-US" dirty="0"/>
              <a:t>May not follow formal research protocols and procedures.</a:t>
            </a:r>
          </a:p>
          <a:p>
            <a:pPr algn="just"/>
            <a:r>
              <a:rPr lang="en-US" dirty="0"/>
              <a:t>Mainly used to:</a:t>
            </a:r>
          </a:p>
          <a:p>
            <a:pPr lvl="1" algn="just"/>
            <a:r>
              <a:rPr lang="en-US" dirty="0"/>
              <a:t>Formulate a problem or define a problem more precisely</a:t>
            </a:r>
          </a:p>
          <a:p>
            <a:pPr lvl="1" algn="just"/>
            <a:r>
              <a:rPr lang="en-US" dirty="0"/>
              <a:t>Identify alternative courses of action.</a:t>
            </a:r>
          </a:p>
          <a:p>
            <a:pPr lvl="1" algn="just"/>
            <a:r>
              <a:rPr lang="en-US" dirty="0"/>
              <a:t>Develop Hypotheses.</a:t>
            </a:r>
          </a:p>
          <a:p>
            <a:pPr lvl="1" algn="just"/>
            <a:r>
              <a:rPr lang="en-US" dirty="0"/>
              <a:t>Isolate key variables and relationships for further examination.</a:t>
            </a:r>
          </a:p>
          <a:p>
            <a:pPr lvl="1" algn="just"/>
            <a:r>
              <a:rPr lang="en-US" dirty="0"/>
              <a:t>Gain insights for developing an approach to a problem.</a:t>
            </a:r>
          </a:p>
          <a:p>
            <a:pPr lvl="1" algn="just"/>
            <a:r>
              <a:rPr lang="en-US" dirty="0"/>
              <a:t>Establish priorities for further research.</a:t>
            </a:r>
          </a:p>
          <a:p>
            <a:pPr algn="just"/>
            <a:r>
              <a:rPr lang="en-US" dirty="0"/>
              <a:t>Methods generally adopted:</a:t>
            </a:r>
          </a:p>
          <a:p>
            <a:pPr lvl="1" algn="just"/>
            <a:r>
              <a:rPr lang="en-US" dirty="0"/>
              <a:t>Survey of experts</a:t>
            </a:r>
          </a:p>
          <a:p>
            <a:pPr lvl="1" algn="just"/>
            <a:r>
              <a:rPr lang="en-US" dirty="0"/>
              <a:t>Pilot surveys</a:t>
            </a:r>
          </a:p>
          <a:p>
            <a:pPr lvl="1" algn="just"/>
            <a:r>
              <a:rPr lang="en-US" dirty="0"/>
              <a:t>Analysis of secondary data</a:t>
            </a:r>
          </a:p>
          <a:p>
            <a:pPr lvl="1" algn="just"/>
            <a:r>
              <a:rPr lang="en-US" dirty="0"/>
              <a:t>Qualitative research</a:t>
            </a:r>
          </a:p>
        </p:txBody>
      </p:sp>
    </p:spTree>
    <p:extLst>
      <p:ext uri="{BB962C8B-B14F-4D97-AF65-F5344CB8AC3E}">
        <p14:creationId xmlns:p14="http://schemas.microsoft.com/office/powerpoint/2010/main" val="3594472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Conclusive Research</a:t>
            </a:r>
          </a:p>
        </p:txBody>
      </p:sp>
      <p:sp>
        <p:nvSpPr>
          <p:cNvPr id="3" name="Content Placeholder 2"/>
          <p:cNvSpPr>
            <a:spLocks noGrp="1"/>
          </p:cNvSpPr>
          <p:nvPr>
            <p:ph idx="1"/>
          </p:nvPr>
        </p:nvSpPr>
        <p:spPr/>
        <p:txBody>
          <a:bodyPr/>
          <a:lstStyle/>
          <a:p>
            <a:pPr algn="just"/>
            <a:r>
              <a:rPr lang="en-US" dirty="0"/>
              <a:t>To test specific hypotheses and examine specific relationships.</a:t>
            </a:r>
          </a:p>
          <a:p>
            <a:pPr algn="just"/>
            <a:r>
              <a:rPr lang="en-US" dirty="0"/>
              <a:t>More formal and structured.</a:t>
            </a:r>
          </a:p>
          <a:p>
            <a:pPr algn="just"/>
            <a:r>
              <a:rPr lang="en-US" dirty="0"/>
              <a:t>Based on data drawn from large sample, and the data obtained are subject to quantitative analysis.</a:t>
            </a:r>
          </a:p>
          <a:p>
            <a:pPr algn="just"/>
            <a:r>
              <a:rPr lang="en-US" dirty="0"/>
              <a:t>Findings are conclusive in nature.</a:t>
            </a:r>
          </a:p>
          <a:p>
            <a:pPr algn="just"/>
            <a:r>
              <a:rPr lang="en-US" dirty="0"/>
              <a:t>Of two types: Descriptive and Causal.</a:t>
            </a:r>
          </a:p>
          <a:p>
            <a:pPr algn="just"/>
            <a:endParaRPr lang="en-US" dirty="0"/>
          </a:p>
        </p:txBody>
      </p:sp>
    </p:spTree>
    <p:extLst>
      <p:ext uri="{BB962C8B-B14F-4D97-AF65-F5344CB8AC3E}">
        <p14:creationId xmlns:p14="http://schemas.microsoft.com/office/powerpoint/2010/main" val="3242522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7030A0"/>
                </a:solidFill>
              </a:rPr>
              <a:t>Comparison b/w Exploratory and Conclusive research</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2163991"/>
              </p:ext>
            </p:extLst>
          </p:nvPr>
        </p:nvGraphicFramePr>
        <p:xfrm>
          <a:off x="457200" y="1600200"/>
          <a:ext cx="8229600" cy="485648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124200">
                  <a:extLst>
                    <a:ext uri="{9D8B030D-6E8A-4147-A177-3AD203B41FA5}">
                      <a16:colId xmlns:a16="http://schemas.microsoft.com/office/drawing/2014/main" val="20002"/>
                    </a:ext>
                  </a:extLst>
                </a:gridCol>
              </a:tblGrid>
              <a:tr h="370840">
                <a:tc>
                  <a:txBody>
                    <a:bodyPr/>
                    <a:lstStyle/>
                    <a:p>
                      <a:endParaRPr lang="en-US" dirty="0"/>
                    </a:p>
                  </a:txBody>
                  <a:tcPr/>
                </a:tc>
                <a:tc>
                  <a:txBody>
                    <a:bodyPr/>
                    <a:lstStyle/>
                    <a:p>
                      <a:r>
                        <a:rPr lang="en-US" dirty="0"/>
                        <a:t>Exploratory</a:t>
                      </a:r>
                    </a:p>
                  </a:txBody>
                  <a:tcPr/>
                </a:tc>
                <a:tc>
                  <a:txBody>
                    <a:bodyPr/>
                    <a:lstStyle/>
                    <a:p>
                      <a:r>
                        <a:rPr lang="en-US" dirty="0"/>
                        <a:t>Conclusive</a:t>
                      </a:r>
                    </a:p>
                  </a:txBody>
                  <a:tcPr/>
                </a:tc>
                <a:extLst>
                  <a:ext uri="{0D108BD9-81ED-4DB2-BD59-A6C34878D82A}">
                    <a16:rowId xmlns:a16="http://schemas.microsoft.com/office/drawing/2014/main" val="10000"/>
                  </a:ext>
                </a:extLst>
              </a:tr>
              <a:tr h="370840">
                <a:tc>
                  <a:txBody>
                    <a:bodyPr/>
                    <a:lstStyle/>
                    <a:p>
                      <a:r>
                        <a:rPr lang="en-US" dirty="0"/>
                        <a:t>Objective</a:t>
                      </a:r>
                    </a:p>
                  </a:txBody>
                  <a:tcPr/>
                </a:tc>
                <a:tc>
                  <a:txBody>
                    <a:bodyPr/>
                    <a:lstStyle/>
                    <a:p>
                      <a:r>
                        <a:rPr lang="en-US" dirty="0"/>
                        <a:t>To provide insights and understanding</a:t>
                      </a:r>
                    </a:p>
                  </a:txBody>
                  <a:tcPr/>
                </a:tc>
                <a:tc>
                  <a:txBody>
                    <a:bodyPr/>
                    <a:lstStyle/>
                    <a:p>
                      <a:r>
                        <a:rPr lang="en-US" dirty="0"/>
                        <a:t>To test specific hypotheses</a:t>
                      </a:r>
                      <a:r>
                        <a:rPr lang="en-US" baseline="0" dirty="0"/>
                        <a:t> and examine relationships</a:t>
                      </a:r>
                      <a:endParaRPr lang="en-US" dirty="0"/>
                    </a:p>
                  </a:txBody>
                  <a:tcPr/>
                </a:tc>
                <a:extLst>
                  <a:ext uri="{0D108BD9-81ED-4DB2-BD59-A6C34878D82A}">
                    <a16:rowId xmlns:a16="http://schemas.microsoft.com/office/drawing/2014/main" val="10001"/>
                  </a:ext>
                </a:extLst>
              </a:tr>
              <a:tr h="370840">
                <a:tc>
                  <a:txBody>
                    <a:bodyPr/>
                    <a:lstStyle/>
                    <a:p>
                      <a:r>
                        <a:rPr lang="en-US" dirty="0"/>
                        <a:t>Characteristics</a:t>
                      </a:r>
                    </a:p>
                  </a:txBody>
                  <a:tcPr/>
                </a:tc>
                <a:tc>
                  <a:txBody>
                    <a:bodyPr/>
                    <a:lstStyle/>
                    <a:p>
                      <a:r>
                        <a:rPr lang="en-US" dirty="0"/>
                        <a:t>Information needed is</a:t>
                      </a:r>
                      <a:r>
                        <a:rPr lang="en-US" baseline="0" dirty="0"/>
                        <a:t> defined only loosely</a:t>
                      </a:r>
                      <a:endParaRPr lang="en-US" dirty="0"/>
                    </a:p>
                  </a:txBody>
                  <a:tcPr/>
                </a:tc>
                <a:tc>
                  <a:txBody>
                    <a:bodyPr/>
                    <a:lstStyle/>
                    <a:p>
                      <a:r>
                        <a:rPr lang="en-US" dirty="0"/>
                        <a:t>Information needed is clearly</a:t>
                      </a:r>
                      <a:r>
                        <a:rPr lang="en-US" baseline="0" dirty="0"/>
                        <a:t> defined</a:t>
                      </a:r>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r>
                        <a:rPr lang="en-US" dirty="0"/>
                        <a:t>Research process</a:t>
                      </a:r>
                      <a:r>
                        <a:rPr lang="en-US" baseline="0" dirty="0"/>
                        <a:t> is flexible and unstructured</a:t>
                      </a:r>
                      <a:endParaRPr lang="en-US" dirty="0"/>
                    </a:p>
                  </a:txBody>
                  <a:tcPr/>
                </a:tc>
                <a:tc>
                  <a:txBody>
                    <a:bodyPr/>
                    <a:lstStyle/>
                    <a:p>
                      <a:r>
                        <a:rPr lang="en-US" dirty="0"/>
                        <a:t>Research process is formal and structured</a:t>
                      </a:r>
                    </a:p>
                  </a:txBody>
                  <a:tcPr/>
                </a:tc>
                <a:extLst>
                  <a:ext uri="{0D108BD9-81ED-4DB2-BD59-A6C34878D82A}">
                    <a16:rowId xmlns:a16="http://schemas.microsoft.com/office/drawing/2014/main" val="10003"/>
                  </a:ext>
                </a:extLst>
              </a:tr>
              <a:tr h="370840">
                <a:tc>
                  <a:txBody>
                    <a:bodyPr/>
                    <a:lstStyle/>
                    <a:p>
                      <a:endParaRPr lang="en-US" dirty="0"/>
                    </a:p>
                  </a:txBody>
                  <a:tcPr/>
                </a:tc>
                <a:tc>
                  <a:txBody>
                    <a:bodyPr/>
                    <a:lstStyle/>
                    <a:p>
                      <a:r>
                        <a:rPr lang="en-US" dirty="0"/>
                        <a:t>Sample is small and</a:t>
                      </a:r>
                      <a:r>
                        <a:rPr lang="en-US" baseline="0" dirty="0"/>
                        <a:t> non-representative</a:t>
                      </a:r>
                      <a:endParaRPr lang="en-US" dirty="0"/>
                    </a:p>
                  </a:txBody>
                  <a:tcPr/>
                </a:tc>
                <a:tc>
                  <a:txBody>
                    <a:bodyPr/>
                    <a:lstStyle/>
                    <a:p>
                      <a:r>
                        <a:rPr lang="en-US" dirty="0"/>
                        <a:t>Sample</a:t>
                      </a:r>
                      <a:r>
                        <a:rPr lang="en-US" baseline="0" dirty="0"/>
                        <a:t> is large and representative</a:t>
                      </a:r>
                      <a:endParaRPr lang="en-US" dirty="0"/>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r>
                        <a:rPr lang="en-US" dirty="0"/>
                        <a:t>Analysis of primary data is qualitative</a:t>
                      </a:r>
                    </a:p>
                  </a:txBody>
                  <a:tcPr/>
                </a:tc>
                <a:tc>
                  <a:txBody>
                    <a:bodyPr/>
                    <a:lstStyle/>
                    <a:p>
                      <a:r>
                        <a:rPr lang="en-US" dirty="0"/>
                        <a:t>Data Analysis</a:t>
                      </a:r>
                      <a:r>
                        <a:rPr lang="en-US" baseline="0" dirty="0"/>
                        <a:t> is quantitative</a:t>
                      </a:r>
                      <a:endParaRPr lang="en-US" dirty="0"/>
                    </a:p>
                  </a:txBody>
                  <a:tcPr/>
                </a:tc>
                <a:extLst>
                  <a:ext uri="{0D108BD9-81ED-4DB2-BD59-A6C34878D82A}">
                    <a16:rowId xmlns:a16="http://schemas.microsoft.com/office/drawing/2014/main" val="10005"/>
                  </a:ext>
                </a:extLst>
              </a:tr>
              <a:tr h="370840">
                <a:tc>
                  <a:txBody>
                    <a:bodyPr/>
                    <a:lstStyle/>
                    <a:p>
                      <a:r>
                        <a:rPr lang="en-US" dirty="0"/>
                        <a:t>Findings/Results</a:t>
                      </a:r>
                    </a:p>
                  </a:txBody>
                  <a:tcPr/>
                </a:tc>
                <a:tc>
                  <a:txBody>
                    <a:bodyPr/>
                    <a:lstStyle/>
                    <a:p>
                      <a:r>
                        <a:rPr lang="en-US" dirty="0"/>
                        <a:t>Tentative</a:t>
                      </a:r>
                    </a:p>
                  </a:txBody>
                  <a:tcPr/>
                </a:tc>
                <a:tc>
                  <a:txBody>
                    <a:bodyPr/>
                    <a:lstStyle/>
                    <a:p>
                      <a:r>
                        <a:rPr lang="en-US" dirty="0"/>
                        <a:t>Conclusive</a:t>
                      </a:r>
                    </a:p>
                  </a:txBody>
                  <a:tcPr/>
                </a:tc>
                <a:extLst>
                  <a:ext uri="{0D108BD9-81ED-4DB2-BD59-A6C34878D82A}">
                    <a16:rowId xmlns:a16="http://schemas.microsoft.com/office/drawing/2014/main" val="10006"/>
                  </a:ext>
                </a:extLst>
              </a:tr>
              <a:tr h="370840">
                <a:tc>
                  <a:txBody>
                    <a:bodyPr/>
                    <a:lstStyle/>
                    <a:p>
                      <a:r>
                        <a:rPr lang="en-US" dirty="0"/>
                        <a:t>Outcome</a:t>
                      </a:r>
                    </a:p>
                  </a:txBody>
                  <a:tcPr/>
                </a:tc>
                <a:tc>
                  <a:txBody>
                    <a:bodyPr/>
                    <a:lstStyle/>
                    <a:p>
                      <a:r>
                        <a:rPr lang="en-US" dirty="0"/>
                        <a:t>Generally followed by further exploratory</a:t>
                      </a:r>
                      <a:r>
                        <a:rPr lang="en-US" baseline="0" dirty="0"/>
                        <a:t> or conclusive research</a:t>
                      </a:r>
                      <a:endParaRPr lang="en-US" dirty="0"/>
                    </a:p>
                  </a:txBody>
                  <a:tcPr/>
                </a:tc>
                <a:tc>
                  <a:txBody>
                    <a:bodyPr/>
                    <a:lstStyle/>
                    <a:p>
                      <a:r>
                        <a:rPr lang="en-US" dirty="0"/>
                        <a:t>Findings used</a:t>
                      </a:r>
                      <a:r>
                        <a:rPr lang="en-US" baseline="0" dirty="0"/>
                        <a:t> as inputs into decision making</a:t>
                      </a:r>
                      <a:endParaRPr lang="en-U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7949356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Descriptive Research</a:t>
            </a:r>
          </a:p>
        </p:txBody>
      </p:sp>
      <p:sp>
        <p:nvSpPr>
          <p:cNvPr id="3" name="Content Placeholder 2"/>
          <p:cNvSpPr>
            <a:spLocks noGrp="1"/>
          </p:cNvSpPr>
          <p:nvPr>
            <p:ph idx="1"/>
          </p:nvPr>
        </p:nvSpPr>
        <p:spPr>
          <a:xfrm>
            <a:off x="457200" y="1371600"/>
            <a:ext cx="8229600" cy="5105400"/>
          </a:xfrm>
        </p:spPr>
        <p:txBody>
          <a:bodyPr>
            <a:normAutofit fontScale="55000" lnSpcReduction="20000"/>
          </a:bodyPr>
          <a:lstStyle/>
          <a:p>
            <a:pPr algn="just"/>
            <a:r>
              <a:rPr lang="en-US" dirty="0"/>
              <a:t>To describe something – usually market characteristics or functions.</a:t>
            </a:r>
          </a:p>
          <a:p>
            <a:pPr algn="just"/>
            <a:r>
              <a:rPr lang="en-US" dirty="0"/>
              <a:t>Prior formulation of specific hypotheses.</a:t>
            </a:r>
          </a:p>
          <a:p>
            <a:pPr algn="just"/>
            <a:r>
              <a:rPr lang="en-US" dirty="0"/>
              <a:t>Pre-planned and structured method.</a:t>
            </a:r>
          </a:p>
          <a:p>
            <a:pPr algn="just"/>
            <a:r>
              <a:rPr lang="en-US" dirty="0"/>
              <a:t>Clear specification of Who, What, When, Where, Why and Way (the six W’s) of research. </a:t>
            </a:r>
          </a:p>
          <a:p>
            <a:pPr algn="just"/>
            <a:r>
              <a:rPr lang="en-US" dirty="0"/>
              <a:t>Mainly used to:</a:t>
            </a:r>
          </a:p>
          <a:p>
            <a:pPr lvl="1" algn="just"/>
            <a:r>
              <a:rPr lang="en-US" dirty="0"/>
              <a:t>Describe the characteristics of relevant groups</a:t>
            </a:r>
          </a:p>
          <a:p>
            <a:pPr lvl="1" algn="just"/>
            <a:r>
              <a:rPr lang="en-US" dirty="0"/>
              <a:t>To estimate the percentage of units in a specified population exhibiting a certain </a:t>
            </a:r>
            <a:r>
              <a:rPr lang="en-US" dirty="0" err="1"/>
              <a:t>behaviour</a:t>
            </a:r>
            <a:endParaRPr lang="en-US" dirty="0"/>
          </a:p>
          <a:p>
            <a:pPr lvl="1" algn="just"/>
            <a:r>
              <a:rPr lang="en-US" dirty="0"/>
              <a:t>To determine the perceptions </a:t>
            </a:r>
          </a:p>
          <a:p>
            <a:pPr lvl="1" algn="just"/>
            <a:r>
              <a:rPr lang="en-US" dirty="0"/>
              <a:t>To determine the degree to which variables are associated</a:t>
            </a:r>
          </a:p>
          <a:p>
            <a:pPr lvl="1" algn="just"/>
            <a:r>
              <a:rPr lang="en-US" dirty="0"/>
              <a:t>To make specific predictions</a:t>
            </a:r>
          </a:p>
          <a:p>
            <a:pPr algn="just"/>
            <a:r>
              <a:rPr lang="en-US" dirty="0"/>
              <a:t>Methods used:</a:t>
            </a:r>
          </a:p>
          <a:p>
            <a:pPr lvl="1" algn="just"/>
            <a:r>
              <a:rPr lang="en-US" dirty="0"/>
              <a:t>Secondary data</a:t>
            </a:r>
          </a:p>
          <a:p>
            <a:pPr lvl="1" algn="just"/>
            <a:r>
              <a:rPr lang="en-US" dirty="0"/>
              <a:t>Surveys</a:t>
            </a:r>
          </a:p>
          <a:p>
            <a:pPr lvl="1" algn="just"/>
            <a:r>
              <a:rPr lang="en-US" dirty="0"/>
              <a:t>Panels</a:t>
            </a:r>
          </a:p>
          <a:p>
            <a:pPr lvl="1" algn="just"/>
            <a:r>
              <a:rPr lang="en-US" dirty="0"/>
              <a:t>Observational and other data</a:t>
            </a:r>
          </a:p>
          <a:p>
            <a:pPr algn="just"/>
            <a:r>
              <a:rPr lang="en-US" dirty="0"/>
              <a:t>Of two types:</a:t>
            </a:r>
          </a:p>
          <a:p>
            <a:pPr lvl="1" algn="just"/>
            <a:r>
              <a:rPr lang="en-US" dirty="0"/>
              <a:t>Cross sectional and longitudinal designs</a:t>
            </a:r>
          </a:p>
        </p:txBody>
      </p:sp>
    </p:spTree>
    <p:extLst>
      <p:ext uri="{BB962C8B-B14F-4D97-AF65-F5344CB8AC3E}">
        <p14:creationId xmlns:p14="http://schemas.microsoft.com/office/powerpoint/2010/main" val="2021967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Cross sectional designs</a:t>
            </a:r>
          </a:p>
        </p:txBody>
      </p:sp>
      <p:sp>
        <p:nvSpPr>
          <p:cNvPr id="3" name="Content Placeholder 2"/>
          <p:cNvSpPr>
            <a:spLocks noGrp="1"/>
          </p:cNvSpPr>
          <p:nvPr>
            <p:ph idx="1"/>
          </p:nvPr>
        </p:nvSpPr>
        <p:spPr/>
        <p:txBody>
          <a:bodyPr>
            <a:normAutofit/>
          </a:bodyPr>
          <a:lstStyle/>
          <a:p>
            <a:r>
              <a:rPr lang="en-US" dirty="0"/>
              <a:t>Collection of information from any given sample of population only once.</a:t>
            </a:r>
          </a:p>
          <a:p>
            <a:r>
              <a:rPr lang="en-US" dirty="0"/>
              <a:t>Single Cross sectional design:</a:t>
            </a:r>
          </a:p>
          <a:p>
            <a:pPr lvl="1" algn="just"/>
            <a:r>
              <a:rPr lang="en-US" dirty="0"/>
              <a:t>One sample from the target population and information is obtained only once.</a:t>
            </a:r>
          </a:p>
          <a:p>
            <a:r>
              <a:rPr lang="en-US" dirty="0"/>
              <a:t>Multiple Cross sectional designs:</a:t>
            </a:r>
          </a:p>
          <a:p>
            <a:pPr lvl="1" algn="just"/>
            <a:r>
              <a:rPr lang="en-US" dirty="0"/>
              <a:t>Two or more samples of respondents and information from each sample is drawn only once.</a:t>
            </a:r>
          </a:p>
          <a:p>
            <a:endParaRPr lang="en-US" dirty="0"/>
          </a:p>
        </p:txBody>
      </p:sp>
    </p:spTree>
    <p:extLst>
      <p:ext uri="{BB962C8B-B14F-4D97-AF65-F5344CB8AC3E}">
        <p14:creationId xmlns:p14="http://schemas.microsoft.com/office/powerpoint/2010/main" val="16213051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 a suitable research design</a:t>
            </a:r>
          </a:p>
        </p:txBody>
      </p:sp>
      <p:sp>
        <p:nvSpPr>
          <p:cNvPr id="3" name="Content Placeholder 2"/>
          <p:cNvSpPr>
            <a:spLocks noGrp="1"/>
          </p:cNvSpPr>
          <p:nvPr>
            <p:ph idx="1"/>
          </p:nvPr>
        </p:nvSpPr>
        <p:spPr/>
        <p:txBody>
          <a:bodyPr/>
          <a:lstStyle/>
          <a:p>
            <a:r>
              <a:rPr lang="en-US" dirty="0"/>
              <a:t>How did the Americans rate the performance of Obama immediately after his second term?</a:t>
            </a:r>
          </a:p>
          <a:p>
            <a:pPr algn="just"/>
            <a:r>
              <a:rPr lang="en-US" dirty="0"/>
              <a:t>How did the American people change their view of Obama’s performance during his presidency?</a:t>
            </a:r>
          </a:p>
        </p:txBody>
      </p:sp>
    </p:spTree>
    <p:extLst>
      <p:ext uri="{BB962C8B-B14F-4D97-AF65-F5344CB8AC3E}">
        <p14:creationId xmlns:p14="http://schemas.microsoft.com/office/powerpoint/2010/main" val="370677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research</a:t>
            </a:r>
          </a:p>
        </p:txBody>
      </p:sp>
      <p:sp>
        <p:nvSpPr>
          <p:cNvPr id="3" name="Content Placeholder 2"/>
          <p:cNvSpPr>
            <a:spLocks noGrp="1"/>
          </p:cNvSpPr>
          <p:nvPr>
            <p:ph idx="1"/>
          </p:nvPr>
        </p:nvSpPr>
        <p:spPr/>
        <p:txBody>
          <a:bodyPr>
            <a:normAutofit lnSpcReduction="10000"/>
          </a:bodyPr>
          <a:lstStyle/>
          <a:p>
            <a:pPr algn="just"/>
            <a:r>
              <a:rPr lang="en-US" dirty="0"/>
              <a:t>“Research is systematic inquiry to describe, explain, predict and control the observed phenomenon”</a:t>
            </a:r>
          </a:p>
          <a:p>
            <a:pPr algn="r">
              <a:buNone/>
            </a:pPr>
            <a:r>
              <a:rPr lang="en-US" dirty="0"/>
              <a:t>-Earl Robert</a:t>
            </a:r>
          </a:p>
          <a:p>
            <a:r>
              <a:rPr lang="en-US" dirty="0"/>
              <a:t>Search for knowledge through systematic and objective method of finding solution to a problem.</a:t>
            </a:r>
          </a:p>
          <a:p>
            <a:r>
              <a:rPr lang="en-US" dirty="0"/>
              <a:t>Detailed and careful study of something to find out more information of it.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Causal Research</a:t>
            </a:r>
          </a:p>
        </p:txBody>
      </p:sp>
      <p:sp>
        <p:nvSpPr>
          <p:cNvPr id="3" name="Content Placeholder 2"/>
          <p:cNvSpPr>
            <a:spLocks noGrp="1"/>
          </p:cNvSpPr>
          <p:nvPr>
            <p:ph idx="1"/>
          </p:nvPr>
        </p:nvSpPr>
        <p:spPr/>
        <p:txBody>
          <a:bodyPr>
            <a:normAutofit fontScale="92500"/>
          </a:bodyPr>
          <a:lstStyle/>
          <a:p>
            <a:r>
              <a:rPr lang="en-US" dirty="0"/>
              <a:t>To determine cause and effect relationships.</a:t>
            </a:r>
          </a:p>
          <a:p>
            <a:pPr algn="just"/>
            <a:r>
              <a:rPr lang="en-US" dirty="0"/>
              <a:t>To understand which variables are the cause(independent variables) and which are the effect(dependent variables) of a phenomenon.</a:t>
            </a:r>
          </a:p>
          <a:p>
            <a:pPr algn="just"/>
            <a:r>
              <a:rPr lang="en-US" dirty="0"/>
              <a:t>To determine the nature of relationships between dependent and independent variables.</a:t>
            </a:r>
          </a:p>
          <a:p>
            <a:pPr algn="just"/>
            <a:r>
              <a:rPr lang="en-US" dirty="0"/>
              <a:t>Main method used is experimentation, where causal or independent variables are manipulated in a very controlled environment.</a:t>
            </a:r>
          </a:p>
        </p:txBody>
      </p:sp>
    </p:spTree>
    <p:extLst>
      <p:ext uri="{BB962C8B-B14F-4D97-AF65-F5344CB8AC3E}">
        <p14:creationId xmlns:p14="http://schemas.microsoft.com/office/powerpoint/2010/main" val="36438879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7030A0"/>
                </a:solidFill>
              </a:rPr>
              <a:t>Comparison of Basic Research Designs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12208067"/>
              </p:ext>
            </p:extLst>
          </p:nvPr>
        </p:nvGraphicFramePr>
        <p:xfrm>
          <a:off x="457200" y="1600200"/>
          <a:ext cx="8229600" cy="513588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endParaRPr lang="en-US" b="1" dirty="0"/>
                    </a:p>
                  </a:txBody>
                  <a:tcPr/>
                </a:tc>
                <a:tc>
                  <a:txBody>
                    <a:bodyPr/>
                    <a:lstStyle/>
                    <a:p>
                      <a:r>
                        <a:rPr lang="en-US" dirty="0"/>
                        <a:t>Exploratory</a:t>
                      </a:r>
                    </a:p>
                  </a:txBody>
                  <a:tcPr/>
                </a:tc>
                <a:tc>
                  <a:txBody>
                    <a:bodyPr/>
                    <a:lstStyle/>
                    <a:p>
                      <a:r>
                        <a:rPr lang="en-US" dirty="0"/>
                        <a:t>Descriptive</a:t>
                      </a:r>
                    </a:p>
                  </a:txBody>
                  <a:tcPr/>
                </a:tc>
                <a:tc>
                  <a:txBody>
                    <a:bodyPr/>
                    <a:lstStyle/>
                    <a:p>
                      <a:r>
                        <a:rPr lang="en-US" dirty="0"/>
                        <a:t>Causal</a:t>
                      </a:r>
                    </a:p>
                  </a:txBody>
                  <a:tcPr/>
                </a:tc>
                <a:extLst>
                  <a:ext uri="{0D108BD9-81ED-4DB2-BD59-A6C34878D82A}">
                    <a16:rowId xmlns:a16="http://schemas.microsoft.com/office/drawing/2014/main" val="10000"/>
                  </a:ext>
                </a:extLst>
              </a:tr>
              <a:tr h="370840">
                <a:tc>
                  <a:txBody>
                    <a:bodyPr/>
                    <a:lstStyle/>
                    <a:p>
                      <a:r>
                        <a:rPr lang="en-US" b="1" dirty="0"/>
                        <a:t>Objective</a:t>
                      </a:r>
                    </a:p>
                  </a:txBody>
                  <a:tcPr/>
                </a:tc>
                <a:tc>
                  <a:txBody>
                    <a:bodyPr/>
                    <a:lstStyle/>
                    <a:p>
                      <a:r>
                        <a:rPr lang="en-US" dirty="0"/>
                        <a:t>Discovery of new ideas and insights</a:t>
                      </a:r>
                    </a:p>
                  </a:txBody>
                  <a:tcPr/>
                </a:tc>
                <a:tc>
                  <a:txBody>
                    <a:bodyPr/>
                    <a:lstStyle/>
                    <a:p>
                      <a:r>
                        <a:rPr lang="en-US" dirty="0"/>
                        <a:t>Describe market characteristics or functions</a:t>
                      </a:r>
                    </a:p>
                  </a:txBody>
                  <a:tcPr/>
                </a:tc>
                <a:tc>
                  <a:txBody>
                    <a:bodyPr/>
                    <a:lstStyle/>
                    <a:p>
                      <a:r>
                        <a:rPr lang="en-US" dirty="0"/>
                        <a:t>Determine cause</a:t>
                      </a:r>
                      <a:r>
                        <a:rPr lang="en-US" baseline="0" dirty="0"/>
                        <a:t> and effect relationships</a:t>
                      </a:r>
                      <a:endParaRPr lang="en-US" dirty="0"/>
                    </a:p>
                  </a:txBody>
                  <a:tcPr/>
                </a:tc>
                <a:extLst>
                  <a:ext uri="{0D108BD9-81ED-4DB2-BD59-A6C34878D82A}">
                    <a16:rowId xmlns:a16="http://schemas.microsoft.com/office/drawing/2014/main" val="10001"/>
                  </a:ext>
                </a:extLst>
              </a:tr>
              <a:tr h="370840">
                <a:tc>
                  <a:txBody>
                    <a:bodyPr/>
                    <a:lstStyle/>
                    <a:p>
                      <a:r>
                        <a:rPr lang="en-US" b="1" dirty="0"/>
                        <a:t>Characteristics</a:t>
                      </a:r>
                    </a:p>
                  </a:txBody>
                  <a:tcPr/>
                </a:tc>
                <a:tc>
                  <a:txBody>
                    <a:bodyPr/>
                    <a:lstStyle/>
                    <a:p>
                      <a:r>
                        <a:rPr lang="en-US" dirty="0"/>
                        <a:t>Flexible, versatile</a:t>
                      </a:r>
                    </a:p>
                  </a:txBody>
                  <a:tcPr/>
                </a:tc>
                <a:tc>
                  <a:txBody>
                    <a:bodyPr/>
                    <a:lstStyle/>
                    <a:p>
                      <a:r>
                        <a:rPr lang="en-US" dirty="0"/>
                        <a:t>Marked by the prior formulation of specific hypotheses</a:t>
                      </a:r>
                    </a:p>
                  </a:txBody>
                  <a:tcPr/>
                </a:tc>
                <a:tc>
                  <a:txBody>
                    <a:bodyPr/>
                    <a:lstStyle/>
                    <a:p>
                      <a:r>
                        <a:rPr lang="en-US" dirty="0"/>
                        <a:t>Manipulation of one or more independent variables</a:t>
                      </a:r>
                    </a:p>
                  </a:txBody>
                  <a:tcPr/>
                </a:tc>
                <a:extLst>
                  <a:ext uri="{0D108BD9-81ED-4DB2-BD59-A6C34878D82A}">
                    <a16:rowId xmlns:a16="http://schemas.microsoft.com/office/drawing/2014/main" val="10002"/>
                  </a:ext>
                </a:extLst>
              </a:tr>
              <a:tr h="370840">
                <a:tc>
                  <a:txBody>
                    <a:bodyPr/>
                    <a:lstStyle/>
                    <a:p>
                      <a:endParaRPr lang="en-US" b="1"/>
                    </a:p>
                  </a:txBody>
                  <a:tcPr/>
                </a:tc>
                <a:tc>
                  <a:txBody>
                    <a:bodyPr/>
                    <a:lstStyle/>
                    <a:p>
                      <a:r>
                        <a:rPr lang="en-US" dirty="0"/>
                        <a:t>Often</a:t>
                      </a:r>
                      <a:r>
                        <a:rPr lang="en-US" baseline="0" dirty="0"/>
                        <a:t> the front end of other research designs</a:t>
                      </a:r>
                      <a:endParaRPr lang="en-US" dirty="0"/>
                    </a:p>
                  </a:txBody>
                  <a:tcPr/>
                </a:tc>
                <a:tc>
                  <a:txBody>
                    <a:bodyPr/>
                    <a:lstStyle/>
                    <a:p>
                      <a:r>
                        <a:rPr lang="en-US" dirty="0"/>
                        <a:t>Preplanned and structured designs</a:t>
                      </a:r>
                    </a:p>
                  </a:txBody>
                  <a:tcPr/>
                </a:tc>
                <a:tc>
                  <a:txBody>
                    <a:bodyPr/>
                    <a:lstStyle/>
                    <a:p>
                      <a:r>
                        <a:rPr lang="en-US" dirty="0"/>
                        <a:t>Control of other mediating variables</a:t>
                      </a:r>
                    </a:p>
                  </a:txBody>
                  <a:tcPr/>
                </a:tc>
                <a:extLst>
                  <a:ext uri="{0D108BD9-81ED-4DB2-BD59-A6C34878D82A}">
                    <a16:rowId xmlns:a16="http://schemas.microsoft.com/office/drawing/2014/main" val="10003"/>
                  </a:ext>
                </a:extLst>
              </a:tr>
              <a:tr h="370840">
                <a:tc>
                  <a:txBody>
                    <a:bodyPr/>
                    <a:lstStyle/>
                    <a:p>
                      <a:r>
                        <a:rPr lang="en-US" b="1" dirty="0"/>
                        <a:t>Methods</a:t>
                      </a:r>
                    </a:p>
                  </a:txBody>
                  <a:tcPr/>
                </a:tc>
                <a:tc>
                  <a:txBody>
                    <a:bodyPr/>
                    <a:lstStyle/>
                    <a:p>
                      <a:r>
                        <a:rPr lang="en-US" dirty="0"/>
                        <a:t>Expert surveys</a:t>
                      </a:r>
                    </a:p>
                  </a:txBody>
                  <a:tcPr/>
                </a:tc>
                <a:tc>
                  <a:txBody>
                    <a:bodyPr/>
                    <a:lstStyle/>
                    <a:p>
                      <a:r>
                        <a:rPr lang="en-US" dirty="0"/>
                        <a:t>Secondary</a:t>
                      </a:r>
                      <a:r>
                        <a:rPr lang="en-US" baseline="0" dirty="0"/>
                        <a:t> Data</a:t>
                      </a:r>
                      <a:endParaRPr lang="en-US" dirty="0"/>
                    </a:p>
                  </a:txBody>
                  <a:tcPr/>
                </a:tc>
                <a:tc>
                  <a:txBody>
                    <a:bodyPr/>
                    <a:lstStyle/>
                    <a:p>
                      <a:r>
                        <a:rPr lang="en-US" dirty="0"/>
                        <a:t>Experiments</a:t>
                      </a:r>
                    </a:p>
                  </a:txBody>
                  <a:tcPr/>
                </a:tc>
                <a:extLst>
                  <a:ext uri="{0D108BD9-81ED-4DB2-BD59-A6C34878D82A}">
                    <a16:rowId xmlns:a16="http://schemas.microsoft.com/office/drawing/2014/main" val="10004"/>
                  </a:ext>
                </a:extLst>
              </a:tr>
              <a:tr h="370840">
                <a:tc>
                  <a:txBody>
                    <a:bodyPr/>
                    <a:lstStyle/>
                    <a:p>
                      <a:endParaRPr lang="en-US" b="1"/>
                    </a:p>
                  </a:txBody>
                  <a:tcPr/>
                </a:tc>
                <a:tc>
                  <a:txBody>
                    <a:bodyPr/>
                    <a:lstStyle/>
                    <a:p>
                      <a:r>
                        <a:rPr lang="en-US" dirty="0"/>
                        <a:t>Pilot Surveys</a:t>
                      </a:r>
                    </a:p>
                  </a:txBody>
                  <a:tcPr/>
                </a:tc>
                <a:tc>
                  <a:txBody>
                    <a:bodyPr/>
                    <a:lstStyle/>
                    <a:p>
                      <a:r>
                        <a:rPr lang="en-US" dirty="0"/>
                        <a:t>Surveys</a:t>
                      </a:r>
                    </a:p>
                  </a:txBody>
                  <a:tcPr/>
                </a:tc>
                <a:tc>
                  <a:txBody>
                    <a:bodyPr/>
                    <a:lstStyle/>
                    <a:p>
                      <a:endParaRPr lang="en-US" dirty="0"/>
                    </a:p>
                  </a:txBody>
                  <a:tcPr/>
                </a:tc>
                <a:extLst>
                  <a:ext uri="{0D108BD9-81ED-4DB2-BD59-A6C34878D82A}">
                    <a16:rowId xmlns:a16="http://schemas.microsoft.com/office/drawing/2014/main" val="10005"/>
                  </a:ext>
                </a:extLst>
              </a:tr>
              <a:tr h="365760">
                <a:tc>
                  <a:txBody>
                    <a:bodyPr/>
                    <a:lstStyle/>
                    <a:p>
                      <a:endParaRPr lang="en-US" b="1"/>
                    </a:p>
                  </a:txBody>
                  <a:tcPr/>
                </a:tc>
                <a:tc>
                  <a:txBody>
                    <a:bodyPr/>
                    <a:lstStyle/>
                    <a:p>
                      <a:r>
                        <a:rPr lang="en-US" dirty="0"/>
                        <a:t>Secondary Data</a:t>
                      </a:r>
                    </a:p>
                  </a:txBody>
                  <a:tcPr/>
                </a:tc>
                <a:tc>
                  <a:txBody>
                    <a:bodyPr/>
                    <a:lstStyle/>
                    <a:p>
                      <a:r>
                        <a:rPr lang="en-US" dirty="0"/>
                        <a:t>Panels</a:t>
                      </a:r>
                    </a:p>
                  </a:txBody>
                  <a:tcPr/>
                </a:tc>
                <a:tc>
                  <a:txBody>
                    <a:bodyPr/>
                    <a:lstStyle/>
                    <a:p>
                      <a:endParaRPr lang="en-US"/>
                    </a:p>
                  </a:txBody>
                  <a:tcPr/>
                </a:tc>
                <a:extLst>
                  <a:ext uri="{0D108BD9-81ED-4DB2-BD59-A6C34878D82A}">
                    <a16:rowId xmlns:a16="http://schemas.microsoft.com/office/drawing/2014/main" val="10006"/>
                  </a:ext>
                </a:extLst>
              </a:tr>
              <a:tr h="370840">
                <a:tc>
                  <a:txBody>
                    <a:bodyPr/>
                    <a:lstStyle/>
                    <a:p>
                      <a:endParaRPr lang="en-US" b="1" dirty="0"/>
                    </a:p>
                  </a:txBody>
                  <a:tcPr/>
                </a:tc>
                <a:tc>
                  <a:txBody>
                    <a:bodyPr/>
                    <a:lstStyle/>
                    <a:p>
                      <a:r>
                        <a:rPr lang="en-US" dirty="0"/>
                        <a:t>Qualitative research</a:t>
                      </a:r>
                    </a:p>
                  </a:txBody>
                  <a:tcPr/>
                </a:tc>
                <a:tc>
                  <a:txBody>
                    <a:bodyPr/>
                    <a:lstStyle/>
                    <a:p>
                      <a:r>
                        <a:rPr lang="en-US" dirty="0"/>
                        <a:t>Observational</a:t>
                      </a:r>
                      <a:r>
                        <a:rPr lang="en-US" baseline="0" dirty="0"/>
                        <a:t> and other data</a:t>
                      </a:r>
                      <a:endParaRPr lang="en-US" dirty="0"/>
                    </a:p>
                  </a:txBody>
                  <a:tcPr/>
                </a:tc>
                <a:tc>
                  <a:txBody>
                    <a:bodyPr/>
                    <a:lstStyle/>
                    <a:p>
                      <a:endParaRPr lang="en-US"/>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247897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3200" dirty="0"/>
              <a:t>A Classification of Applied Research</a:t>
            </a:r>
          </a:p>
        </p:txBody>
      </p:sp>
      <p:sp>
        <p:nvSpPr>
          <p:cNvPr id="12293" name="Rectangle 5"/>
          <p:cNvSpPr>
            <a:spLocks noChangeArrowheads="1"/>
          </p:cNvSpPr>
          <p:nvPr/>
        </p:nvSpPr>
        <p:spPr bwMode="auto">
          <a:xfrm>
            <a:off x="3581400" y="1143000"/>
            <a:ext cx="3276600" cy="762000"/>
          </a:xfrm>
          <a:prstGeom prst="rect">
            <a:avLst/>
          </a:prstGeom>
          <a:solidFill>
            <a:schemeClr val="bg1"/>
          </a:solidFill>
          <a:ln w="12700">
            <a:solidFill>
              <a:srgbClr val="000000"/>
            </a:solidFill>
            <a:miter lim="800000"/>
            <a:headEnd/>
            <a:tailEnd/>
          </a:ln>
          <a:effectLst/>
        </p:spPr>
        <p:txBody>
          <a:bodyPr wrap="none" lIns="90488" tIns="44450" rIns="90488" bIns="44450" anchor="ctr"/>
          <a:lstStyle/>
          <a:p>
            <a:pPr eaLnBrk="0" hangingPunct="0"/>
            <a:r>
              <a:rPr lang="en-US" sz="2400" dirty="0">
                <a:solidFill>
                  <a:srgbClr val="000000"/>
                </a:solidFill>
                <a:latin typeface="Arial" charset="0"/>
              </a:rPr>
              <a:t>Applied Research</a:t>
            </a:r>
          </a:p>
        </p:txBody>
      </p:sp>
      <p:grpSp>
        <p:nvGrpSpPr>
          <p:cNvPr id="2" name="Group 21"/>
          <p:cNvGrpSpPr>
            <a:grpSpLocks/>
          </p:cNvGrpSpPr>
          <p:nvPr/>
        </p:nvGrpSpPr>
        <p:grpSpPr bwMode="auto">
          <a:xfrm>
            <a:off x="685800" y="2819400"/>
            <a:ext cx="8175625" cy="1066800"/>
            <a:chOff x="432" y="1776"/>
            <a:chExt cx="5150" cy="672"/>
          </a:xfrm>
        </p:grpSpPr>
        <p:sp>
          <p:nvSpPr>
            <p:cNvPr id="12295" name="Rectangle 7"/>
            <p:cNvSpPr>
              <a:spLocks noChangeArrowheads="1"/>
            </p:cNvSpPr>
            <p:nvPr/>
          </p:nvSpPr>
          <p:spPr bwMode="auto">
            <a:xfrm>
              <a:off x="432" y="1776"/>
              <a:ext cx="2400" cy="672"/>
            </a:xfrm>
            <a:prstGeom prst="rect">
              <a:avLst/>
            </a:prstGeom>
            <a:solidFill>
              <a:schemeClr val="bg1"/>
            </a:solidFill>
            <a:ln w="12700">
              <a:solidFill>
                <a:schemeClr val="tx1"/>
              </a:solidFill>
              <a:miter lim="800000"/>
              <a:headEnd/>
              <a:tailEnd/>
            </a:ln>
            <a:effectLst/>
          </p:spPr>
          <p:txBody>
            <a:bodyPr wrap="none" lIns="90488" tIns="44450" rIns="90488" bIns="44450" anchor="ctr"/>
            <a:lstStyle/>
            <a:p>
              <a:pPr eaLnBrk="0" hangingPunct="0"/>
              <a:r>
                <a:rPr lang="en-US" sz="2400" dirty="0">
                  <a:latin typeface="Arial" charset="0"/>
                </a:rPr>
                <a:t>Problem </a:t>
              </a:r>
            </a:p>
            <a:p>
              <a:pPr eaLnBrk="0" hangingPunct="0"/>
              <a:r>
                <a:rPr lang="en-US" sz="2400" dirty="0">
                  <a:latin typeface="Arial" charset="0"/>
                </a:rPr>
                <a:t>Identification Research</a:t>
              </a:r>
            </a:p>
          </p:txBody>
        </p:sp>
        <p:sp>
          <p:nvSpPr>
            <p:cNvPr id="12297" name="Rectangle 9"/>
            <p:cNvSpPr>
              <a:spLocks noChangeArrowheads="1"/>
            </p:cNvSpPr>
            <p:nvPr/>
          </p:nvSpPr>
          <p:spPr bwMode="auto">
            <a:xfrm>
              <a:off x="3792" y="1776"/>
              <a:ext cx="1790" cy="524"/>
            </a:xfrm>
            <a:prstGeom prst="rect">
              <a:avLst/>
            </a:prstGeom>
            <a:solidFill>
              <a:schemeClr val="bg1"/>
            </a:solidFill>
            <a:ln w="12700">
              <a:solidFill>
                <a:schemeClr val="tx1"/>
              </a:solidFill>
              <a:miter lim="800000"/>
              <a:headEnd/>
              <a:tailEnd/>
            </a:ln>
            <a:effectLst/>
          </p:spPr>
          <p:txBody>
            <a:bodyPr lIns="90488" tIns="44450" rIns="90488" bIns="44450">
              <a:spAutoFit/>
            </a:bodyPr>
            <a:lstStyle/>
            <a:p>
              <a:pPr eaLnBrk="0" hangingPunct="0">
                <a:spcBef>
                  <a:spcPct val="50000"/>
                </a:spcBef>
              </a:pPr>
              <a:r>
                <a:rPr lang="en-US" sz="2400" dirty="0">
                  <a:latin typeface="Arial" charset="0"/>
                </a:rPr>
                <a:t>Problem Solving Research</a:t>
              </a:r>
            </a:p>
          </p:txBody>
        </p:sp>
      </p:grpSp>
      <p:grpSp>
        <p:nvGrpSpPr>
          <p:cNvPr id="3" name="Group 23"/>
          <p:cNvGrpSpPr>
            <a:grpSpLocks/>
          </p:cNvGrpSpPr>
          <p:nvPr/>
        </p:nvGrpSpPr>
        <p:grpSpPr bwMode="auto">
          <a:xfrm>
            <a:off x="293688" y="4332288"/>
            <a:ext cx="8670925" cy="2224087"/>
            <a:chOff x="185" y="2729"/>
            <a:chExt cx="5462" cy="1401"/>
          </a:xfrm>
        </p:grpSpPr>
        <p:sp>
          <p:nvSpPr>
            <p:cNvPr id="12296" name="Rectangle 8"/>
            <p:cNvSpPr>
              <a:spLocks noChangeArrowheads="1"/>
            </p:cNvSpPr>
            <p:nvPr/>
          </p:nvSpPr>
          <p:spPr bwMode="auto">
            <a:xfrm>
              <a:off x="185" y="2729"/>
              <a:ext cx="2935" cy="1389"/>
            </a:xfrm>
            <a:prstGeom prst="rect">
              <a:avLst/>
            </a:prstGeom>
            <a:solidFill>
              <a:schemeClr val="bg1"/>
            </a:solidFill>
            <a:ln w="12700">
              <a:solidFill>
                <a:schemeClr val="tx1"/>
              </a:solidFill>
              <a:miter lim="800000"/>
              <a:headEnd/>
              <a:tailEnd/>
            </a:ln>
            <a:effectLst/>
          </p:spPr>
          <p:txBody>
            <a:bodyPr lIns="90488" tIns="44450" rIns="90488" bIns="44450">
              <a:spAutoFit/>
            </a:bodyPr>
            <a:lstStyle/>
            <a:p>
              <a:pPr algn="l" eaLnBrk="0" hangingPunct="0">
                <a:spcBef>
                  <a:spcPct val="50000"/>
                </a:spcBef>
              </a:pPr>
              <a:r>
                <a:rPr lang="en-US" sz="2400" dirty="0">
                  <a:latin typeface="Arial" charset="0"/>
                </a:rPr>
                <a:t>Market Potential Research</a:t>
              </a:r>
            </a:p>
            <a:p>
              <a:pPr algn="l" eaLnBrk="0" hangingPunct="0">
                <a:lnSpc>
                  <a:spcPct val="45000"/>
                </a:lnSpc>
                <a:spcBef>
                  <a:spcPct val="50000"/>
                </a:spcBef>
              </a:pPr>
              <a:r>
                <a:rPr lang="en-US" sz="2400" dirty="0">
                  <a:latin typeface="Arial" charset="0"/>
                </a:rPr>
                <a:t>Market Share Research</a:t>
              </a:r>
            </a:p>
            <a:p>
              <a:pPr algn="l" eaLnBrk="0" hangingPunct="0">
                <a:lnSpc>
                  <a:spcPct val="45000"/>
                </a:lnSpc>
                <a:spcBef>
                  <a:spcPct val="50000"/>
                </a:spcBef>
              </a:pPr>
              <a:r>
                <a:rPr lang="en-US" sz="2400" dirty="0">
                  <a:latin typeface="Arial" charset="0"/>
                </a:rPr>
                <a:t>Market Characteristics Research</a:t>
              </a:r>
            </a:p>
            <a:p>
              <a:pPr algn="l" eaLnBrk="0" hangingPunct="0">
                <a:lnSpc>
                  <a:spcPct val="45000"/>
                </a:lnSpc>
                <a:spcBef>
                  <a:spcPct val="50000"/>
                </a:spcBef>
              </a:pPr>
              <a:r>
                <a:rPr lang="en-US" sz="2400" dirty="0">
                  <a:latin typeface="Arial" charset="0"/>
                </a:rPr>
                <a:t>Sales Analysis Research</a:t>
              </a:r>
            </a:p>
            <a:p>
              <a:pPr algn="l" eaLnBrk="0" hangingPunct="0">
                <a:lnSpc>
                  <a:spcPct val="45000"/>
                </a:lnSpc>
                <a:spcBef>
                  <a:spcPct val="50000"/>
                </a:spcBef>
              </a:pPr>
              <a:r>
                <a:rPr lang="en-US" sz="2400" dirty="0">
                  <a:latin typeface="Arial" charset="0"/>
                </a:rPr>
                <a:t>Forecasting Research</a:t>
              </a:r>
            </a:p>
            <a:p>
              <a:pPr algn="l" eaLnBrk="0" hangingPunct="0">
                <a:lnSpc>
                  <a:spcPct val="45000"/>
                </a:lnSpc>
                <a:spcBef>
                  <a:spcPct val="50000"/>
                </a:spcBef>
              </a:pPr>
              <a:r>
                <a:rPr lang="en-US" sz="2400" dirty="0">
                  <a:latin typeface="Arial" charset="0"/>
                </a:rPr>
                <a:t>Business Trends Research</a:t>
              </a:r>
            </a:p>
          </p:txBody>
        </p:sp>
        <p:sp>
          <p:nvSpPr>
            <p:cNvPr id="12298" name="Rectangle 10"/>
            <p:cNvSpPr>
              <a:spLocks noChangeArrowheads="1"/>
            </p:cNvSpPr>
            <p:nvPr/>
          </p:nvSpPr>
          <p:spPr bwMode="auto">
            <a:xfrm>
              <a:off x="3312" y="2736"/>
              <a:ext cx="2335" cy="1394"/>
            </a:xfrm>
            <a:prstGeom prst="rect">
              <a:avLst/>
            </a:prstGeom>
            <a:solidFill>
              <a:schemeClr val="bg1"/>
            </a:solidFill>
            <a:ln w="12700">
              <a:solidFill>
                <a:srgbClr val="000000"/>
              </a:solidFill>
              <a:miter lim="800000"/>
              <a:headEnd/>
              <a:tailEnd/>
            </a:ln>
            <a:effectLst/>
          </p:spPr>
          <p:txBody>
            <a:bodyPr wrap="square" lIns="90488" tIns="44450" rIns="90488" bIns="44450">
              <a:spAutoFit/>
            </a:bodyPr>
            <a:lstStyle/>
            <a:p>
              <a:pPr algn="l" eaLnBrk="0" hangingPunct="0">
                <a:lnSpc>
                  <a:spcPct val="75000"/>
                </a:lnSpc>
                <a:spcBef>
                  <a:spcPct val="50000"/>
                </a:spcBef>
              </a:pPr>
              <a:r>
                <a:rPr lang="en-US" sz="2400" dirty="0">
                  <a:latin typeface="Arial" charset="0"/>
                </a:rPr>
                <a:t>Segmentation Research</a:t>
              </a:r>
            </a:p>
            <a:p>
              <a:pPr algn="l" eaLnBrk="0" hangingPunct="0">
                <a:lnSpc>
                  <a:spcPct val="75000"/>
                </a:lnSpc>
                <a:spcBef>
                  <a:spcPct val="50000"/>
                </a:spcBef>
              </a:pPr>
              <a:r>
                <a:rPr lang="en-US" sz="2400" dirty="0">
                  <a:latin typeface="Arial" charset="0"/>
                </a:rPr>
                <a:t>Product Research</a:t>
              </a:r>
            </a:p>
            <a:p>
              <a:pPr algn="l" eaLnBrk="0" hangingPunct="0">
                <a:lnSpc>
                  <a:spcPct val="75000"/>
                </a:lnSpc>
                <a:spcBef>
                  <a:spcPct val="50000"/>
                </a:spcBef>
              </a:pPr>
              <a:r>
                <a:rPr lang="en-US" sz="2400" dirty="0">
                  <a:latin typeface="Arial" charset="0"/>
                </a:rPr>
                <a:t>Promotion Research</a:t>
              </a:r>
            </a:p>
            <a:p>
              <a:pPr algn="l" eaLnBrk="0" hangingPunct="0">
                <a:lnSpc>
                  <a:spcPct val="75000"/>
                </a:lnSpc>
                <a:spcBef>
                  <a:spcPct val="50000"/>
                </a:spcBef>
              </a:pPr>
              <a:r>
                <a:rPr lang="en-US" sz="2400" dirty="0">
                  <a:latin typeface="Arial" charset="0"/>
                </a:rPr>
                <a:t>Distribution Research</a:t>
              </a:r>
            </a:p>
            <a:p>
              <a:pPr algn="l" eaLnBrk="0" hangingPunct="0">
                <a:lnSpc>
                  <a:spcPct val="75000"/>
                </a:lnSpc>
                <a:spcBef>
                  <a:spcPct val="50000"/>
                </a:spcBef>
              </a:pPr>
              <a:r>
                <a:rPr lang="en-US" sz="2400" dirty="0">
                  <a:latin typeface="Arial" charset="0"/>
                </a:rPr>
                <a:t>Job satisfaction research</a:t>
              </a:r>
            </a:p>
          </p:txBody>
        </p:sp>
      </p:grpSp>
      <p:grpSp>
        <p:nvGrpSpPr>
          <p:cNvPr id="4" name="Group 18"/>
          <p:cNvGrpSpPr>
            <a:grpSpLocks/>
          </p:cNvGrpSpPr>
          <p:nvPr/>
        </p:nvGrpSpPr>
        <p:grpSpPr bwMode="auto">
          <a:xfrm>
            <a:off x="3048000" y="3657600"/>
            <a:ext cx="4343400" cy="914400"/>
            <a:chOff x="1920" y="2304"/>
            <a:chExt cx="2736" cy="576"/>
          </a:xfrm>
        </p:grpSpPr>
        <p:sp>
          <p:nvSpPr>
            <p:cNvPr id="12301" name="Line 13"/>
            <p:cNvSpPr>
              <a:spLocks noChangeShapeType="1"/>
            </p:cNvSpPr>
            <p:nvPr/>
          </p:nvSpPr>
          <p:spPr bwMode="auto">
            <a:xfrm>
              <a:off x="4656" y="2304"/>
              <a:ext cx="0" cy="576"/>
            </a:xfrm>
            <a:prstGeom prst="line">
              <a:avLst/>
            </a:prstGeom>
            <a:noFill/>
            <a:ln w="25400">
              <a:solidFill>
                <a:srgbClr val="010307"/>
              </a:solidFill>
              <a:round/>
              <a:headEnd/>
              <a:tailEnd type="triangle" w="med" len="med"/>
            </a:ln>
            <a:effectLst/>
          </p:spPr>
          <p:txBody>
            <a:bodyPr/>
            <a:lstStyle/>
            <a:p>
              <a:endParaRPr lang="en-US"/>
            </a:p>
          </p:txBody>
        </p:sp>
        <p:sp>
          <p:nvSpPr>
            <p:cNvPr id="12302" name="Line 14"/>
            <p:cNvSpPr>
              <a:spLocks noChangeShapeType="1"/>
            </p:cNvSpPr>
            <p:nvPr/>
          </p:nvSpPr>
          <p:spPr bwMode="auto">
            <a:xfrm>
              <a:off x="1920" y="2448"/>
              <a:ext cx="0" cy="240"/>
            </a:xfrm>
            <a:prstGeom prst="line">
              <a:avLst/>
            </a:prstGeom>
            <a:noFill/>
            <a:ln w="25400">
              <a:solidFill>
                <a:srgbClr val="010307"/>
              </a:solidFill>
              <a:round/>
              <a:headEnd/>
              <a:tailEnd type="triangle" w="med" len="med"/>
            </a:ln>
            <a:effectLst/>
          </p:spPr>
          <p:txBody>
            <a:bodyPr/>
            <a:lstStyle/>
            <a:p>
              <a:endParaRPr lang="en-US"/>
            </a:p>
          </p:txBody>
        </p:sp>
      </p:grpSp>
      <p:grpSp>
        <p:nvGrpSpPr>
          <p:cNvPr id="5" name="Group 17"/>
          <p:cNvGrpSpPr>
            <a:grpSpLocks/>
          </p:cNvGrpSpPr>
          <p:nvPr/>
        </p:nvGrpSpPr>
        <p:grpSpPr bwMode="auto">
          <a:xfrm>
            <a:off x="3048000" y="1905000"/>
            <a:ext cx="4343400" cy="914400"/>
            <a:chOff x="1920" y="1200"/>
            <a:chExt cx="2736" cy="576"/>
          </a:xfrm>
        </p:grpSpPr>
        <p:sp>
          <p:nvSpPr>
            <p:cNvPr id="12294" name="Line 6"/>
            <p:cNvSpPr>
              <a:spLocks noChangeShapeType="1"/>
            </p:cNvSpPr>
            <p:nvPr/>
          </p:nvSpPr>
          <p:spPr bwMode="auto">
            <a:xfrm>
              <a:off x="3312" y="1200"/>
              <a:ext cx="0" cy="192"/>
            </a:xfrm>
            <a:prstGeom prst="line">
              <a:avLst/>
            </a:prstGeom>
            <a:noFill/>
            <a:ln w="25400">
              <a:solidFill>
                <a:srgbClr val="000000"/>
              </a:solidFill>
              <a:round/>
              <a:headEnd/>
              <a:tailEnd/>
            </a:ln>
            <a:effectLst/>
          </p:spPr>
          <p:txBody>
            <a:bodyPr wrap="none" anchor="ctr"/>
            <a:lstStyle/>
            <a:p>
              <a:endParaRPr lang="en-US"/>
            </a:p>
          </p:txBody>
        </p:sp>
        <p:sp>
          <p:nvSpPr>
            <p:cNvPr id="12300" name="Line 12"/>
            <p:cNvSpPr>
              <a:spLocks noChangeShapeType="1"/>
            </p:cNvSpPr>
            <p:nvPr/>
          </p:nvSpPr>
          <p:spPr bwMode="auto">
            <a:xfrm>
              <a:off x="1920" y="1392"/>
              <a:ext cx="0" cy="384"/>
            </a:xfrm>
            <a:prstGeom prst="line">
              <a:avLst/>
            </a:prstGeom>
            <a:noFill/>
            <a:ln w="25400">
              <a:solidFill>
                <a:srgbClr val="010307"/>
              </a:solidFill>
              <a:round/>
              <a:headEnd/>
              <a:tailEnd type="triangle" w="med" len="med"/>
            </a:ln>
            <a:effectLst/>
          </p:spPr>
          <p:txBody>
            <a:bodyPr/>
            <a:lstStyle/>
            <a:p>
              <a:endParaRPr lang="en-US"/>
            </a:p>
          </p:txBody>
        </p:sp>
        <p:sp>
          <p:nvSpPr>
            <p:cNvPr id="12303" name="Line 15"/>
            <p:cNvSpPr>
              <a:spLocks noChangeShapeType="1"/>
            </p:cNvSpPr>
            <p:nvPr/>
          </p:nvSpPr>
          <p:spPr bwMode="auto">
            <a:xfrm>
              <a:off x="4656" y="1392"/>
              <a:ext cx="0" cy="384"/>
            </a:xfrm>
            <a:prstGeom prst="line">
              <a:avLst/>
            </a:prstGeom>
            <a:noFill/>
            <a:ln w="25400">
              <a:solidFill>
                <a:srgbClr val="010307"/>
              </a:solidFill>
              <a:round/>
              <a:headEnd/>
              <a:tailEnd type="triangle" w="med" len="med"/>
            </a:ln>
            <a:effectLst/>
          </p:spPr>
          <p:txBody>
            <a:bodyPr/>
            <a:lstStyle/>
            <a:p>
              <a:endParaRPr lang="en-US"/>
            </a:p>
          </p:txBody>
        </p:sp>
        <p:sp>
          <p:nvSpPr>
            <p:cNvPr id="12304" name="Line 16"/>
            <p:cNvSpPr>
              <a:spLocks noChangeShapeType="1"/>
            </p:cNvSpPr>
            <p:nvPr/>
          </p:nvSpPr>
          <p:spPr bwMode="auto">
            <a:xfrm>
              <a:off x="1920" y="1392"/>
              <a:ext cx="2736" cy="0"/>
            </a:xfrm>
            <a:prstGeom prst="line">
              <a:avLst/>
            </a:prstGeom>
            <a:noFill/>
            <a:ln w="25400">
              <a:solidFill>
                <a:srgbClr val="010307"/>
              </a:solidFill>
              <a:round/>
              <a:headEnd/>
              <a:tailEnd/>
            </a:ln>
            <a:effectLst/>
          </p:spPr>
          <p:txBody>
            <a:bodyPr/>
            <a:lstStyle/>
            <a:p>
              <a:endParaRPr 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2293"/>
                                        </p:tgtEl>
                                        <p:attrNameLst>
                                          <p:attrName>style.visibility</p:attrName>
                                        </p:attrNameLst>
                                      </p:cBhvr>
                                      <p:to>
                                        <p:strVal val="visible"/>
                                      </p:to>
                                    </p:set>
                                    <p:anim calcmode="lin" valueType="num">
                                      <p:cBhvr additive="base">
                                        <p:cTn id="7" dur="500" fill="hold"/>
                                        <p:tgtEl>
                                          <p:spTgt spid="12293"/>
                                        </p:tgtEl>
                                        <p:attrNameLst>
                                          <p:attrName>ppt_x</p:attrName>
                                        </p:attrNameLst>
                                      </p:cBhvr>
                                      <p:tavLst>
                                        <p:tav tm="0">
                                          <p:val>
                                            <p:strVal val="#ppt_x"/>
                                          </p:val>
                                        </p:tav>
                                        <p:tav tm="100000">
                                          <p:val>
                                            <p:strVal val="#ppt_x"/>
                                          </p:val>
                                        </p:tav>
                                      </p:tavLst>
                                    </p:anim>
                                    <p:anim calcmode="lin" valueType="num">
                                      <p:cBhvr additive="base">
                                        <p:cTn id="8" dur="500" fill="hold"/>
                                        <p:tgtEl>
                                          <p:spTgt spid="1229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ppt_x"/>
                                          </p:val>
                                        </p:tav>
                                        <p:tav tm="100000">
                                          <p:val>
                                            <p:strVal val="#ppt_x"/>
                                          </p:val>
                                        </p:tav>
                                      </p:tavLst>
                                    </p:anim>
                                    <p:anim calcmode="lin" valueType="num">
                                      <p:cBhvr additive="base">
                                        <p:cTn id="3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52400"/>
            <a:ext cx="8229600" cy="1020763"/>
          </a:xfrm>
        </p:spPr>
        <p:txBody>
          <a:bodyPr/>
          <a:lstStyle/>
          <a:p>
            <a:r>
              <a:rPr lang="en-US" sz="2200" b="1" dirty="0"/>
              <a:t>JARGONS AND TERMINOLOGY </a:t>
            </a:r>
            <a:br>
              <a:rPr lang="en-US" sz="2200" b="1" dirty="0"/>
            </a:br>
            <a:r>
              <a:rPr lang="en-US" sz="2200" b="1" dirty="0"/>
              <a:t>CONCEPTS AND OVERVIEW</a:t>
            </a:r>
          </a:p>
        </p:txBody>
      </p:sp>
      <p:sp>
        <p:nvSpPr>
          <p:cNvPr id="11267" name="Rectangle 3"/>
          <p:cNvSpPr>
            <a:spLocks noGrp="1" noChangeArrowheads="1"/>
          </p:cNvSpPr>
          <p:nvPr>
            <p:ph type="body" idx="1"/>
          </p:nvPr>
        </p:nvSpPr>
        <p:spPr>
          <a:xfrm>
            <a:off x="457200" y="838200"/>
            <a:ext cx="8229600" cy="5715000"/>
          </a:xfrm>
        </p:spPr>
        <p:txBody>
          <a:bodyPr/>
          <a:lstStyle/>
          <a:p>
            <a:pPr algn="just"/>
            <a:r>
              <a:rPr lang="en-US" sz="2000" b="1" dirty="0">
                <a:solidFill>
                  <a:srgbClr val="FF0000"/>
                </a:solidFill>
              </a:rPr>
              <a:t>VARIABLES :</a:t>
            </a:r>
            <a:r>
              <a:rPr lang="en-US" sz="2000" dirty="0">
                <a:solidFill>
                  <a:srgbClr val="FF0000"/>
                </a:solidFill>
              </a:rPr>
              <a:t>  </a:t>
            </a:r>
            <a:r>
              <a:rPr lang="en-US" sz="2000" dirty="0"/>
              <a:t>In practice , the term variable is used as a synonym for construct or the property being studied. In this context, a variable is a symbol of an event, act, characteristics, trait, or attribute that can be measured and to which we assign categorical values. </a:t>
            </a:r>
          </a:p>
          <a:p>
            <a:pPr algn="just">
              <a:buFontTx/>
              <a:buNone/>
            </a:pPr>
            <a:r>
              <a:rPr lang="en-US" sz="2000" dirty="0"/>
              <a:t>For purpose of Data entry and analysis, we assign numerical value to a variable based on the variable’s properties.</a:t>
            </a:r>
          </a:p>
          <a:p>
            <a:pPr>
              <a:buFontTx/>
              <a:buNone/>
            </a:pPr>
            <a:endParaRPr lang="en-US" sz="2000" dirty="0"/>
          </a:p>
          <a:p>
            <a:pPr algn="just">
              <a:buFontTx/>
              <a:buNone/>
            </a:pPr>
            <a:r>
              <a:rPr lang="en-US" sz="2000" b="1" dirty="0">
                <a:solidFill>
                  <a:srgbClr val="FF0000"/>
                </a:solidFill>
              </a:rPr>
              <a:t>RANDOM VARIABLES</a:t>
            </a:r>
            <a:r>
              <a:rPr lang="en-US" sz="2000" dirty="0">
                <a:solidFill>
                  <a:srgbClr val="FF0000"/>
                </a:solidFill>
              </a:rPr>
              <a:t> : A </a:t>
            </a:r>
            <a:r>
              <a:rPr lang="en-US" sz="2000" dirty="0"/>
              <a:t>variable is random if it takes on different values as a result of the outcomes of a random experiment. The values of the random variable are the numerical values corresponding to each possible outcome of the random experiment.</a:t>
            </a:r>
          </a:p>
          <a:p>
            <a:pPr>
              <a:buFontTx/>
              <a:buNone/>
            </a:pPr>
            <a:r>
              <a:rPr lang="en-US" sz="2000" dirty="0"/>
              <a:t>				</a:t>
            </a:r>
            <a:r>
              <a:rPr lang="en-US" sz="2000" b="1" u="sng" dirty="0"/>
              <a:t>Types of Random variables</a:t>
            </a:r>
            <a:r>
              <a:rPr lang="en-US" sz="2000" dirty="0"/>
              <a:t>  </a:t>
            </a:r>
            <a:r>
              <a:rPr lang="en-US" sz="2000" b="1" u="sng" dirty="0"/>
              <a:t> </a:t>
            </a:r>
            <a:r>
              <a:rPr lang="en-US" sz="2000" dirty="0"/>
              <a:t> </a:t>
            </a:r>
            <a:endParaRPr lang="en-US" sz="2000" b="1" u="sng" dirty="0"/>
          </a:p>
        </p:txBody>
      </p:sp>
      <p:sp>
        <p:nvSpPr>
          <p:cNvPr id="11268" name="Oval 4"/>
          <p:cNvSpPr>
            <a:spLocks noChangeArrowheads="1"/>
          </p:cNvSpPr>
          <p:nvPr/>
        </p:nvSpPr>
        <p:spPr bwMode="auto">
          <a:xfrm>
            <a:off x="685800" y="5715000"/>
            <a:ext cx="2209800" cy="838200"/>
          </a:xfrm>
          <a:prstGeom prst="ellipse">
            <a:avLst/>
          </a:prstGeom>
          <a:solidFill>
            <a:schemeClr val="bg1"/>
          </a:solidFill>
          <a:ln w="9525">
            <a:solidFill>
              <a:schemeClr val="tx1"/>
            </a:solidFill>
            <a:round/>
            <a:headEnd/>
            <a:tailEnd/>
          </a:ln>
          <a:effectLst/>
        </p:spPr>
        <p:txBody>
          <a:bodyPr wrap="none" anchor="ctr"/>
          <a:lstStyle/>
          <a:p>
            <a:pPr algn="ctr"/>
            <a:r>
              <a:rPr lang="en-US"/>
              <a:t>Dichotomous</a:t>
            </a:r>
          </a:p>
        </p:txBody>
      </p:sp>
      <p:sp>
        <p:nvSpPr>
          <p:cNvPr id="11269" name="Oval 5"/>
          <p:cNvSpPr>
            <a:spLocks noChangeArrowheads="1"/>
          </p:cNvSpPr>
          <p:nvPr/>
        </p:nvSpPr>
        <p:spPr bwMode="auto">
          <a:xfrm>
            <a:off x="3276600" y="5638800"/>
            <a:ext cx="1828800" cy="990600"/>
          </a:xfrm>
          <a:prstGeom prst="ellipse">
            <a:avLst/>
          </a:prstGeom>
          <a:solidFill>
            <a:schemeClr val="bg1"/>
          </a:solidFill>
          <a:ln w="9525">
            <a:solidFill>
              <a:schemeClr val="tx1"/>
            </a:solidFill>
            <a:round/>
            <a:headEnd/>
            <a:tailEnd/>
          </a:ln>
          <a:effectLst/>
        </p:spPr>
        <p:txBody>
          <a:bodyPr wrap="none" anchor="ctr"/>
          <a:lstStyle/>
          <a:p>
            <a:pPr algn="ctr"/>
            <a:r>
              <a:rPr lang="en-US"/>
              <a:t>Discrete</a:t>
            </a:r>
          </a:p>
        </p:txBody>
      </p:sp>
      <p:sp>
        <p:nvSpPr>
          <p:cNvPr id="11270" name="Oval 6"/>
          <p:cNvSpPr>
            <a:spLocks noChangeArrowheads="1"/>
          </p:cNvSpPr>
          <p:nvPr/>
        </p:nvSpPr>
        <p:spPr bwMode="auto">
          <a:xfrm>
            <a:off x="5715000" y="5638800"/>
            <a:ext cx="1905000" cy="914400"/>
          </a:xfrm>
          <a:prstGeom prst="ellipse">
            <a:avLst/>
          </a:prstGeom>
          <a:solidFill>
            <a:schemeClr val="bg1"/>
          </a:solidFill>
          <a:ln w="9525">
            <a:solidFill>
              <a:schemeClr val="tx1"/>
            </a:solidFill>
            <a:round/>
            <a:headEnd/>
            <a:tailEnd/>
          </a:ln>
          <a:effectLst/>
        </p:spPr>
        <p:txBody>
          <a:bodyPr wrap="none" anchor="ctr"/>
          <a:lstStyle/>
          <a:p>
            <a:pPr algn="ctr"/>
            <a:r>
              <a:rPr lang="en-US"/>
              <a:t>Continuous</a:t>
            </a:r>
          </a:p>
        </p:txBody>
      </p:sp>
      <p:sp>
        <p:nvSpPr>
          <p:cNvPr id="11271" name="Line 7"/>
          <p:cNvSpPr>
            <a:spLocks noChangeShapeType="1"/>
          </p:cNvSpPr>
          <p:nvPr/>
        </p:nvSpPr>
        <p:spPr bwMode="auto">
          <a:xfrm flipH="1">
            <a:off x="2362200" y="4800600"/>
            <a:ext cx="1828800" cy="914400"/>
          </a:xfrm>
          <a:prstGeom prst="line">
            <a:avLst/>
          </a:prstGeom>
          <a:noFill/>
          <a:ln w="9525">
            <a:solidFill>
              <a:schemeClr val="tx1"/>
            </a:solidFill>
            <a:round/>
            <a:headEnd/>
            <a:tailEnd type="triangle" w="med" len="med"/>
          </a:ln>
          <a:effectLst/>
        </p:spPr>
        <p:txBody>
          <a:bodyPr/>
          <a:lstStyle/>
          <a:p>
            <a:endParaRPr lang="en-US"/>
          </a:p>
        </p:txBody>
      </p:sp>
      <p:sp>
        <p:nvSpPr>
          <p:cNvPr id="11272" name="Line 8"/>
          <p:cNvSpPr>
            <a:spLocks noChangeShapeType="1"/>
          </p:cNvSpPr>
          <p:nvPr/>
        </p:nvSpPr>
        <p:spPr bwMode="auto">
          <a:xfrm>
            <a:off x="4343400" y="4800600"/>
            <a:ext cx="0" cy="762000"/>
          </a:xfrm>
          <a:prstGeom prst="line">
            <a:avLst/>
          </a:prstGeom>
          <a:noFill/>
          <a:ln w="9525">
            <a:solidFill>
              <a:schemeClr val="tx1"/>
            </a:solidFill>
            <a:round/>
            <a:headEnd/>
            <a:tailEnd type="triangle" w="med" len="med"/>
          </a:ln>
          <a:effectLst/>
        </p:spPr>
        <p:txBody>
          <a:bodyPr/>
          <a:lstStyle/>
          <a:p>
            <a:endParaRPr lang="en-US"/>
          </a:p>
        </p:txBody>
      </p:sp>
      <p:sp>
        <p:nvSpPr>
          <p:cNvPr id="11273" name="Line 9"/>
          <p:cNvSpPr>
            <a:spLocks noChangeShapeType="1"/>
          </p:cNvSpPr>
          <p:nvPr/>
        </p:nvSpPr>
        <p:spPr bwMode="auto">
          <a:xfrm>
            <a:off x="4495800" y="4800600"/>
            <a:ext cx="1524000" cy="9144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685800" y="381000"/>
            <a:ext cx="8229600" cy="5943600"/>
          </a:xfrm>
        </p:spPr>
        <p:txBody>
          <a:bodyPr/>
          <a:lstStyle/>
          <a:p>
            <a:pPr>
              <a:lnSpc>
                <a:spcPct val="80000"/>
              </a:lnSpc>
            </a:pPr>
            <a:r>
              <a:rPr lang="en-US" sz="2000" b="1" u="sng" dirty="0"/>
              <a:t>Dichotomous variables</a:t>
            </a:r>
            <a:r>
              <a:rPr lang="en-US" sz="2000" dirty="0"/>
              <a:t> : </a:t>
            </a:r>
            <a:r>
              <a:rPr lang="en-US" sz="2000" dirty="0">
                <a:solidFill>
                  <a:srgbClr val="FF0000"/>
                </a:solidFill>
              </a:rPr>
              <a:t>It takes on only two values</a:t>
            </a:r>
            <a:r>
              <a:rPr lang="en-US" sz="2000" dirty="0"/>
              <a:t>, reflecting the presence and absence of a property. The values are generally represented </a:t>
            </a:r>
            <a:r>
              <a:rPr lang="en-US" sz="2000" dirty="0">
                <a:solidFill>
                  <a:srgbClr val="FF0000"/>
                </a:solidFill>
              </a:rPr>
              <a:t>by 0 &amp; 1. For ex. Male or Female.</a:t>
            </a:r>
          </a:p>
          <a:p>
            <a:pPr>
              <a:lnSpc>
                <a:spcPct val="80000"/>
              </a:lnSpc>
            </a:pPr>
            <a:r>
              <a:rPr lang="en-US" sz="2000" b="1" u="sng" dirty="0"/>
              <a:t>Discrete variables</a:t>
            </a:r>
            <a:r>
              <a:rPr lang="en-US" sz="2000" dirty="0"/>
              <a:t> : If a random variable is allowed to </a:t>
            </a:r>
            <a:r>
              <a:rPr lang="en-US" sz="2000" dirty="0">
                <a:solidFill>
                  <a:srgbClr val="FF0000"/>
                </a:solidFill>
              </a:rPr>
              <a:t>take  only a limited number of values </a:t>
            </a:r>
            <a:r>
              <a:rPr lang="en-US" sz="2000" dirty="0"/>
              <a:t>is called discrete random variable.</a:t>
            </a:r>
          </a:p>
          <a:p>
            <a:pPr>
              <a:lnSpc>
                <a:spcPct val="80000"/>
              </a:lnSpc>
            </a:pPr>
            <a:r>
              <a:rPr lang="en-US" sz="2000" b="1" u="sng" dirty="0"/>
              <a:t>Continuous variable</a:t>
            </a:r>
            <a:r>
              <a:rPr lang="en-US" sz="2000" dirty="0"/>
              <a:t> : If a random variable </a:t>
            </a:r>
            <a:r>
              <a:rPr lang="en-US" sz="2000" dirty="0">
                <a:solidFill>
                  <a:srgbClr val="FF0000"/>
                </a:solidFill>
              </a:rPr>
              <a:t>is allowed to assume any value within a given range or in some cases , an infinite set </a:t>
            </a:r>
            <a:r>
              <a:rPr lang="en-US" sz="2000" dirty="0"/>
              <a:t>, it is a continuous random variable.  </a:t>
            </a:r>
          </a:p>
          <a:p>
            <a:pPr>
              <a:lnSpc>
                <a:spcPct val="80000"/>
              </a:lnSpc>
            </a:pPr>
            <a:r>
              <a:rPr lang="en-US" sz="2000" b="1" u="sng" dirty="0">
                <a:solidFill>
                  <a:srgbClr val="7030A0"/>
                </a:solidFill>
              </a:rPr>
              <a:t>Independent and Dependent Variable</a:t>
            </a:r>
            <a:r>
              <a:rPr lang="en-US" sz="2000" dirty="0">
                <a:solidFill>
                  <a:srgbClr val="7030A0"/>
                </a:solidFill>
              </a:rPr>
              <a:t> </a:t>
            </a:r>
            <a:r>
              <a:rPr lang="en-US" sz="2000" dirty="0"/>
              <a:t>: If one variable depends upon or is a consequence of the other variable is termed as dependent variable, and the variable that is antecedent to the dependent variable is termed as independent variable.  </a:t>
            </a:r>
          </a:p>
          <a:p>
            <a:pPr>
              <a:lnSpc>
                <a:spcPct val="80000"/>
              </a:lnSpc>
              <a:buFontTx/>
              <a:buNone/>
            </a:pPr>
            <a:r>
              <a:rPr lang="en-US" sz="2000" dirty="0"/>
              <a:t>Independent variable </a:t>
            </a:r>
            <a:r>
              <a:rPr lang="en-US" sz="2000" dirty="0" err="1"/>
              <a:t>a.k.a</a:t>
            </a:r>
            <a:r>
              <a:rPr lang="en-US" sz="2000" dirty="0"/>
              <a:t> Predictor, Presumed cause, Stimulus, Antecedent, Manipulated.  </a:t>
            </a:r>
          </a:p>
          <a:p>
            <a:pPr>
              <a:lnSpc>
                <a:spcPct val="80000"/>
              </a:lnSpc>
              <a:buFontTx/>
              <a:buNone/>
            </a:pPr>
            <a:r>
              <a:rPr lang="en-US" sz="2000" dirty="0"/>
              <a:t>Dependent variable </a:t>
            </a:r>
            <a:r>
              <a:rPr lang="en-US" sz="2000" dirty="0" err="1"/>
              <a:t>a.k.a</a:t>
            </a:r>
            <a:r>
              <a:rPr lang="en-US" sz="2000" dirty="0"/>
              <a:t> Criterion, Presumed effect, Respond, Consequence, Measured outcome. </a:t>
            </a:r>
          </a:p>
          <a:p>
            <a:pPr>
              <a:lnSpc>
                <a:spcPct val="80000"/>
              </a:lnSpc>
            </a:pPr>
            <a:r>
              <a:rPr lang="en-US" sz="2000" b="1" u="sng" dirty="0">
                <a:solidFill>
                  <a:srgbClr val="7030A0"/>
                </a:solidFill>
              </a:rPr>
              <a:t>Moderating Variables (MV</a:t>
            </a:r>
            <a:r>
              <a:rPr lang="en-US" sz="2000" b="1" u="sng" dirty="0"/>
              <a:t>)</a:t>
            </a:r>
            <a:r>
              <a:rPr lang="en-US" sz="2000" dirty="0"/>
              <a:t> : It is a second independent variable which has got significant or contingent effect on the originally stated IV-DV relationship. For ex. Commission based compensation (IV) will lead to increased sales productivity (DV) per worker, especially among younger workers (MV).</a:t>
            </a:r>
          </a:p>
          <a:p>
            <a:pPr>
              <a:lnSpc>
                <a:spcPct val="80000"/>
              </a:lnSpc>
              <a:buFontTx/>
              <a:buNone/>
            </a:pPr>
            <a:endParaRPr lang="en-US"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304800" y="76200"/>
            <a:ext cx="8686800" cy="4525963"/>
          </a:xfrm>
        </p:spPr>
        <p:txBody>
          <a:bodyPr/>
          <a:lstStyle/>
          <a:p>
            <a:pPr>
              <a:lnSpc>
                <a:spcPct val="90000"/>
              </a:lnSpc>
            </a:pPr>
            <a:r>
              <a:rPr lang="en-US" sz="2000" b="1" u="sng" dirty="0"/>
              <a:t>Extraneous Variables (EV):</a:t>
            </a:r>
            <a:r>
              <a:rPr lang="en-US" sz="2000" dirty="0"/>
              <a:t> </a:t>
            </a:r>
            <a:r>
              <a:rPr lang="en-US" sz="2000" dirty="0">
                <a:solidFill>
                  <a:srgbClr val="FF0000"/>
                </a:solidFill>
              </a:rPr>
              <a:t>Variables other than the independent variables , that influence the dependent variables are termed as extraneous variables</a:t>
            </a:r>
            <a:r>
              <a:rPr lang="en-US" sz="2000" dirty="0"/>
              <a:t>.  </a:t>
            </a:r>
          </a:p>
          <a:p>
            <a:pPr>
              <a:lnSpc>
                <a:spcPct val="90000"/>
              </a:lnSpc>
            </a:pPr>
            <a:r>
              <a:rPr lang="en-US" sz="2000" b="1" u="sng" dirty="0"/>
              <a:t>Intervening variables (IVV)</a:t>
            </a:r>
            <a:r>
              <a:rPr lang="en-US" sz="2000" dirty="0"/>
              <a:t> : An intervening variable is a conceptual mechanism through which IV and MV might affect the DV. IVV may be defined as that factor which theoretically affects the observed phenomenon but cannot be seen, measured, or manipulated; its effect must be inferred from the effects of the independent and moderate variables on the observed phenomenon. </a:t>
            </a:r>
          </a:p>
          <a:p>
            <a:pPr>
              <a:lnSpc>
                <a:spcPct val="90000"/>
              </a:lnSpc>
              <a:buFontTx/>
              <a:buNone/>
            </a:pPr>
            <a:r>
              <a:rPr lang="en-US" sz="2000" dirty="0"/>
              <a:t>In the case of compensation hypothesis, one might view the intervening variable to be job satisfaction. </a:t>
            </a:r>
          </a:p>
          <a:p>
            <a:pPr>
              <a:lnSpc>
                <a:spcPct val="90000"/>
              </a:lnSpc>
              <a:buFontTx/>
              <a:buNone/>
            </a:pPr>
            <a:r>
              <a:rPr lang="en-US" sz="2000" dirty="0"/>
              <a:t>An example illustrating the relationships among the above stated variables.</a:t>
            </a:r>
          </a:p>
          <a:p>
            <a:pPr>
              <a:lnSpc>
                <a:spcPct val="90000"/>
              </a:lnSpc>
              <a:buFontTx/>
              <a:buNone/>
            </a:pPr>
            <a:r>
              <a:rPr lang="en-US" sz="2000" dirty="0"/>
              <a:t>A promotional campaign (IV) will increase savings activity (DV) , especially when free prizes are offered (MV) , but chiefly among small savers (EV-control). The results come from enhancing the motivation to save (IVV). </a:t>
            </a:r>
          </a:p>
          <a:p>
            <a:pPr>
              <a:lnSpc>
                <a:spcPct val="90000"/>
              </a:lnSpc>
            </a:pPr>
            <a:endParaRPr lang="en-US"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0"/>
            <a:ext cx="8229600" cy="563563"/>
          </a:xfrm>
        </p:spPr>
        <p:txBody>
          <a:bodyPr/>
          <a:lstStyle/>
          <a:p>
            <a:r>
              <a:rPr lang="en-US" sz="2200" b="1" u="sng" dirty="0">
                <a:solidFill>
                  <a:srgbClr val="7030A0"/>
                </a:solidFill>
              </a:rPr>
              <a:t>Propositions and Hypothesis</a:t>
            </a:r>
          </a:p>
        </p:txBody>
      </p:sp>
      <p:sp>
        <p:nvSpPr>
          <p:cNvPr id="14339" name="Rectangle 3"/>
          <p:cNvSpPr>
            <a:spLocks noGrp="1" noChangeArrowheads="1"/>
          </p:cNvSpPr>
          <p:nvPr>
            <p:ph type="body" idx="1"/>
          </p:nvPr>
        </p:nvSpPr>
        <p:spPr>
          <a:xfrm>
            <a:off x="228600" y="914400"/>
            <a:ext cx="8686800" cy="5638800"/>
          </a:xfrm>
        </p:spPr>
        <p:txBody>
          <a:bodyPr>
            <a:normAutofit/>
          </a:bodyPr>
          <a:lstStyle/>
          <a:p>
            <a:pPr algn="just">
              <a:lnSpc>
                <a:spcPct val="80000"/>
              </a:lnSpc>
            </a:pPr>
            <a:r>
              <a:rPr lang="en-US" sz="2800" b="1" dirty="0"/>
              <a:t>Proposition</a:t>
            </a:r>
            <a:r>
              <a:rPr lang="en-US" sz="2800" dirty="0"/>
              <a:t> is defined as a statement about observable phenomena (concepts) that may be judged as true or false. When a proposition is formulated for empirical testing , it is called </a:t>
            </a:r>
            <a:r>
              <a:rPr lang="en-US" sz="2800" b="1" dirty="0">
                <a:solidFill>
                  <a:srgbClr val="7030A0"/>
                </a:solidFill>
              </a:rPr>
              <a:t>hypothesis</a:t>
            </a:r>
            <a:r>
              <a:rPr lang="en-US" sz="2800" dirty="0"/>
              <a:t>. </a:t>
            </a:r>
          </a:p>
          <a:p>
            <a:pPr algn="just">
              <a:lnSpc>
                <a:spcPct val="80000"/>
              </a:lnSpc>
            </a:pPr>
            <a:r>
              <a:rPr lang="en-US" sz="2800" dirty="0"/>
              <a:t>A hypothesis is an unproven statement or proposition about a factor or phenomenon that is of interest to the researcher.  </a:t>
            </a:r>
          </a:p>
          <a:p>
            <a:pPr algn="just">
              <a:lnSpc>
                <a:spcPct val="80000"/>
              </a:lnSpc>
            </a:pPr>
            <a:r>
              <a:rPr lang="en-US" sz="2800" dirty="0"/>
              <a:t>Hypotheses also described as proposition in which variables are assigned to </a:t>
            </a:r>
            <a:r>
              <a:rPr lang="en-US" sz="2800" b="1" u="sng" dirty="0"/>
              <a:t>cases</a:t>
            </a:r>
            <a:r>
              <a:rPr lang="en-US" sz="2800" dirty="0"/>
              <a:t>.</a:t>
            </a:r>
          </a:p>
          <a:p>
            <a:pPr algn="just">
              <a:lnSpc>
                <a:spcPct val="80000"/>
              </a:lnSpc>
            </a:pPr>
            <a:r>
              <a:rPr lang="en-US" sz="2800" dirty="0"/>
              <a:t>A </a:t>
            </a:r>
            <a:r>
              <a:rPr lang="en-US" sz="2800" b="1" u="sng" dirty="0"/>
              <a:t>Case</a:t>
            </a:r>
            <a:r>
              <a:rPr lang="en-US" sz="2800" dirty="0"/>
              <a:t> is defined as the entity or thing the hypothesis talks about.</a:t>
            </a:r>
          </a:p>
          <a:p>
            <a:pPr algn="just">
              <a:lnSpc>
                <a:spcPct val="80000"/>
              </a:lnSpc>
            </a:pPr>
            <a:r>
              <a:rPr lang="en-US" sz="2800" dirty="0"/>
              <a:t>For example: In Durgapur (case) Colgate toothpaste is the most preferred (variable) brand. Also,  In W.B (cases) Colgate toothpaste is the most preferred (variable) brand</a:t>
            </a:r>
          </a:p>
          <a:p>
            <a:pPr algn="just">
              <a:lnSpc>
                <a:spcPct val="80000"/>
              </a:lnSpc>
              <a:buFontTx/>
              <a:buNone/>
            </a:pPr>
            <a:endParaRPr lang="en-US"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nSpc>
                <a:spcPct val="80000"/>
              </a:lnSpc>
            </a:pPr>
            <a:r>
              <a:rPr lang="en-US" b="1" u="sng" dirty="0">
                <a:solidFill>
                  <a:srgbClr val="7030A0"/>
                </a:solidFill>
              </a:rPr>
              <a:t>Descriptive Hypothesis</a:t>
            </a:r>
            <a:r>
              <a:rPr lang="en-US" dirty="0">
                <a:solidFill>
                  <a:srgbClr val="7030A0"/>
                </a:solidFill>
              </a:rPr>
              <a:t> : It states the existence, size, form, or distribution of some variable. For ex. 70% of high school educated males (cases) are unemployed (variable)  </a:t>
            </a:r>
          </a:p>
          <a:p>
            <a:pPr>
              <a:lnSpc>
                <a:spcPct val="80000"/>
              </a:lnSpc>
            </a:pPr>
            <a:endParaRPr lang="en-US" dirty="0">
              <a:solidFill>
                <a:srgbClr val="7030A0"/>
              </a:solidFill>
            </a:endParaRPr>
          </a:p>
          <a:p>
            <a:pPr>
              <a:lnSpc>
                <a:spcPct val="80000"/>
              </a:lnSpc>
            </a:pPr>
            <a:r>
              <a:rPr lang="en-US" b="1" u="sng" dirty="0">
                <a:solidFill>
                  <a:srgbClr val="7030A0"/>
                </a:solidFill>
              </a:rPr>
              <a:t>Relational Hypotheses</a:t>
            </a:r>
            <a:r>
              <a:rPr lang="en-US" dirty="0">
                <a:solidFill>
                  <a:srgbClr val="7030A0"/>
                </a:solidFill>
              </a:rPr>
              <a:t> </a:t>
            </a:r>
            <a:r>
              <a:rPr lang="en-US" dirty="0"/>
              <a:t>: These are statements that describe a relationship between two variables with respect to some case. For ex. Foreign brands (variable) are perceived to be of better quality (variable) by Indian (case) than the indigenous brands. </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228600" y="228600"/>
            <a:ext cx="8686800" cy="6324600"/>
          </a:xfrm>
        </p:spPr>
        <p:txBody>
          <a:bodyPr>
            <a:normAutofit/>
          </a:bodyPr>
          <a:lstStyle/>
          <a:p>
            <a:pPr algn="just"/>
            <a:r>
              <a:rPr lang="en-US" sz="2800" b="1" u="sng" dirty="0">
                <a:solidFill>
                  <a:srgbClr val="7030A0"/>
                </a:solidFill>
              </a:rPr>
              <a:t>Correlational Hypotheses</a:t>
            </a:r>
            <a:r>
              <a:rPr lang="en-US" sz="2800" dirty="0">
                <a:solidFill>
                  <a:srgbClr val="7030A0"/>
                </a:solidFill>
              </a:rPr>
              <a:t> : It states that the variables occur together in some specified manner without implying that one causes the other. For ex. The people of Durgapur prefer eating fast food than </a:t>
            </a:r>
            <a:r>
              <a:rPr lang="en-US" sz="2800" dirty="0" err="1">
                <a:solidFill>
                  <a:srgbClr val="7030A0"/>
                </a:solidFill>
              </a:rPr>
              <a:t>Asansol</a:t>
            </a:r>
            <a:r>
              <a:rPr lang="en-US" sz="2800" dirty="0">
                <a:solidFill>
                  <a:srgbClr val="7030A0"/>
                </a:solidFill>
              </a:rPr>
              <a:t>. </a:t>
            </a:r>
          </a:p>
          <a:p>
            <a:pPr algn="just"/>
            <a:r>
              <a:rPr lang="en-US" sz="2800" b="1" u="sng" dirty="0">
                <a:solidFill>
                  <a:srgbClr val="7030A0"/>
                </a:solidFill>
              </a:rPr>
              <a:t>Explanatory (causal) hypotheses</a:t>
            </a:r>
            <a:r>
              <a:rPr lang="en-US" sz="2800" dirty="0">
                <a:solidFill>
                  <a:srgbClr val="7030A0"/>
                </a:solidFill>
              </a:rPr>
              <a:t> : There is an implication that the existence of  or a change in one variable causes or leads to a change in the other variable.  For ex. An increase in disposable income leads to the growth of entertainment industry.</a:t>
            </a:r>
          </a:p>
          <a:p>
            <a:pPr algn="just"/>
            <a:endParaRPr lang="en-US"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u="sng" dirty="0">
                <a:solidFill>
                  <a:srgbClr val="7030A0"/>
                </a:solidFill>
              </a:rPr>
              <a:t>ROLE OF THE HYPOTHESIS</a:t>
            </a:r>
          </a:p>
          <a:p>
            <a:pPr>
              <a:buFont typeface="Wingdings" pitchFamily="2" charset="2"/>
              <a:buChar char="ü"/>
            </a:pPr>
            <a:r>
              <a:rPr lang="en-US" dirty="0">
                <a:solidFill>
                  <a:srgbClr val="7030A0"/>
                </a:solidFill>
              </a:rPr>
              <a:t>It guides the direction of the study.</a:t>
            </a:r>
          </a:p>
          <a:p>
            <a:pPr>
              <a:buFont typeface="Wingdings" pitchFamily="2" charset="2"/>
              <a:buChar char="ü"/>
            </a:pPr>
            <a:r>
              <a:rPr lang="en-US" dirty="0">
                <a:solidFill>
                  <a:srgbClr val="7030A0"/>
                </a:solidFill>
              </a:rPr>
              <a:t>It identifies facts that are relevant. </a:t>
            </a:r>
          </a:p>
          <a:p>
            <a:pPr>
              <a:buFont typeface="Wingdings" pitchFamily="2" charset="2"/>
              <a:buChar char="ü"/>
            </a:pPr>
            <a:r>
              <a:rPr lang="en-US" dirty="0">
                <a:solidFill>
                  <a:srgbClr val="7030A0"/>
                </a:solidFill>
              </a:rPr>
              <a:t>It suggests the appropriate form of research design.</a:t>
            </a:r>
          </a:p>
          <a:p>
            <a:pPr>
              <a:buFont typeface="Wingdings" pitchFamily="2" charset="2"/>
              <a:buChar char="ü"/>
            </a:pPr>
            <a:r>
              <a:rPr lang="en-US" dirty="0">
                <a:solidFill>
                  <a:srgbClr val="7030A0"/>
                </a:solidFill>
              </a:rPr>
              <a:t>It provides a framework for organizing the conclusions.</a:t>
            </a:r>
          </a:p>
          <a:p>
            <a:r>
              <a:rPr lang="en-US" b="1" u="sng" dirty="0">
                <a:solidFill>
                  <a:srgbClr val="7030A0"/>
                </a:solidFill>
              </a:rPr>
              <a:t>FEATURES OF A STRONG HYPOTHESIS</a:t>
            </a:r>
          </a:p>
          <a:p>
            <a:pPr>
              <a:buFont typeface="Wingdings" pitchFamily="2" charset="2"/>
              <a:buChar char="ü"/>
            </a:pPr>
            <a:r>
              <a:rPr lang="en-US" dirty="0">
                <a:solidFill>
                  <a:srgbClr val="7030A0"/>
                </a:solidFill>
              </a:rPr>
              <a:t>Adequate for its purpose.</a:t>
            </a:r>
          </a:p>
          <a:p>
            <a:pPr>
              <a:buFont typeface="Wingdings" pitchFamily="2" charset="2"/>
              <a:buChar char="ü"/>
            </a:pPr>
            <a:r>
              <a:rPr lang="en-US" dirty="0">
                <a:solidFill>
                  <a:srgbClr val="7030A0"/>
                </a:solidFill>
              </a:rPr>
              <a:t>Testable</a:t>
            </a:r>
          </a:p>
          <a:p>
            <a:pPr>
              <a:buFont typeface="Wingdings" pitchFamily="2" charset="2"/>
              <a:buChar char="ü"/>
            </a:pPr>
            <a:r>
              <a:rPr lang="en-US" dirty="0">
                <a:solidFill>
                  <a:srgbClr val="7030A0"/>
                </a:solidFill>
              </a:rPr>
              <a:t>Better than its rivals.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Why we study Business research ? </a:t>
            </a:r>
            <a:br>
              <a:rPr lang="en-US" sz="3200" b="1" dirty="0"/>
            </a:br>
            <a:endParaRPr lang="en-US" sz="3200" dirty="0"/>
          </a:p>
        </p:txBody>
      </p:sp>
      <p:sp>
        <p:nvSpPr>
          <p:cNvPr id="3" name="Content Placeholder 2"/>
          <p:cNvSpPr>
            <a:spLocks noGrp="1"/>
          </p:cNvSpPr>
          <p:nvPr>
            <p:ph idx="1"/>
          </p:nvPr>
        </p:nvSpPr>
        <p:spPr/>
        <p:txBody>
          <a:bodyPr/>
          <a:lstStyle/>
          <a:p>
            <a:pPr marL="609600" indent="-609600" algn="just">
              <a:lnSpc>
                <a:spcPct val="80000"/>
              </a:lnSpc>
              <a:buNone/>
            </a:pPr>
            <a:r>
              <a:rPr lang="en-US" dirty="0"/>
              <a:t>	Business research is a systematic inquiry that provides information to guide managerial decisions. </a:t>
            </a:r>
          </a:p>
          <a:p>
            <a:pPr marL="609600" indent="-609600" algn="just">
              <a:lnSpc>
                <a:spcPct val="80000"/>
              </a:lnSpc>
              <a:buNone/>
            </a:pPr>
            <a:r>
              <a:rPr lang="en-US" dirty="0"/>
              <a:t>	More specifically, it is a process of planning, acquiring, analyzing, and publishing relevant data, information, and insights to decision makers in ways that mobilize the organization to take appropriate actions which in turn, maximize Business performance. </a:t>
            </a:r>
          </a:p>
          <a:p>
            <a:pPr algn="just"/>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6200"/>
            <a:ext cx="8229600" cy="563563"/>
          </a:xfrm>
        </p:spPr>
        <p:txBody>
          <a:bodyPr/>
          <a:lstStyle/>
          <a:p>
            <a:r>
              <a:rPr lang="en-US" sz="2200" b="1" u="sng" dirty="0">
                <a:solidFill>
                  <a:srgbClr val="FF0000"/>
                </a:solidFill>
              </a:rPr>
              <a:t>Types of Data</a:t>
            </a:r>
          </a:p>
        </p:txBody>
      </p:sp>
      <p:sp>
        <p:nvSpPr>
          <p:cNvPr id="16387" name="Rectangle 3"/>
          <p:cNvSpPr>
            <a:spLocks noGrp="1" noChangeArrowheads="1"/>
          </p:cNvSpPr>
          <p:nvPr>
            <p:ph type="body" idx="1"/>
          </p:nvPr>
        </p:nvSpPr>
        <p:spPr>
          <a:xfrm>
            <a:off x="228600" y="457200"/>
            <a:ext cx="8763000" cy="5562600"/>
          </a:xfrm>
        </p:spPr>
        <p:txBody>
          <a:bodyPr/>
          <a:lstStyle/>
          <a:p>
            <a:pPr>
              <a:lnSpc>
                <a:spcPct val="90000"/>
              </a:lnSpc>
            </a:pPr>
            <a:r>
              <a:rPr lang="en-US" sz="2000" dirty="0"/>
              <a:t>There are broadly two types of Data </a:t>
            </a:r>
          </a:p>
          <a:p>
            <a:pPr>
              <a:lnSpc>
                <a:spcPct val="90000"/>
              </a:lnSpc>
              <a:buFontTx/>
              <a:buNone/>
            </a:pPr>
            <a:r>
              <a:rPr lang="en-US" sz="2000" dirty="0"/>
              <a:t>     1) </a:t>
            </a:r>
            <a:r>
              <a:rPr lang="en-US" sz="2000" b="1" dirty="0"/>
              <a:t>Primary Data</a:t>
            </a:r>
            <a:r>
              <a:rPr lang="en-US" sz="2000" dirty="0"/>
              <a:t> 	2)  </a:t>
            </a:r>
            <a:r>
              <a:rPr lang="en-US" sz="2000" b="1" dirty="0"/>
              <a:t>Secondary Data</a:t>
            </a:r>
          </a:p>
          <a:p>
            <a:pPr>
              <a:lnSpc>
                <a:spcPct val="90000"/>
              </a:lnSpc>
              <a:buFontTx/>
              <a:buNone/>
            </a:pPr>
            <a:endParaRPr lang="en-US" sz="2000" dirty="0"/>
          </a:p>
          <a:p>
            <a:pPr>
              <a:lnSpc>
                <a:spcPct val="90000"/>
              </a:lnSpc>
            </a:pPr>
            <a:r>
              <a:rPr lang="en-US" sz="2000" b="1" u="sng" dirty="0"/>
              <a:t>Primary Data</a:t>
            </a:r>
            <a:r>
              <a:rPr lang="en-US" sz="2000" b="1" dirty="0"/>
              <a:t> :</a:t>
            </a:r>
            <a:r>
              <a:rPr lang="en-US" sz="2000" dirty="0"/>
              <a:t> Data originated by the researcher for the specific purpose of addressing the research problem.</a:t>
            </a:r>
          </a:p>
          <a:p>
            <a:pPr>
              <a:lnSpc>
                <a:spcPct val="90000"/>
              </a:lnSpc>
            </a:pPr>
            <a:r>
              <a:rPr lang="en-US" sz="2000" b="1" u="sng" dirty="0"/>
              <a:t>Secondary Data</a:t>
            </a:r>
            <a:r>
              <a:rPr lang="en-US" sz="2000" dirty="0"/>
              <a:t> : Data collected for some purposes other than the problems at hand. For ex. A </a:t>
            </a:r>
            <a:r>
              <a:rPr lang="en-US" sz="2000" dirty="0" err="1"/>
              <a:t>a</a:t>
            </a:r>
            <a:r>
              <a:rPr lang="en-US" sz="2000" dirty="0"/>
              <a:t> retail mart wants to find out the criteria used by the households to select departmental stores. The secondary data can be obtained from “ Marketing Journals” (Journal of Retailing, Journal of Marketing Research etc.)</a:t>
            </a:r>
          </a:p>
          <a:p>
            <a:pPr>
              <a:lnSpc>
                <a:spcPct val="90000"/>
              </a:lnSpc>
            </a:pPr>
            <a:r>
              <a:rPr lang="en-US" sz="2000" b="1" u="sng" dirty="0"/>
              <a:t>A COMPARISON OF PRIMARY AND SECONDARY DATA </a:t>
            </a:r>
            <a:r>
              <a:rPr lang="en-US" sz="2000" dirty="0"/>
              <a:t>  </a:t>
            </a:r>
          </a:p>
          <a:p>
            <a:pPr lvl="2">
              <a:lnSpc>
                <a:spcPct val="90000"/>
              </a:lnSpc>
              <a:buFontTx/>
              <a:buNone/>
            </a:pPr>
            <a:r>
              <a:rPr lang="en-US" sz="2000" dirty="0"/>
              <a:t>				Primary Data		     Secondary Data   </a:t>
            </a:r>
          </a:p>
          <a:p>
            <a:pPr lvl="2">
              <a:lnSpc>
                <a:spcPct val="90000"/>
              </a:lnSpc>
              <a:buFontTx/>
              <a:buNone/>
            </a:pPr>
            <a:r>
              <a:rPr lang="en-US" sz="2000" dirty="0"/>
              <a:t>Collection purpose	For the problems at hand    not at hand</a:t>
            </a:r>
          </a:p>
          <a:p>
            <a:pPr lvl="2">
              <a:lnSpc>
                <a:spcPct val="90000"/>
              </a:lnSpc>
              <a:buFontTx/>
              <a:buNone/>
            </a:pPr>
            <a:r>
              <a:rPr lang="en-US" sz="2000" dirty="0"/>
              <a:t>Collection process	very involved		     rapid and easy</a:t>
            </a:r>
          </a:p>
          <a:p>
            <a:pPr lvl="2">
              <a:lnSpc>
                <a:spcPct val="90000"/>
              </a:lnSpc>
              <a:buFontTx/>
              <a:buNone/>
            </a:pPr>
            <a:r>
              <a:rPr lang="en-US" sz="2000" dirty="0"/>
              <a:t>Collection cost		High			     Low  </a:t>
            </a:r>
          </a:p>
          <a:p>
            <a:pPr lvl="2">
              <a:lnSpc>
                <a:spcPct val="90000"/>
              </a:lnSpc>
              <a:buFontTx/>
              <a:buNone/>
            </a:pPr>
            <a:r>
              <a:rPr lang="en-US" sz="2000" dirty="0"/>
              <a:t>Collection Time		Long			     Short</a:t>
            </a:r>
          </a:p>
          <a:p>
            <a:pPr lvl="2">
              <a:lnSpc>
                <a:spcPct val="90000"/>
              </a:lnSpc>
              <a:buFontTx/>
              <a:buNone/>
            </a:pPr>
            <a:r>
              <a:rPr lang="en-US" sz="2000" dirty="0"/>
              <a:t>                       </a:t>
            </a:r>
          </a:p>
        </p:txBody>
      </p:sp>
      <p:sp>
        <p:nvSpPr>
          <p:cNvPr id="16388" name="Line 4"/>
          <p:cNvSpPr>
            <a:spLocks noChangeShapeType="1"/>
          </p:cNvSpPr>
          <p:nvPr/>
        </p:nvSpPr>
        <p:spPr bwMode="auto">
          <a:xfrm>
            <a:off x="3581400" y="3810000"/>
            <a:ext cx="0" cy="1981200"/>
          </a:xfrm>
          <a:prstGeom prst="line">
            <a:avLst/>
          </a:prstGeom>
          <a:noFill/>
          <a:ln w="9525">
            <a:solidFill>
              <a:schemeClr val="tx1"/>
            </a:solidFill>
            <a:round/>
            <a:headEnd/>
            <a:tailEnd/>
          </a:ln>
          <a:effectLst/>
        </p:spPr>
        <p:txBody>
          <a:bodyPr/>
          <a:lstStyle/>
          <a:p>
            <a:endParaRPr lang="en-US"/>
          </a:p>
        </p:txBody>
      </p:sp>
      <p:sp>
        <p:nvSpPr>
          <p:cNvPr id="16389" name="Line 5"/>
          <p:cNvSpPr>
            <a:spLocks noChangeShapeType="1"/>
          </p:cNvSpPr>
          <p:nvPr/>
        </p:nvSpPr>
        <p:spPr bwMode="auto">
          <a:xfrm>
            <a:off x="6781800" y="3810000"/>
            <a:ext cx="0" cy="1981200"/>
          </a:xfrm>
          <a:prstGeom prst="line">
            <a:avLst/>
          </a:prstGeom>
          <a:noFill/>
          <a:ln w="9525">
            <a:solidFill>
              <a:schemeClr val="tx1"/>
            </a:solidFill>
            <a:round/>
            <a:headEnd/>
            <a:tailEnd/>
          </a:ln>
          <a:effectLst/>
        </p:spPr>
        <p:txBody>
          <a:bodyPr/>
          <a:lstStyle/>
          <a:p>
            <a:endParaRPr lang="en-US"/>
          </a:p>
        </p:txBody>
      </p:sp>
      <p:sp>
        <p:nvSpPr>
          <p:cNvPr id="16390" name="Line 6"/>
          <p:cNvSpPr>
            <a:spLocks noChangeShapeType="1"/>
          </p:cNvSpPr>
          <p:nvPr/>
        </p:nvSpPr>
        <p:spPr bwMode="auto">
          <a:xfrm>
            <a:off x="685800" y="5791200"/>
            <a:ext cx="8229600" cy="0"/>
          </a:xfrm>
          <a:prstGeom prst="line">
            <a:avLst/>
          </a:prstGeom>
          <a:noFill/>
          <a:ln w="9525">
            <a:solidFill>
              <a:schemeClr val="tx1"/>
            </a:solidFill>
            <a:round/>
            <a:headEnd/>
            <a:tailEnd/>
          </a:ln>
          <a:effectLst/>
        </p:spPr>
        <p:txBody>
          <a:bodyPr/>
          <a:lstStyle/>
          <a:p>
            <a:endParaRPr lang="en-US"/>
          </a:p>
        </p:txBody>
      </p:sp>
      <p:sp>
        <p:nvSpPr>
          <p:cNvPr id="16391" name="Line 7"/>
          <p:cNvSpPr>
            <a:spLocks noChangeShapeType="1"/>
          </p:cNvSpPr>
          <p:nvPr/>
        </p:nvSpPr>
        <p:spPr bwMode="auto">
          <a:xfrm>
            <a:off x="685800" y="3810000"/>
            <a:ext cx="0" cy="1981200"/>
          </a:xfrm>
          <a:prstGeom prst="line">
            <a:avLst/>
          </a:prstGeom>
          <a:noFill/>
          <a:ln w="9525">
            <a:solidFill>
              <a:schemeClr val="tx1"/>
            </a:solidFill>
            <a:round/>
            <a:headEnd/>
            <a:tailEnd/>
          </a:ln>
          <a:effectLst/>
        </p:spPr>
        <p:txBody>
          <a:bodyPr/>
          <a:lstStyle/>
          <a:p>
            <a:endParaRPr lang="en-US"/>
          </a:p>
        </p:txBody>
      </p:sp>
      <p:sp>
        <p:nvSpPr>
          <p:cNvPr id="16392" name="Line 8"/>
          <p:cNvSpPr>
            <a:spLocks noChangeShapeType="1"/>
          </p:cNvSpPr>
          <p:nvPr/>
        </p:nvSpPr>
        <p:spPr bwMode="auto">
          <a:xfrm flipV="1">
            <a:off x="6248400" y="3809999"/>
            <a:ext cx="2667000" cy="45719"/>
          </a:xfrm>
          <a:prstGeom prst="line">
            <a:avLst/>
          </a:prstGeom>
          <a:noFill/>
          <a:ln w="9525">
            <a:solidFill>
              <a:schemeClr val="tx1"/>
            </a:solidFill>
            <a:round/>
            <a:headEnd/>
            <a:tailEnd/>
          </a:ln>
          <a:effectLst/>
        </p:spPr>
        <p:txBody>
          <a:bodyPr/>
          <a:lstStyle/>
          <a:p>
            <a:endParaRPr lang="en-US"/>
          </a:p>
        </p:txBody>
      </p:sp>
      <p:sp>
        <p:nvSpPr>
          <p:cNvPr id="16393" name="Line 9"/>
          <p:cNvSpPr>
            <a:spLocks noChangeShapeType="1"/>
          </p:cNvSpPr>
          <p:nvPr/>
        </p:nvSpPr>
        <p:spPr bwMode="auto">
          <a:xfrm>
            <a:off x="8915400" y="3810000"/>
            <a:ext cx="0" cy="1981200"/>
          </a:xfrm>
          <a:prstGeom prst="line">
            <a:avLst/>
          </a:prstGeom>
          <a:noFill/>
          <a:ln w="9525">
            <a:solidFill>
              <a:schemeClr val="tx1"/>
            </a:solidFill>
            <a:round/>
            <a:headEnd/>
            <a:tailEnd/>
          </a:ln>
          <a:effectLst/>
        </p:spPr>
        <p:txBody>
          <a:bodyPr/>
          <a:lstStyle/>
          <a:p>
            <a:endParaRPr lang="en-US"/>
          </a:p>
        </p:txBody>
      </p:sp>
      <p:sp>
        <p:nvSpPr>
          <p:cNvPr id="16394" name="Line 10"/>
          <p:cNvSpPr>
            <a:spLocks noChangeShapeType="1"/>
          </p:cNvSpPr>
          <p:nvPr/>
        </p:nvSpPr>
        <p:spPr bwMode="auto">
          <a:xfrm>
            <a:off x="685800" y="4191000"/>
            <a:ext cx="8229600" cy="0"/>
          </a:xfrm>
          <a:prstGeom prst="line">
            <a:avLst/>
          </a:prstGeom>
          <a:noFill/>
          <a:ln w="9525">
            <a:solidFill>
              <a:schemeClr val="tx1"/>
            </a:solidFill>
            <a:round/>
            <a:headEnd/>
            <a:tailEnd/>
          </a:ln>
          <a:effectLst/>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152400" y="122238"/>
            <a:ext cx="8839200" cy="6507162"/>
          </a:xfrm>
        </p:spPr>
        <p:txBody>
          <a:bodyPr/>
          <a:lstStyle/>
          <a:p>
            <a:r>
              <a:rPr lang="en-US" sz="2000" b="1" u="sng"/>
              <a:t>Primary Data</a:t>
            </a:r>
            <a:r>
              <a:rPr lang="en-US" sz="2000"/>
              <a:t>  : There are two types of primary data.</a:t>
            </a:r>
          </a:p>
          <a:p>
            <a:r>
              <a:rPr lang="en-US" sz="2000"/>
              <a:t>1) Qualitative Data	2) Quantitative Data</a:t>
            </a:r>
          </a:p>
          <a:p>
            <a:endParaRPr lang="en-US" sz="2000"/>
          </a:p>
          <a:p>
            <a:r>
              <a:rPr lang="en-US" sz="2000" b="1" u="sng"/>
              <a:t>Quantitative Data</a:t>
            </a:r>
          </a:p>
          <a:p>
            <a:r>
              <a:rPr lang="en-US" sz="2000"/>
              <a:t>A) </a:t>
            </a:r>
            <a:r>
              <a:rPr lang="en-US" sz="2000" b="1" u="sng"/>
              <a:t>Descriptive </a:t>
            </a:r>
            <a:r>
              <a:rPr lang="en-US" sz="2000"/>
              <a:t>					B) </a:t>
            </a:r>
            <a:r>
              <a:rPr lang="en-US" sz="2000" b="1" u="sng"/>
              <a:t>Causal</a:t>
            </a:r>
          </a:p>
          <a:p>
            <a:endParaRPr lang="en-US" sz="2000" b="1" u="sng"/>
          </a:p>
          <a:p>
            <a:endParaRPr lang="en-US" sz="2000"/>
          </a:p>
          <a:p>
            <a:endParaRPr lang="en-US" sz="2000"/>
          </a:p>
          <a:p>
            <a:endParaRPr lang="en-US" sz="2000"/>
          </a:p>
          <a:p>
            <a:endParaRPr lang="en-US" sz="2000"/>
          </a:p>
          <a:p>
            <a:r>
              <a:rPr lang="en-US" sz="2000" b="1" u="sng"/>
              <a:t>Secondary Data</a:t>
            </a:r>
            <a:r>
              <a:rPr lang="en-US" sz="2000"/>
              <a:t> : There are two types of secondary Data</a:t>
            </a:r>
          </a:p>
          <a:p>
            <a:r>
              <a:rPr lang="en-US" sz="2000"/>
              <a:t>1) </a:t>
            </a:r>
            <a:r>
              <a:rPr lang="en-US" sz="2000" b="1"/>
              <a:t>Internal</a:t>
            </a:r>
            <a:r>
              <a:rPr lang="en-US" sz="2000"/>
              <a:t>		2) </a:t>
            </a:r>
            <a:r>
              <a:rPr lang="en-US" sz="2000" b="1"/>
              <a:t>External</a:t>
            </a:r>
          </a:p>
          <a:p>
            <a:r>
              <a:rPr lang="en-US" sz="2000" b="1" u="sng"/>
              <a:t>Internal Data (Types)</a:t>
            </a:r>
            <a:r>
              <a:rPr lang="en-US" sz="2000"/>
              <a:t>		</a:t>
            </a:r>
            <a:r>
              <a:rPr lang="en-US" sz="2000" b="1" u="sng"/>
              <a:t>External Data (Types)</a:t>
            </a:r>
          </a:p>
          <a:p>
            <a:r>
              <a:rPr lang="en-US" sz="2000"/>
              <a:t>Ready to use			Published materials</a:t>
            </a:r>
          </a:p>
          <a:p>
            <a:r>
              <a:rPr lang="en-US" sz="2000"/>
              <a:t>Requires further processing		Computerized database</a:t>
            </a:r>
          </a:p>
          <a:p>
            <a:r>
              <a:rPr lang="en-US" sz="2000"/>
              <a:t>					Syndicated services</a:t>
            </a:r>
          </a:p>
          <a:p>
            <a:endParaRPr lang="en-US" sz="2000"/>
          </a:p>
          <a:p>
            <a:endParaRPr lang="en-US" sz="2000"/>
          </a:p>
        </p:txBody>
      </p:sp>
      <p:sp>
        <p:nvSpPr>
          <p:cNvPr id="17418" name="Oval 10"/>
          <p:cNvSpPr>
            <a:spLocks noChangeArrowheads="1"/>
          </p:cNvSpPr>
          <p:nvPr/>
        </p:nvSpPr>
        <p:spPr bwMode="auto">
          <a:xfrm>
            <a:off x="152400" y="2819400"/>
            <a:ext cx="1752600" cy="762000"/>
          </a:xfrm>
          <a:prstGeom prst="ellipse">
            <a:avLst/>
          </a:prstGeom>
          <a:solidFill>
            <a:schemeClr val="bg1"/>
          </a:solidFill>
          <a:ln w="9525">
            <a:solidFill>
              <a:schemeClr val="tx1"/>
            </a:solidFill>
            <a:round/>
            <a:headEnd/>
            <a:tailEnd/>
          </a:ln>
          <a:effectLst/>
        </p:spPr>
        <p:txBody>
          <a:bodyPr wrap="none" anchor="ctr"/>
          <a:lstStyle/>
          <a:p>
            <a:pPr algn="ctr"/>
            <a:r>
              <a:rPr lang="en-US"/>
              <a:t>Survey Data</a:t>
            </a:r>
          </a:p>
        </p:txBody>
      </p:sp>
      <p:sp>
        <p:nvSpPr>
          <p:cNvPr id="17419" name="Oval 11"/>
          <p:cNvSpPr>
            <a:spLocks noChangeArrowheads="1"/>
          </p:cNvSpPr>
          <p:nvPr/>
        </p:nvSpPr>
        <p:spPr bwMode="auto">
          <a:xfrm>
            <a:off x="2819400" y="2743200"/>
            <a:ext cx="2057400" cy="762000"/>
          </a:xfrm>
          <a:prstGeom prst="ellipse">
            <a:avLst/>
          </a:prstGeom>
          <a:solidFill>
            <a:schemeClr val="bg1"/>
          </a:solidFill>
          <a:ln w="9525">
            <a:solidFill>
              <a:schemeClr val="tx1"/>
            </a:solidFill>
            <a:round/>
            <a:headEnd/>
            <a:tailEnd/>
          </a:ln>
          <a:effectLst/>
        </p:spPr>
        <p:txBody>
          <a:bodyPr wrap="none" anchor="ctr"/>
          <a:lstStyle/>
          <a:p>
            <a:pPr algn="ctr"/>
            <a:r>
              <a:rPr lang="en-US"/>
              <a:t>Observational</a:t>
            </a:r>
          </a:p>
          <a:p>
            <a:pPr algn="ctr"/>
            <a:r>
              <a:rPr lang="en-US"/>
              <a:t>And other data</a:t>
            </a:r>
          </a:p>
        </p:txBody>
      </p:sp>
      <p:sp>
        <p:nvSpPr>
          <p:cNvPr id="17421" name="Oval 13"/>
          <p:cNvSpPr>
            <a:spLocks noChangeArrowheads="1"/>
          </p:cNvSpPr>
          <p:nvPr/>
        </p:nvSpPr>
        <p:spPr bwMode="auto">
          <a:xfrm>
            <a:off x="6096000" y="2743200"/>
            <a:ext cx="2362200" cy="762000"/>
          </a:xfrm>
          <a:prstGeom prst="ellipse">
            <a:avLst/>
          </a:prstGeom>
          <a:solidFill>
            <a:schemeClr val="bg1"/>
          </a:solidFill>
          <a:ln w="9525">
            <a:solidFill>
              <a:schemeClr val="tx1"/>
            </a:solidFill>
            <a:round/>
            <a:headEnd/>
            <a:tailEnd/>
          </a:ln>
          <a:effectLst/>
        </p:spPr>
        <p:txBody>
          <a:bodyPr wrap="none" anchor="ctr"/>
          <a:lstStyle/>
          <a:p>
            <a:pPr algn="ctr"/>
            <a:r>
              <a:rPr lang="en-US"/>
              <a:t>Experimental  Data</a:t>
            </a:r>
          </a:p>
        </p:txBody>
      </p:sp>
      <p:sp>
        <p:nvSpPr>
          <p:cNvPr id="17423" name="Line 15"/>
          <p:cNvSpPr>
            <a:spLocks noChangeShapeType="1"/>
          </p:cNvSpPr>
          <p:nvPr/>
        </p:nvSpPr>
        <p:spPr bwMode="auto">
          <a:xfrm flipH="1">
            <a:off x="838200" y="1905000"/>
            <a:ext cx="838200" cy="838200"/>
          </a:xfrm>
          <a:prstGeom prst="line">
            <a:avLst/>
          </a:prstGeom>
          <a:noFill/>
          <a:ln w="9525">
            <a:solidFill>
              <a:schemeClr val="tx1"/>
            </a:solidFill>
            <a:round/>
            <a:headEnd/>
            <a:tailEnd type="triangle" w="med" len="med"/>
          </a:ln>
          <a:effectLst/>
        </p:spPr>
        <p:txBody>
          <a:bodyPr/>
          <a:lstStyle/>
          <a:p>
            <a:endParaRPr lang="en-US"/>
          </a:p>
        </p:txBody>
      </p:sp>
      <p:sp>
        <p:nvSpPr>
          <p:cNvPr id="17424" name="Line 16"/>
          <p:cNvSpPr>
            <a:spLocks noChangeShapeType="1"/>
          </p:cNvSpPr>
          <p:nvPr/>
        </p:nvSpPr>
        <p:spPr bwMode="auto">
          <a:xfrm>
            <a:off x="1676400" y="1905000"/>
            <a:ext cx="1524000" cy="838200"/>
          </a:xfrm>
          <a:prstGeom prst="line">
            <a:avLst/>
          </a:prstGeom>
          <a:noFill/>
          <a:ln w="9525">
            <a:solidFill>
              <a:schemeClr val="tx1"/>
            </a:solidFill>
            <a:round/>
            <a:headEnd/>
            <a:tailEnd type="triangle" w="med" len="med"/>
          </a:ln>
          <a:effectLst/>
        </p:spPr>
        <p:txBody>
          <a:bodyPr/>
          <a:lstStyle/>
          <a:p>
            <a:endParaRPr lang="en-US"/>
          </a:p>
        </p:txBody>
      </p:sp>
      <p:sp>
        <p:nvSpPr>
          <p:cNvPr id="17425" name="Line 17"/>
          <p:cNvSpPr>
            <a:spLocks noChangeShapeType="1"/>
          </p:cNvSpPr>
          <p:nvPr/>
        </p:nvSpPr>
        <p:spPr bwMode="auto">
          <a:xfrm>
            <a:off x="7315200" y="1905000"/>
            <a:ext cx="0" cy="83820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76200"/>
            <a:ext cx="8229600" cy="563563"/>
          </a:xfrm>
        </p:spPr>
        <p:txBody>
          <a:bodyPr/>
          <a:lstStyle/>
          <a:p>
            <a:r>
              <a:rPr lang="en-US" sz="2200" b="1" u="sng"/>
              <a:t>RESEARCH PROCESS</a:t>
            </a:r>
          </a:p>
        </p:txBody>
      </p:sp>
      <p:sp>
        <p:nvSpPr>
          <p:cNvPr id="18435" name="Rectangle 3"/>
          <p:cNvSpPr>
            <a:spLocks noGrp="1" noChangeArrowheads="1"/>
          </p:cNvSpPr>
          <p:nvPr>
            <p:ph type="body" idx="1"/>
          </p:nvPr>
        </p:nvSpPr>
        <p:spPr>
          <a:xfrm>
            <a:off x="228600" y="609600"/>
            <a:ext cx="8763000" cy="5943600"/>
          </a:xfrm>
        </p:spPr>
        <p:txBody>
          <a:bodyPr/>
          <a:lstStyle/>
          <a:p>
            <a:pPr>
              <a:lnSpc>
                <a:spcPct val="90000"/>
              </a:lnSpc>
            </a:pPr>
            <a:r>
              <a:rPr lang="en-US" sz="2000" b="1" dirty="0"/>
              <a:t>Step 1. Problem Definition</a:t>
            </a:r>
          </a:p>
          <a:p>
            <a:pPr>
              <a:lnSpc>
                <a:spcPct val="90000"/>
              </a:lnSpc>
            </a:pPr>
            <a:r>
              <a:rPr lang="en-US" sz="2000" dirty="0"/>
              <a:t>Discover the management dilemma</a:t>
            </a:r>
          </a:p>
          <a:p>
            <a:pPr>
              <a:lnSpc>
                <a:spcPct val="90000"/>
              </a:lnSpc>
            </a:pPr>
            <a:r>
              <a:rPr lang="en-US" sz="2000" dirty="0"/>
              <a:t>Define the management question</a:t>
            </a:r>
          </a:p>
          <a:p>
            <a:pPr>
              <a:lnSpc>
                <a:spcPct val="90000"/>
              </a:lnSpc>
            </a:pPr>
            <a:r>
              <a:rPr lang="en-US" sz="2000" dirty="0"/>
              <a:t>Define the research question</a:t>
            </a:r>
          </a:p>
          <a:p>
            <a:pPr>
              <a:lnSpc>
                <a:spcPct val="90000"/>
              </a:lnSpc>
            </a:pPr>
            <a:r>
              <a:rPr lang="en-US" sz="2000" dirty="0"/>
              <a:t>Refine the research questions</a:t>
            </a:r>
          </a:p>
          <a:p>
            <a:pPr>
              <a:lnSpc>
                <a:spcPct val="90000"/>
              </a:lnSpc>
            </a:pPr>
            <a:r>
              <a:rPr lang="en-US" sz="2000" b="1" dirty="0"/>
              <a:t>Step-2. Research Proposal</a:t>
            </a:r>
          </a:p>
          <a:p>
            <a:pPr>
              <a:lnSpc>
                <a:spcPct val="90000"/>
              </a:lnSpc>
            </a:pPr>
            <a:r>
              <a:rPr lang="en-US" sz="2000" b="1" dirty="0"/>
              <a:t>Step-3. Development of an Approach to the problems</a:t>
            </a:r>
          </a:p>
          <a:p>
            <a:pPr>
              <a:lnSpc>
                <a:spcPct val="90000"/>
              </a:lnSpc>
            </a:pPr>
            <a:r>
              <a:rPr lang="en-US" sz="2000" dirty="0"/>
              <a:t>Formulating an objective/theoretical framework.</a:t>
            </a:r>
          </a:p>
          <a:p>
            <a:pPr>
              <a:lnSpc>
                <a:spcPct val="90000"/>
              </a:lnSpc>
            </a:pPr>
            <a:r>
              <a:rPr lang="en-US" sz="2000" dirty="0"/>
              <a:t>Developing an analytical models, research questions, and hypothesis</a:t>
            </a:r>
          </a:p>
          <a:p>
            <a:pPr>
              <a:lnSpc>
                <a:spcPct val="90000"/>
              </a:lnSpc>
            </a:pPr>
            <a:r>
              <a:rPr lang="en-US" sz="2000" b="1" dirty="0"/>
              <a:t>Step-4. Research design formulation</a:t>
            </a:r>
            <a:r>
              <a:rPr lang="en-US" sz="2000" dirty="0"/>
              <a:t>.</a:t>
            </a:r>
          </a:p>
          <a:p>
            <a:pPr>
              <a:lnSpc>
                <a:spcPct val="90000"/>
              </a:lnSpc>
            </a:pPr>
            <a:r>
              <a:rPr lang="en-US" sz="2000" dirty="0"/>
              <a:t>Data collection design</a:t>
            </a:r>
          </a:p>
          <a:p>
            <a:pPr>
              <a:lnSpc>
                <a:spcPct val="90000"/>
              </a:lnSpc>
            </a:pPr>
            <a:r>
              <a:rPr lang="en-US" sz="2000" dirty="0"/>
              <a:t>Sampling design.</a:t>
            </a:r>
          </a:p>
          <a:p>
            <a:pPr>
              <a:lnSpc>
                <a:spcPct val="90000"/>
              </a:lnSpc>
            </a:pPr>
            <a:r>
              <a:rPr lang="en-US" sz="2000" dirty="0"/>
              <a:t>Instrument development and pilot testing</a:t>
            </a:r>
          </a:p>
          <a:p>
            <a:pPr>
              <a:lnSpc>
                <a:spcPct val="90000"/>
              </a:lnSpc>
            </a:pPr>
            <a:r>
              <a:rPr lang="en-US" sz="2000" b="1" dirty="0"/>
              <a:t>Step-5. Data collection and preparation</a:t>
            </a:r>
          </a:p>
          <a:p>
            <a:pPr>
              <a:lnSpc>
                <a:spcPct val="90000"/>
              </a:lnSpc>
            </a:pPr>
            <a:r>
              <a:rPr lang="en-US" sz="2000" b="1" dirty="0"/>
              <a:t>Step-6. Data preparation and analysis.</a:t>
            </a:r>
          </a:p>
          <a:p>
            <a:pPr>
              <a:lnSpc>
                <a:spcPct val="90000"/>
              </a:lnSpc>
            </a:pPr>
            <a:r>
              <a:rPr lang="en-US" sz="2000" b="1" dirty="0"/>
              <a:t>Step-7. Report preparation and presentation.</a:t>
            </a:r>
          </a:p>
          <a:p>
            <a:pPr>
              <a:lnSpc>
                <a:spcPct val="90000"/>
              </a:lnSpc>
            </a:pPr>
            <a:r>
              <a:rPr lang="en-US" sz="2000" b="1" dirty="0"/>
              <a:t>Step-8. Management Decision.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52400"/>
            <a:ext cx="8229600" cy="639763"/>
          </a:xfrm>
        </p:spPr>
        <p:txBody>
          <a:bodyPr/>
          <a:lstStyle/>
          <a:p>
            <a:r>
              <a:rPr lang="en-US" sz="2200" b="1" u="sng"/>
              <a:t>Problem Formulation / Definition </a:t>
            </a:r>
          </a:p>
        </p:txBody>
      </p:sp>
      <p:sp>
        <p:nvSpPr>
          <p:cNvPr id="19459" name="Rectangle 3"/>
          <p:cNvSpPr>
            <a:spLocks noGrp="1" noChangeArrowheads="1"/>
          </p:cNvSpPr>
          <p:nvPr>
            <p:ph type="body" idx="1"/>
          </p:nvPr>
        </p:nvSpPr>
        <p:spPr>
          <a:xfrm>
            <a:off x="228600" y="457200"/>
            <a:ext cx="8686800" cy="5867400"/>
          </a:xfrm>
        </p:spPr>
        <p:txBody>
          <a:bodyPr/>
          <a:lstStyle/>
          <a:p>
            <a:pPr>
              <a:lnSpc>
                <a:spcPct val="90000"/>
              </a:lnSpc>
            </a:pPr>
            <a:r>
              <a:rPr lang="en-US" sz="2000" dirty="0"/>
              <a:t>Problem definition is A </a:t>
            </a:r>
            <a:r>
              <a:rPr lang="en-US" sz="2000" b="1" dirty="0"/>
              <a:t>broad statement</a:t>
            </a:r>
            <a:r>
              <a:rPr lang="en-US" sz="2000" dirty="0"/>
              <a:t> of the general problem and identification of the </a:t>
            </a:r>
            <a:r>
              <a:rPr lang="en-US" sz="2000" b="1" dirty="0"/>
              <a:t>specific components</a:t>
            </a:r>
            <a:r>
              <a:rPr lang="en-US" sz="2000" dirty="0"/>
              <a:t> of the research problem.</a:t>
            </a:r>
          </a:p>
          <a:p>
            <a:pPr>
              <a:lnSpc>
                <a:spcPct val="90000"/>
              </a:lnSpc>
            </a:pPr>
            <a:r>
              <a:rPr lang="en-US" sz="2000" dirty="0"/>
              <a:t>It allows researcher to obtain all the information needed to address the management decision problem.</a:t>
            </a:r>
          </a:p>
          <a:p>
            <a:pPr>
              <a:lnSpc>
                <a:spcPct val="90000"/>
              </a:lnSpc>
            </a:pPr>
            <a:r>
              <a:rPr lang="en-US" sz="2000" dirty="0"/>
              <a:t>It guides the researcher in proceeding with the projects.  </a:t>
            </a:r>
          </a:p>
          <a:p>
            <a:pPr>
              <a:lnSpc>
                <a:spcPct val="90000"/>
              </a:lnSpc>
            </a:pPr>
            <a:r>
              <a:rPr lang="en-US" sz="2000" dirty="0"/>
              <a:t>Broad statement : It is the initial statement of the research problem that provides an appropriate perspective of the problem.</a:t>
            </a:r>
          </a:p>
          <a:p>
            <a:pPr>
              <a:lnSpc>
                <a:spcPct val="90000"/>
              </a:lnSpc>
            </a:pPr>
            <a:r>
              <a:rPr lang="en-US" sz="2000" dirty="0"/>
              <a:t>Specific components : It focuses on the key aspects of the problem and provide clear guidelines on how to proceed further. </a:t>
            </a:r>
          </a:p>
          <a:p>
            <a:pPr>
              <a:lnSpc>
                <a:spcPct val="90000"/>
              </a:lnSpc>
            </a:pPr>
            <a:r>
              <a:rPr lang="en-US" sz="2000" b="1" u="sng" dirty="0"/>
              <a:t>Management decision problem</a:t>
            </a:r>
            <a:r>
              <a:rPr lang="en-US" sz="2000" dirty="0"/>
              <a:t>		</a:t>
            </a:r>
            <a:r>
              <a:rPr lang="en-US" sz="2000" b="1" u="sng" dirty="0"/>
              <a:t>Research problem</a:t>
            </a:r>
          </a:p>
          <a:p>
            <a:pPr>
              <a:lnSpc>
                <a:spcPct val="90000"/>
              </a:lnSpc>
            </a:pPr>
            <a:r>
              <a:rPr lang="en-US" sz="2000" dirty="0"/>
              <a:t>Should a new product be introduced ?	    To determine consumer </a:t>
            </a:r>
          </a:p>
          <a:p>
            <a:pPr>
              <a:lnSpc>
                <a:spcPct val="90000"/>
              </a:lnSpc>
              <a:buFontTx/>
              <a:buNone/>
            </a:pPr>
            <a:r>
              <a:rPr lang="en-US" sz="2000" dirty="0"/>
              <a:t>                                                                         	preferences and purchase</a:t>
            </a:r>
          </a:p>
          <a:p>
            <a:pPr>
              <a:lnSpc>
                <a:spcPct val="90000"/>
              </a:lnSpc>
              <a:buFontTx/>
              <a:buNone/>
            </a:pPr>
            <a:r>
              <a:rPr lang="en-US" sz="2000" dirty="0"/>
              <a:t>			                                           	 intentions for the </a:t>
            </a:r>
          </a:p>
          <a:p>
            <a:pPr>
              <a:lnSpc>
                <a:spcPct val="90000"/>
              </a:lnSpc>
              <a:buFontTx/>
              <a:buNone/>
            </a:pPr>
            <a:r>
              <a:rPr lang="en-US" sz="2000" dirty="0"/>
              <a:t>						 proposed new product. </a:t>
            </a:r>
          </a:p>
          <a:p>
            <a:pPr>
              <a:lnSpc>
                <a:spcPct val="90000"/>
              </a:lnSpc>
              <a:buFontTx/>
              <a:buNone/>
            </a:pPr>
            <a:r>
              <a:rPr lang="en-US" sz="2000" dirty="0"/>
              <a:t>Should the </a:t>
            </a:r>
            <a:r>
              <a:rPr lang="en-US" sz="2000" dirty="0" err="1"/>
              <a:t>Ad.</a:t>
            </a:r>
            <a:r>
              <a:rPr lang="en-US" sz="2000" dirty="0"/>
              <a:t> Campaign be changed ?		Determining the 							                effectiveness of</a:t>
            </a:r>
          </a:p>
          <a:p>
            <a:pPr>
              <a:lnSpc>
                <a:spcPct val="90000"/>
              </a:lnSpc>
              <a:buFontTx/>
              <a:buNone/>
            </a:pPr>
            <a:r>
              <a:rPr lang="en-US" sz="2000" dirty="0"/>
              <a:t>							the current </a:t>
            </a:r>
            <a:r>
              <a:rPr lang="en-US" sz="2000" dirty="0" err="1"/>
              <a:t>Ad.</a:t>
            </a:r>
            <a:r>
              <a:rPr lang="en-US" sz="2000" dirty="0"/>
              <a:t> campaign</a:t>
            </a:r>
          </a:p>
        </p:txBody>
      </p:sp>
      <p:sp>
        <p:nvSpPr>
          <p:cNvPr id="19460" name="Line 4"/>
          <p:cNvSpPr>
            <a:spLocks noChangeShapeType="1"/>
          </p:cNvSpPr>
          <p:nvPr/>
        </p:nvSpPr>
        <p:spPr bwMode="auto">
          <a:xfrm>
            <a:off x="5029200" y="5105400"/>
            <a:ext cx="533400" cy="0"/>
          </a:xfrm>
          <a:prstGeom prst="line">
            <a:avLst/>
          </a:prstGeom>
          <a:noFill/>
          <a:ln w="9525">
            <a:solidFill>
              <a:schemeClr val="tx1"/>
            </a:solidFill>
            <a:round/>
            <a:headEnd/>
            <a:tailEnd type="triangle" w="med" len="med"/>
          </a:ln>
          <a:effectLst/>
        </p:spPr>
        <p:txBody>
          <a:bodyPr/>
          <a:lstStyle/>
          <a:p>
            <a:endParaRPr lang="en-US"/>
          </a:p>
        </p:txBody>
      </p:sp>
      <p:sp>
        <p:nvSpPr>
          <p:cNvPr id="19461" name="Line 5"/>
          <p:cNvSpPr>
            <a:spLocks noChangeShapeType="1"/>
          </p:cNvSpPr>
          <p:nvPr/>
        </p:nvSpPr>
        <p:spPr bwMode="auto">
          <a:xfrm>
            <a:off x="4572000" y="3733800"/>
            <a:ext cx="533400" cy="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228600" y="152400"/>
            <a:ext cx="8763000" cy="6477000"/>
          </a:xfrm>
        </p:spPr>
        <p:txBody>
          <a:bodyPr/>
          <a:lstStyle/>
          <a:p>
            <a:pPr marL="609600" indent="-609600">
              <a:lnSpc>
                <a:spcPct val="90000"/>
              </a:lnSpc>
            </a:pPr>
            <a:r>
              <a:rPr lang="en-US" sz="2000" b="1" u="sng"/>
              <a:t>Tasks Involved in defining the Problem</a:t>
            </a:r>
          </a:p>
          <a:p>
            <a:pPr marL="609600" indent="-609600">
              <a:lnSpc>
                <a:spcPct val="90000"/>
              </a:lnSpc>
              <a:buFontTx/>
              <a:buAutoNum type="arabicParenR"/>
            </a:pPr>
            <a:r>
              <a:rPr lang="en-US" sz="2000"/>
              <a:t>Discussions with Decision Maker (s)</a:t>
            </a:r>
          </a:p>
          <a:p>
            <a:pPr marL="609600" indent="-609600">
              <a:lnSpc>
                <a:spcPct val="90000"/>
              </a:lnSpc>
              <a:buFontTx/>
              <a:buAutoNum type="arabicParenR"/>
            </a:pPr>
            <a:r>
              <a:rPr lang="en-US" sz="2000"/>
              <a:t>Interview with the experts.</a:t>
            </a:r>
          </a:p>
          <a:p>
            <a:pPr marL="609600" indent="-609600">
              <a:lnSpc>
                <a:spcPct val="90000"/>
              </a:lnSpc>
              <a:buFontTx/>
              <a:buAutoNum type="arabicParenR"/>
            </a:pPr>
            <a:r>
              <a:rPr lang="en-US" sz="2000"/>
              <a:t>Secondary Data analysis.</a:t>
            </a:r>
          </a:p>
          <a:p>
            <a:pPr marL="609600" indent="-609600">
              <a:lnSpc>
                <a:spcPct val="90000"/>
              </a:lnSpc>
              <a:buFontTx/>
              <a:buAutoNum type="arabicParenR"/>
            </a:pPr>
            <a:r>
              <a:rPr lang="en-US" sz="2000"/>
              <a:t>Literature Review.</a:t>
            </a:r>
          </a:p>
          <a:p>
            <a:pPr marL="609600" indent="-609600">
              <a:lnSpc>
                <a:spcPct val="90000"/>
              </a:lnSpc>
              <a:buFontTx/>
              <a:buAutoNum type="arabicParenR"/>
            </a:pPr>
            <a:r>
              <a:rPr lang="en-US" sz="2000"/>
              <a:t>Qualitative Research.</a:t>
            </a:r>
          </a:p>
          <a:p>
            <a:pPr marL="609600" indent="-609600">
              <a:lnSpc>
                <a:spcPct val="90000"/>
              </a:lnSpc>
            </a:pPr>
            <a:r>
              <a:rPr lang="en-US" sz="2000" b="1" u="sng"/>
              <a:t>Environmental context to the problems</a:t>
            </a:r>
          </a:p>
          <a:p>
            <a:pPr marL="609600" indent="-609600">
              <a:lnSpc>
                <a:spcPct val="90000"/>
              </a:lnSpc>
            </a:pPr>
            <a:r>
              <a:rPr lang="en-US" sz="2000"/>
              <a:t>Factors having impact on the definition of the Research Problems.</a:t>
            </a:r>
          </a:p>
          <a:p>
            <a:pPr marL="609600" indent="-609600">
              <a:lnSpc>
                <a:spcPct val="90000"/>
              </a:lnSpc>
              <a:buFontTx/>
              <a:buAutoNum type="arabicParenR"/>
            </a:pPr>
            <a:r>
              <a:rPr lang="en-US" sz="2000"/>
              <a:t>Past information and forecasts.</a:t>
            </a:r>
          </a:p>
          <a:p>
            <a:pPr marL="609600" indent="-609600">
              <a:lnSpc>
                <a:spcPct val="90000"/>
              </a:lnSpc>
              <a:buFontTx/>
              <a:buAutoNum type="arabicParenR"/>
            </a:pPr>
            <a:r>
              <a:rPr lang="en-US" sz="2000"/>
              <a:t>Resources and constraints.</a:t>
            </a:r>
          </a:p>
          <a:p>
            <a:pPr marL="609600" indent="-609600">
              <a:lnSpc>
                <a:spcPct val="90000"/>
              </a:lnSpc>
              <a:buFontTx/>
              <a:buAutoNum type="arabicParenR"/>
            </a:pPr>
            <a:r>
              <a:rPr lang="en-US" sz="2000"/>
              <a:t>Objectives</a:t>
            </a:r>
          </a:p>
          <a:p>
            <a:pPr marL="609600" indent="-609600">
              <a:lnSpc>
                <a:spcPct val="90000"/>
              </a:lnSpc>
              <a:buFontTx/>
              <a:buAutoNum type="arabicParenR"/>
            </a:pPr>
            <a:r>
              <a:rPr lang="en-US" sz="2000"/>
              <a:t>Test unit property/Buyer Behaviour	 5) Legal Environment</a:t>
            </a:r>
          </a:p>
          <a:p>
            <a:pPr marL="609600" indent="-609600">
              <a:lnSpc>
                <a:spcPct val="90000"/>
              </a:lnSpc>
              <a:buFontTx/>
              <a:buAutoNum type="arabicParenR" startAt="6"/>
            </a:pPr>
            <a:r>
              <a:rPr lang="en-US" sz="2000"/>
              <a:t>Economic Environment	7) Technological skills.</a:t>
            </a:r>
          </a:p>
          <a:p>
            <a:pPr marL="609600" indent="-609600">
              <a:lnSpc>
                <a:spcPct val="90000"/>
              </a:lnSpc>
            </a:pPr>
            <a:r>
              <a:rPr lang="en-US" sz="2000" b="1" u="sng"/>
              <a:t>LITERATURE REVIEW</a:t>
            </a:r>
          </a:p>
          <a:p>
            <a:pPr marL="609600" indent="-609600">
              <a:lnSpc>
                <a:spcPct val="90000"/>
              </a:lnSpc>
            </a:pPr>
            <a:r>
              <a:rPr lang="en-US" sz="2000"/>
              <a:t>Literature review is the systematic study of scholarly articles, publications, scant literature for getting the relevant data and trends from the previous research. It also generates the need for proposed research work by appraising the shortcomings or information gaps in secondary data sources.</a:t>
            </a:r>
          </a:p>
          <a:p>
            <a:pPr marL="609600" indent="-609600">
              <a:lnSpc>
                <a:spcPct val="90000"/>
              </a:lnSpc>
              <a:buFontTx/>
              <a:buAutoNum type="arabicParenR"/>
            </a:pPr>
            <a:endParaRPr lang="en-US" sz="2000"/>
          </a:p>
          <a:p>
            <a:pPr marL="609600" indent="-609600">
              <a:lnSpc>
                <a:spcPct val="90000"/>
              </a:lnSpc>
              <a:buFontTx/>
              <a:buAutoNum type="arabicParenR"/>
            </a:pPr>
            <a:endParaRPr lang="en-US" sz="20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685800" y="0"/>
            <a:ext cx="8001000" cy="1066800"/>
          </a:xfrm>
        </p:spPr>
        <p:txBody>
          <a:bodyPr/>
          <a:lstStyle/>
          <a:p>
            <a:pPr>
              <a:lnSpc>
                <a:spcPct val="90000"/>
              </a:lnSpc>
            </a:pPr>
            <a:r>
              <a:rPr lang="en-US" sz="3400" b="1" dirty="0"/>
              <a:t>Summary of the Beginning Stages of Marketing Research</a:t>
            </a:r>
          </a:p>
        </p:txBody>
      </p:sp>
      <p:grpSp>
        <p:nvGrpSpPr>
          <p:cNvPr id="2" name="Group 3"/>
          <p:cNvGrpSpPr>
            <a:grpSpLocks/>
          </p:cNvGrpSpPr>
          <p:nvPr/>
        </p:nvGrpSpPr>
        <p:grpSpPr bwMode="auto">
          <a:xfrm>
            <a:off x="304800" y="1295400"/>
            <a:ext cx="8839200" cy="5181600"/>
            <a:chOff x="192" y="816"/>
            <a:chExt cx="5568" cy="3264"/>
          </a:xfrm>
        </p:grpSpPr>
        <p:grpSp>
          <p:nvGrpSpPr>
            <p:cNvPr id="3" name="Group 4"/>
            <p:cNvGrpSpPr>
              <a:grpSpLocks/>
            </p:cNvGrpSpPr>
            <p:nvPr/>
          </p:nvGrpSpPr>
          <p:grpSpPr bwMode="auto">
            <a:xfrm>
              <a:off x="192" y="816"/>
              <a:ext cx="2592" cy="336"/>
              <a:chOff x="192" y="912"/>
              <a:chExt cx="2592" cy="336"/>
            </a:xfrm>
          </p:grpSpPr>
          <p:sp>
            <p:nvSpPr>
              <p:cNvPr id="121861" name="Rectangle 5"/>
              <p:cNvSpPr>
                <a:spLocks noChangeArrowheads="1"/>
              </p:cNvSpPr>
              <p:nvPr/>
            </p:nvSpPr>
            <p:spPr bwMode="auto">
              <a:xfrm>
                <a:off x="192" y="912"/>
                <a:ext cx="2592" cy="336"/>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21862" name="Text Box 6"/>
              <p:cNvSpPr txBox="1">
                <a:spLocks noChangeArrowheads="1"/>
              </p:cNvSpPr>
              <p:nvPr/>
            </p:nvSpPr>
            <p:spPr bwMode="auto">
              <a:xfrm>
                <a:off x="240" y="912"/>
                <a:ext cx="2448" cy="269"/>
              </a:xfrm>
              <a:prstGeom prst="rect">
                <a:avLst/>
              </a:prstGeom>
              <a:solidFill>
                <a:schemeClr val="bg1"/>
              </a:solidFill>
              <a:ln w="12700">
                <a:noFill/>
                <a:miter lim="800000"/>
                <a:headEnd type="none" w="sm" len="sm"/>
                <a:tailEnd type="none" w="sm" len="sm"/>
              </a:ln>
              <a:effectLst/>
            </p:spPr>
            <p:txBody>
              <a:bodyPr>
                <a:spAutoFit/>
              </a:bodyPr>
              <a:lstStyle/>
              <a:p>
                <a:pPr algn="l" eaLnBrk="0" hangingPunct="0">
                  <a:spcBef>
                    <a:spcPct val="50000"/>
                  </a:spcBef>
                </a:pPr>
                <a:r>
                  <a:rPr lang="en-US" sz="2200" dirty="0">
                    <a:latin typeface="Times New Roman" charset="0"/>
                  </a:rPr>
                  <a:t>Symptom of Marketing Problem</a:t>
                </a:r>
              </a:p>
            </p:txBody>
          </p:sp>
        </p:grpSp>
        <p:grpSp>
          <p:nvGrpSpPr>
            <p:cNvPr id="4" name="Group 7"/>
            <p:cNvGrpSpPr>
              <a:grpSpLocks/>
            </p:cNvGrpSpPr>
            <p:nvPr/>
          </p:nvGrpSpPr>
          <p:grpSpPr bwMode="auto">
            <a:xfrm>
              <a:off x="192" y="1344"/>
              <a:ext cx="2592" cy="336"/>
              <a:chOff x="192" y="1488"/>
              <a:chExt cx="2592" cy="336"/>
            </a:xfrm>
          </p:grpSpPr>
          <p:sp>
            <p:nvSpPr>
              <p:cNvPr id="121864" name="Rectangle 8"/>
              <p:cNvSpPr>
                <a:spLocks noChangeArrowheads="1"/>
              </p:cNvSpPr>
              <p:nvPr/>
            </p:nvSpPr>
            <p:spPr bwMode="auto">
              <a:xfrm>
                <a:off x="192" y="1488"/>
                <a:ext cx="2592"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endParaRPr lang="en-US"/>
              </a:p>
            </p:txBody>
          </p:sp>
          <p:sp>
            <p:nvSpPr>
              <p:cNvPr id="121865" name="Text Box 9"/>
              <p:cNvSpPr txBox="1">
                <a:spLocks noChangeArrowheads="1"/>
              </p:cNvSpPr>
              <p:nvPr/>
            </p:nvSpPr>
            <p:spPr bwMode="auto">
              <a:xfrm>
                <a:off x="240" y="1488"/>
                <a:ext cx="1968" cy="269"/>
              </a:xfrm>
              <a:prstGeom prst="rect">
                <a:avLst/>
              </a:prstGeom>
              <a:noFill/>
              <a:ln w="12700">
                <a:noFill/>
                <a:miter lim="800000"/>
                <a:headEnd type="none" w="sm" len="sm"/>
                <a:tailEnd type="none" w="sm" len="sm"/>
              </a:ln>
              <a:effectLst/>
            </p:spPr>
            <p:txBody>
              <a:bodyPr>
                <a:spAutoFit/>
              </a:bodyPr>
              <a:lstStyle/>
              <a:p>
                <a:pPr algn="l" eaLnBrk="0" hangingPunct="0">
                  <a:spcBef>
                    <a:spcPct val="50000"/>
                  </a:spcBef>
                </a:pPr>
                <a:r>
                  <a:rPr lang="en-US" sz="2200" dirty="0">
                    <a:latin typeface="Times New Roman" charset="0"/>
                  </a:rPr>
                  <a:t>Exploratory Research</a:t>
                </a:r>
              </a:p>
            </p:txBody>
          </p:sp>
        </p:grpSp>
        <p:grpSp>
          <p:nvGrpSpPr>
            <p:cNvPr id="5" name="Group 10"/>
            <p:cNvGrpSpPr>
              <a:grpSpLocks/>
            </p:cNvGrpSpPr>
            <p:nvPr/>
          </p:nvGrpSpPr>
          <p:grpSpPr bwMode="auto">
            <a:xfrm>
              <a:off x="192" y="3072"/>
              <a:ext cx="2640" cy="336"/>
              <a:chOff x="192" y="3264"/>
              <a:chExt cx="2640" cy="336"/>
            </a:xfrm>
          </p:grpSpPr>
          <p:sp>
            <p:nvSpPr>
              <p:cNvPr id="121867" name="Rectangle 11"/>
              <p:cNvSpPr>
                <a:spLocks noChangeArrowheads="1"/>
              </p:cNvSpPr>
              <p:nvPr/>
            </p:nvSpPr>
            <p:spPr bwMode="auto">
              <a:xfrm>
                <a:off x="192" y="3264"/>
                <a:ext cx="2592"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endParaRPr lang="en-US"/>
              </a:p>
            </p:txBody>
          </p:sp>
          <p:sp>
            <p:nvSpPr>
              <p:cNvPr id="121868" name="Text Box 12"/>
              <p:cNvSpPr txBox="1">
                <a:spLocks noChangeArrowheads="1"/>
              </p:cNvSpPr>
              <p:nvPr/>
            </p:nvSpPr>
            <p:spPr bwMode="auto">
              <a:xfrm>
                <a:off x="192" y="3312"/>
                <a:ext cx="2640" cy="269"/>
              </a:xfrm>
              <a:prstGeom prst="rect">
                <a:avLst/>
              </a:prstGeom>
              <a:noFill/>
              <a:ln w="12700">
                <a:noFill/>
                <a:miter lim="800000"/>
                <a:headEnd type="none" w="sm" len="sm"/>
                <a:tailEnd type="none" w="sm" len="sm"/>
              </a:ln>
              <a:effectLst/>
            </p:spPr>
            <p:txBody>
              <a:bodyPr>
                <a:spAutoFit/>
              </a:bodyPr>
              <a:lstStyle/>
              <a:p>
                <a:pPr algn="l" eaLnBrk="0" hangingPunct="0">
                  <a:spcBef>
                    <a:spcPct val="50000"/>
                  </a:spcBef>
                </a:pPr>
                <a:r>
                  <a:rPr lang="en-US" sz="2200">
                    <a:latin typeface="Times New Roman" charset="0"/>
                  </a:rPr>
                  <a:t>Formulation of Research  Problem</a:t>
                </a:r>
              </a:p>
            </p:txBody>
          </p:sp>
        </p:grpSp>
        <p:grpSp>
          <p:nvGrpSpPr>
            <p:cNvPr id="6" name="Group 13"/>
            <p:cNvGrpSpPr>
              <a:grpSpLocks/>
            </p:cNvGrpSpPr>
            <p:nvPr/>
          </p:nvGrpSpPr>
          <p:grpSpPr bwMode="auto">
            <a:xfrm>
              <a:off x="192" y="1824"/>
              <a:ext cx="2592" cy="528"/>
              <a:chOff x="192" y="2016"/>
              <a:chExt cx="2592" cy="528"/>
            </a:xfrm>
          </p:grpSpPr>
          <p:sp>
            <p:nvSpPr>
              <p:cNvPr id="121870" name="Rectangle 14"/>
              <p:cNvSpPr>
                <a:spLocks noChangeArrowheads="1"/>
              </p:cNvSpPr>
              <p:nvPr/>
            </p:nvSpPr>
            <p:spPr bwMode="auto">
              <a:xfrm>
                <a:off x="192" y="2016"/>
                <a:ext cx="2592" cy="528"/>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en-US"/>
              </a:p>
            </p:txBody>
          </p:sp>
          <p:sp>
            <p:nvSpPr>
              <p:cNvPr id="121871" name="Text Box 15"/>
              <p:cNvSpPr txBox="1">
                <a:spLocks noChangeArrowheads="1"/>
              </p:cNvSpPr>
              <p:nvPr/>
            </p:nvSpPr>
            <p:spPr bwMode="auto">
              <a:xfrm>
                <a:off x="192" y="2016"/>
                <a:ext cx="2448" cy="480"/>
              </a:xfrm>
              <a:prstGeom prst="rect">
                <a:avLst/>
              </a:prstGeom>
              <a:solidFill>
                <a:schemeClr val="bg1"/>
              </a:solidFill>
              <a:ln w="12700">
                <a:noFill/>
                <a:miter lim="800000"/>
                <a:headEnd type="none" w="sm" len="sm"/>
                <a:tailEnd type="none" w="sm" len="sm"/>
              </a:ln>
              <a:effectLst/>
            </p:spPr>
            <p:txBody>
              <a:bodyPr>
                <a:spAutoFit/>
              </a:bodyPr>
              <a:lstStyle/>
              <a:p>
                <a:pPr algn="l" eaLnBrk="0" hangingPunct="0">
                  <a:spcBef>
                    <a:spcPct val="50000"/>
                  </a:spcBef>
                </a:pPr>
                <a:r>
                  <a:rPr lang="en-US" sz="2200" dirty="0">
                    <a:latin typeface="Times New Roman" charset="0"/>
                  </a:rPr>
                  <a:t>Initial understanding of Possible Causes of the Problem</a:t>
                </a:r>
              </a:p>
            </p:txBody>
          </p:sp>
        </p:grpSp>
        <p:grpSp>
          <p:nvGrpSpPr>
            <p:cNvPr id="7" name="Group 16"/>
            <p:cNvGrpSpPr>
              <a:grpSpLocks/>
            </p:cNvGrpSpPr>
            <p:nvPr/>
          </p:nvGrpSpPr>
          <p:grpSpPr bwMode="auto">
            <a:xfrm>
              <a:off x="192" y="2544"/>
              <a:ext cx="2592" cy="336"/>
              <a:chOff x="192" y="2688"/>
              <a:chExt cx="2592" cy="336"/>
            </a:xfrm>
          </p:grpSpPr>
          <p:sp>
            <p:nvSpPr>
              <p:cNvPr id="121873" name="Rectangle 17"/>
              <p:cNvSpPr>
                <a:spLocks noChangeArrowheads="1"/>
              </p:cNvSpPr>
              <p:nvPr/>
            </p:nvSpPr>
            <p:spPr bwMode="auto">
              <a:xfrm>
                <a:off x="192" y="2688"/>
                <a:ext cx="2592"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endParaRPr lang="en-US"/>
              </a:p>
            </p:txBody>
          </p:sp>
          <p:sp>
            <p:nvSpPr>
              <p:cNvPr id="121874" name="Text Box 18"/>
              <p:cNvSpPr txBox="1">
                <a:spLocks noChangeArrowheads="1"/>
              </p:cNvSpPr>
              <p:nvPr/>
            </p:nvSpPr>
            <p:spPr bwMode="auto">
              <a:xfrm>
                <a:off x="192" y="2736"/>
                <a:ext cx="2448" cy="269"/>
              </a:xfrm>
              <a:prstGeom prst="rect">
                <a:avLst/>
              </a:prstGeom>
              <a:noFill/>
              <a:ln w="12700">
                <a:noFill/>
                <a:miter lim="800000"/>
                <a:headEnd type="none" w="sm" len="sm"/>
                <a:tailEnd type="none" w="sm" len="sm"/>
              </a:ln>
              <a:effectLst/>
            </p:spPr>
            <p:txBody>
              <a:bodyPr>
                <a:spAutoFit/>
              </a:bodyPr>
              <a:lstStyle/>
              <a:p>
                <a:pPr algn="l" eaLnBrk="0" hangingPunct="0">
                  <a:spcBef>
                    <a:spcPct val="50000"/>
                  </a:spcBef>
                </a:pPr>
                <a:r>
                  <a:rPr lang="en-US" sz="2200">
                    <a:latin typeface="Times New Roman" charset="0"/>
                  </a:rPr>
                  <a:t>Marketing Decision Problem</a:t>
                </a:r>
              </a:p>
            </p:txBody>
          </p:sp>
        </p:grpSp>
        <p:grpSp>
          <p:nvGrpSpPr>
            <p:cNvPr id="8" name="Group 19"/>
            <p:cNvGrpSpPr>
              <a:grpSpLocks/>
            </p:cNvGrpSpPr>
            <p:nvPr/>
          </p:nvGrpSpPr>
          <p:grpSpPr bwMode="auto">
            <a:xfrm>
              <a:off x="192" y="3744"/>
              <a:ext cx="2592" cy="336"/>
              <a:chOff x="192" y="3744"/>
              <a:chExt cx="2592" cy="336"/>
            </a:xfrm>
          </p:grpSpPr>
          <p:sp>
            <p:nvSpPr>
              <p:cNvPr id="121876" name="Rectangle 20"/>
              <p:cNvSpPr>
                <a:spLocks noChangeArrowheads="1"/>
              </p:cNvSpPr>
              <p:nvPr/>
            </p:nvSpPr>
            <p:spPr bwMode="auto">
              <a:xfrm>
                <a:off x="192" y="3744"/>
                <a:ext cx="2592" cy="336"/>
              </a:xfrm>
              <a:prstGeom prst="rect">
                <a:avLst/>
              </a:prstGeom>
              <a:solidFill>
                <a:schemeClr val="bg1"/>
              </a:solidFill>
              <a:ln w="12700">
                <a:solidFill>
                  <a:schemeClr val="tx1"/>
                </a:solidFill>
                <a:miter lim="800000"/>
                <a:headEnd type="none" w="sm" len="sm"/>
                <a:tailEnd type="none" w="sm" len="sm"/>
              </a:ln>
              <a:effectLst/>
            </p:spPr>
            <p:txBody>
              <a:bodyPr wrap="none" anchor="ctr"/>
              <a:lstStyle/>
              <a:p>
                <a:endParaRPr lang="en-US"/>
              </a:p>
            </p:txBody>
          </p:sp>
          <p:sp>
            <p:nvSpPr>
              <p:cNvPr id="121877" name="Text Box 21"/>
              <p:cNvSpPr txBox="1">
                <a:spLocks noChangeArrowheads="1"/>
              </p:cNvSpPr>
              <p:nvPr/>
            </p:nvSpPr>
            <p:spPr bwMode="auto">
              <a:xfrm>
                <a:off x="192" y="3792"/>
                <a:ext cx="2592" cy="269"/>
              </a:xfrm>
              <a:prstGeom prst="rect">
                <a:avLst/>
              </a:prstGeom>
              <a:noFill/>
              <a:ln w="12700">
                <a:noFill/>
                <a:miter lim="800000"/>
                <a:headEnd type="none" w="sm" len="sm"/>
                <a:tailEnd type="none" w="sm" len="sm"/>
              </a:ln>
              <a:effectLst/>
            </p:spPr>
            <p:txBody>
              <a:bodyPr>
                <a:spAutoFit/>
              </a:bodyPr>
              <a:lstStyle/>
              <a:p>
                <a:pPr algn="l" eaLnBrk="0" hangingPunct="0">
                  <a:spcBef>
                    <a:spcPct val="50000"/>
                  </a:spcBef>
                </a:pPr>
                <a:r>
                  <a:rPr lang="en-US" sz="2200">
                    <a:latin typeface="Times New Roman" charset="0"/>
                  </a:rPr>
                  <a:t>Statement of Research  Objectives</a:t>
                </a:r>
              </a:p>
            </p:txBody>
          </p:sp>
        </p:grpSp>
        <p:sp>
          <p:nvSpPr>
            <p:cNvPr id="121878" name="Text Box 22"/>
            <p:cNvSpPr txBox="1">
              <a:spLocks noChangeArrowheads="1"/>
            </p:cNvSpPr>
            <p:nvPr/>
          </p:nvSpPr>
          <p:spPr bwMode="auto">
            <a:xfrm>
              <a:off x="3312" y="816"/>
              <a:ext cx="2448" cy="442"/>
            </a:xfrm>
            <a:prstGeom prst="rect">
              <a:avLst/>
            </a:prstGeom>
            <a:noFill/>
            <a:ln w="12700">
              <a:noFill/>
              <a:miter lim="800000"/>
              <a:headEnd type="none" w="sm" len="sm"/>
              <a:tailEnd type="none" w="sm" len="sm"/>
            </a:ln>
            <a:effectLst/>
          </p:spPr>
          <p:txBody>
            <a:bodyPr>
              <a:spAutoFit/>
            </a:bodyPr>
            <a:lstStyle/>
            <a:p>
              <a:pPr algn="l" eaLnBrk="0" hangingPunct="0">
                <a:spcBef>
                  <a:spcPct val="50000"/>
                </a:spcBef>
              </a:pPr>
              <a:r>
                <a:rPr lang="en-US" sz="2000">
                  <a:latin typeface="Times New Roman" charset="0"/>
                </a:rPr>
                <a:t>Sales are not picking up for a new product/brand</a:t>
              </a:r>
            </a:p>
          </p:txBody>
        </p:sp>
        <p:sp>
          <p:nvSpPr>
            <p:cNvPr id="121879" name="Text Box 23"/>
            <p:cNvSpPr txBox="1">
              <a:spLocks noChangeArrowheads="1"/>
            </p:cNvSpPr>
            <p:nvPr/>
          </p:nvSpPr>
          <p:spPr bwMode="auto">
            <a:xfrm>
              <a:off x="3312" y="1920"/>
              <a:ext cx="2448" cy="250"/>
            </a:xfrm>
            <a:prstGeom prst="rect">
              <a:avLst/>
            </a:prstGeom>
            <a:noFill/>
            <a:ln w="12700">
              <a:noFill/>
              <a:miter lim="800000"/>
              <a:headEnd type="none" w="sm" len="sm"/>
              <a:tailEnd type="none" w="sm" len="sm"/>
            </a:ln>
            <a:effectLst/>
          </p:spPr>
          <p:txBody>
            <a:bodyPr>
              <a:spAutoFit/>
            </a:bodyPr>
            <a:lstStyle/>
            <a:p>
              <a:pPr algn="l" eaLnBrk="0" hangingPunct="0">
                <a:spcBef>
                  <a:spcPct val="50000"/>
                </a:spcBef>
              </a:pPr>
              <a:r>
                <a:rPr lang="en-US" sz="2000">
                  <a:latin typeface="Times New Roman" charset="0"/>
                </a:rPr>
                <a:t>The brand has an image problem</a:t>
              </a:r>
            </a:p>
          </p:txBody>
        </p:sp>
        <p:sp>
          <p:nvSpPr>
            <p:cNvPr id="121880" name="Text Box 24"/>
            <p:cNvSpPr txBox="1">
              <a:spLocks noChangeArrowheads="1"/>
            </p:cNvSpPr>
            <p:nvPr/>
          </p:nvSpPr>
          <p:spPr bwMode="auto">
            <a:xfrm>
              <a:off x="3312" y="2496"/>
              <a:ext cx="2448" cy="442"/>
            </a:xfrm>
            <a:prstGeom prst="rect">
              <a:avLst/>
            </a:prstGeom>
            <a:noFill/>
            <a:ln w="12700">
              <a:noFill/>
              <a:miter lim="800000"/>
              <a:headEnd type="none" w="sm" len="sm"/>
              <a:tailEnd type="none" w="sm" len="sm"/>
            </a:ln>
            <a:effectLst/>
          </p:spPr>
          <p:txBody>
            <a:bodyPr>
              <a:spAutoFit/>
            </a:bodyPr>
            <a:lstStyle/>
            <a:p>
              <a:pPr algn="l" eaLnBrk="0" hangingPunct="0">
                <a:spcBef>
                  <a:spcPct val="50000"/>
                </a:spcBef>
              </a:pPr>
              <a:r>
                <a:rPr lang="en-US" sz="2000">
                  <a:latin typeface="Times New Roman" charset="0"/>
                </a:rPr>
                <a:t>How can we improve the brand’s image?</a:t>
              </a:r>
            </a:p>
          </p:txBody>
        </p:sp>
        <p:sp>
          <p:nvSpPr>
            <p:cNvPr id="121881" name="Text Box 25"/>
            <p:cNvSpPr txBox="1">
              <a:spLocks noChangeArrowheads="1"/>
            </p:cNvSpPr>
            <p:nvPr/>
          </p:nvSpPr>
          <p:spPr bwMode="auto">
            <a:xfrm>
              <a:off x="3312" y="3744"/>
              <a:ext cx="2448" cy="250"/>
            </a:xfrm>
            <a:prstGeom prst="rect">
              <a:avLst/>
            </a:prstGeom>
            <a:noFill/>
            <a:ln w="12700">
              <a:noFill/>
              <a:miter lim="800000"/>
              <a:headEnd type="none" w="sm" len="sm"/>
              <a:tailEnd type="none" w="sm" len="sm"/>
            </a:ln>
            <a:effectLst/>
          </p:spPr>
          <p:txBody>
            <a:bodyPr>
              <a:spAutoFit/>
            </a:bodyPr>
            <a:lstStyle/>
            <a:p>
              <a:pPr algn="l" eaLnBrk="0" hangingPunct="0">
                <a:spcBef>
                  <a:spcPct val="50000"/>
                </a:spcBef>
              </a:pPr>
              <a:r>
                <a:rPr lang="en-US" sz="2000">
                  <a:latin typeface="Times New Roman" charset="0"/>
                </a:rPr>
                <a:t>See next slide</a:t>
              </a:r>
            </a:p>
          </p:txBody>
        </p:sp>
        <p:sp>
          <p:nvSpPr>
            <p:cNvPr id="121882" name="Text Box 26"/>
            <p:cNvSpPr txBox="1">
              <a:spLocks noChangeArrowheads="1"/>
            </p:cNvSpPr>
            <p:nvPr/>
          </p:nvSpPr>
          <p:spPr bwMode="auto">
            <a:xfrm>
              <a:off x="3312" y="3120"/>
              <a:ext cx="2448" cy="250"/>
            </a:xfrm>
            <a:prstGeom prst="rect">
              <a:avLst/>
            </a:prstGeom>
            <a:noFill/>
            <a:ln w="12700">
              <a:noFill/>
              <a:miter lim="800000"/>
              <a:headEnd type="none" w="sm" len="sm"/>
              <a:tailEnd type="none" w="sm" len="sm"/>
            </a:ln>
            <a:effectLst/>
          </p:spPr>
          <p:txBody>
            <a:bodyPr>
              <a:spAutoFit/>
            </a:bodyPr>
            <a:lstStyle/>
            <a:p>
              <a:pPr algn="l" eaLnBrk="0" hangingPunct="0">
                <a:spcBef>
                  <a:spcPct val="50000"/>
                </a:spcBef>
              </a:pPr>
              <a:r>
                <a:rPr lang="en-US" sz="2000">
                  <a:latin typeface="Times New Roman" charset="0"/>
                </a:rPr>
                <a:t>See next slide</a:t>
              </a:r>
            </a:p>
          </p:txBody>
        </p:sp>
        <p:sp>
          <p:nvSpPr>
            <p:cNvPr id="121883" name="Line 27"/>
            <p:cNvSpPr>
              <a:spLocks noChangeShapeType="1"/>
            </p:cNvSpPr>
            <p:nvPr/>
          </p:nvSpPr>
          <p:spPr bwMode="auto">
            <a:xfrm>
              <a:off x="1344" y="1152"/>
              <a:ext cx="0" cy="192"/>
            </a:xfrm>
            <a:prstGeom prst="line">
              <a:avLst/>
            </a:prstGeom>
            <a:noFill/>
            <a:ln w="57150">
              <a:solidFill>
                <a:schemeClr val="tx1"/>
              </a:solidFill>
              <a:round/>
              <a:headEnd type="none" w="sm" len="sm"/>
              <a:tailEnd type="triangle" w="sm" len="sm"/>
            </a:ln>
            <a:effectLst/>
          </p:spPr>
          <p:txBody>
            <a:bodyPr/>
            <a:lstStyle/>
            <a:p>
              <a:endParaRPr lang="en-US"/>
            </a:p>
          </p:txBody>
        </p:sp>
        <p:sp>
          <p:nvSpPr>
            <p:cNvPr id="121884" name="Line 28"/>
            <p:cNvSpPr>
              <a:spLocks noChangeShapeType="1"/>
            </p:cNvSpPr>
            <p:nvPr/>
          </p:nvSpPr>
          <p:spPr bwMode="auto">
            <a:xfrm>
              <a:off x="1344" y="1680"/>
              <a:ext cx="0" cy="144"/>
            </a:xfrm>
            <a:prstGeom prst="line">
              <a:avLst/>
            </a:prstGeom>
            <a:noFill/>
            <a:ln w="57150">
              <a:solidFill>
                <a:schemeClr val="tx1"/>
              </a:solidFill>
              <a:round/>
              <a:headEnd type="none" w="sm" len="sm"/>
              <a:tailEnd type="triangle" w="sm" len="sm"/>
            </a:ln>
            <a:effectLst/>
          </p:spPr>
          <p:txBody>
            <a:bodyPr/>
            <a:lstStyle/>
            <a:p>
              <a:endParaRPr lang="en-US"/>
            </a:p>
          </p:txBody>
        </p:sp>
        <p:sp>
          <p:nvSpPr>
            <p:cNvPr id="121885" name="Line 29"/>
            <p:cNvSpPr>
              <a:spLocks noChangeShapeType="1"/>
            </p:cNvSpPr>
            <p:nvPr/>
          </p:nvSpPr>
          <p:spPr bwMode="auto">
            <a:xfrm>
              <a:off x="1344" y="2352"/>
              <a:ext cx="0" cy="192"/>
            </a:xfrm>
            <a:prstGeom prst="line">
              <a:avLst/>
            </a:prstGeom>
            <a:noFill/>
            <a:ln w="57150">
              <a:solidFill>
                <a:schemeClr val="tx1"/>
              </a:solidFill>
              <a:round/>
              <a:headEnd type="none" w="sm" len="sm"/>
              <a:tailEnd type="triangle" w="sm" len="sm"/>
            </a:ln>
            <a:effectLst/>
          </p:spPr>
          <p:txBody>
            <a:bodyPr/>
            <a:lstStyle/>
            <a:p>
              <a:endParaRPr lang="en-US"/>
            </a:p>
          </p:txBody>
        </p:sp>
        <p:sp>
          <p:nvSpPr>
            <p:cNvPr id="121886" name="Line 30"/>
            <p:cNvSpPr>
              <a:spLocks noChangeShapeType="1"/>
            </p:cNvSpPr>
            <p:nvPr/>
          </p:nvSpPr>
          <p:spPr bwMode="auto">
            <a:xfrm>
              <a:off x="1344" y="2880"/>
              <a:ext cx="0" cy="192"/>
            </a:xfrm>
            <a:prstGeom prst="line">
              <a:avLst/>
            </a:prstGeom>
            <a:noFill/>
            <a:ln w="57150">
              <a:solidFill>
                <a:schemeClr val="tx1"/>
              </a:solidFill>
              <a:round/>
              <a:headEnd type="none" w="sm" len="sm"/>
              <a:tailEnd type="triangle" w="sm" len="sm"/>
            </a:ln>
            <a:effectLst/>
          </p:spPr>
          <p:txBody>
            <a:bodyPr/>
            <a:lstStyle/>
            <a:p>
              <a:endParaRPr lang="en-US"/>
            </a:p>
          </p:txBody>
        </p:sp>
        <p:sp>
          <p:nvSpPr>
            <p:cNvPr id="121887" name="Line 31"/>
            <p:cNvSpPr>
              <a:spLocks noChangeShapeType="1"/>
            </p:cNvSpPr>
            <p:nvPr/>
          </p:nvSpPr>
          <p:spPr bwMode="auto">
            <a:xfrm>
              <a:off x="1344" y="3408"/>
              <a:ext cx="0" cy="336"/>
            </a:xfrm>
            <a:prstGeom prst="line">
              <a:avLst/>
            </a:prstGeom>
            <a:noFill/>
            <a:ln w="57150">
              <a:solidFill>
                <a:schemeClr val="tx1"/>
              </a:solidFill>
              <a:round/>
              <a:headEnd type="none" w="sm" len="sm"/>
              <a:tailEnd type="triangle" w="sm" len="sm"/>
            </a:ln>
            <a:effectLst/>
          </p:spPr>
          <p:txBody>
            <a:bodyPr/>
            <a:lstStyle/>
            <a:p>
              <a:endParaRPr lang="en-US"/>
            </a:p>
          </p:txBody>
        </p:sp>
        <p:sp>
          <p:nvSpPr>
            <p:cNvPr id="121888" name="Line 32"/>
            <p:cNvSpPr>
              <a:spLocks noChangeShapeType="1"/>
            </p:cNvSpPr>
            <p:nvPr/>
          </p:nvSpPr>
          <p:spPr bwMode="auto">
            <a:xfrm>
              <a:off x="2784" y="960"/>
              <a:ext cx="480" cy="0"/>
            </a:xfrm>
            <a:prstGeom prst="line">
              <a:avLst/>
            </a:prstGeom>
            <a:noFill/>
            <a:ln w="57150">
              <a:solidFill>
                <a:schemeClr val="tx1"/>
              </a:solidFill>
              <a:round/>
              <a:headEnd type="none" w="sm" len="sm"/>
              <a:tailEnd type="triangle" w="sm" len="sm"/>
            </a:ln>
            <a:effectLst/>
          </p:spPr>
          <p:txBody>
            <a:bodyPr/>
            <a:lstStyle/>
            <a:p>
              <a:endParaRPr lang="en-US"/>
            </a:p>
          </p:txBody>
        </p:sp>
        <p:sp>
          <p:nvSpPr>
            <p:cNvPr id="121889" name="Line 33"/>
            <p:cNvSpPr>
              <a:spLocks noChangeShapeType="1"/>
            </p:cNvSpPr>
            <p:nvPr/>
          </p:nvSpPr>
          <p:spPr bwMode="auto">
            <a:xfrm>
              <a:off x="2784" y="2064"/>
              <a:ext cx="480" cy="0"/>
            </a:xfrm>
            <a:prstGeom prst="line">
              <a:avLst/>
            </a:prstGeom>
            <a:noFill/>
            <a:ln w="57150">
              <a:solidFill>
                <a:schemeClr val="tx1"/>
              </a:solidFill>
              <a:round/>
              <a:headEnd type="none" w="sm" len="sm"/>
              <a:tailEnd type="triangle" w="sm" len="sm"/>
            </a:ln>
            <a:effectLst/>
          </p:spPr>
          <p:txBody>
            <a:bodyPr/>
            <a:lstStyle/>
            <a:p>
              <a:endParaRPr lang="en-US"/>
            </a:p>
          </p:txBody>
        </p:sp>
        <p:sp>
          <p:nvSpPr>
            <p:cNvPr id="121890" name="Line 34"/>
            <p:cNvSpPr>
              <a:spLocks noChangeShapeType="1"/>
            </p:cNvSpPr>
            <p:nvPr/>
          </p:nvSpPr>
          <p:spPr bwMode="auto">
            <a:xfrm>
              <a:off x="2784" y="2688"/>
              <a:ext cx="528" cy="0"/>
            </a:xfrm>
            <a:prstGeom prst="line">
              <a:avLst/>
            </a:prstGeom>
            <a:noFill/>
            <a:ln w="57150">
              <a:solidFill>
                <a:schemeClr val="tx1"/>
              </a:solidFill>
              <a:round/>
              <a:headEnd type="none" w="sm" len="sm"/>
              <a:tailEnd type="triangle" w="sm" len="sm"/>
            </a:ln>
            <a:effectLst/>
          </p:spPr>
          <p:txBody>
            <a:bodyPr/>
            <a:lstStyle/>
            <a:p>
              <a:endParaRPr lang="en-US"/>
            </a:p>
          </p:txBody>
        </p:sp>
        <p:sp>
          <p:nvSpPr>
            <p:cNvPr id="121891" name="Line 35"/>
            <p:cNvSpPr>
              <a:spLocks noChangeShapeType="1"/>
            </p:cNvSpPr>
            <p:nvPr/>
          </p:nvSpPr>
          <p:spPr bwMode="auto">
            <a:xfrm>
              <a:off x="2784" y="3216"/>
              <a:ext cx="480" cy="0"/>
            </a:xfrm>
            <a:prstGeom prst="line">
              <a:avLst/>
            </a:prstGeom>
            <a:noFill/>
            <a:ln w="57150">
              <a:solidFill>
                <a:schemeClr val="tx1"/>
              </a:solidFill>
              <a:round/>
              <a:headEnd type="none" w="sm" len="sm"/>
              <a:tailEnd type="triangle" w="sm" len="sm"/>
            </a:ln>
            <a:effectLst/>
          </p:spPr>
          <p:txBody>
            <a:bodyPr/>
            <a:lstStyle/>
            <a:p>
              <a:endParaRPr lang="en-US"/>
            </a:p>
          </p:txBody>
        </p:sp>
        <p:sp>
          <p:nvSpPr>
            <p:cNvPr id="121892" name="Line 36"/>
            <p:cNvSpPr>
              <a:spLocks noChangeShapeType="1"/>
            </p:cNvSpPr>
            <p:nvPr/>
          </p:nvSpPr>
          <p:spPr bwMode="auto">
            <a:xfrm>
              <a:off x="2784" y="3888"/>
              <a:ext cx="480" cy="0"/>
            </a:xfrm>
            <a:prstGeom prst="line">
              <a:avLst/>
            </a:prstGeom>
            <a:noFill/>
            <a:ln w="57150">
              <a:solidFill>
                <a:schemeClr val="tx1"/>
              </a:solidFill>
              <a:round/>
              <a:headEnd type="none" w="sm" len="sm"/>
              <a:tailEnd type="triangle" w="sm" len="sm"/>
            </a:ln>
            <a:effectLst/>
          </p:spPr>
          <p:txBody>
            <a:bodyPr/>
            <a:lstStyle/>
            <a:p>
              <a:endParaRPr lang="en-US"/>
            </a:p>
          </p:txBody>
        </p:sp>
      </p:gr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762000" y="0"/>
            <a:ext cx="7772400" cy="914400"/>
          </a:xfrm>
        </p:spPr>
        <p:txBody>
          <a:bodyPr>
            <a:normAutofit fontScale="90000"/>
          </a:bodyPr>
          <a:lstStyle/>
          <a:p>
            <a:pPr>
              <a:lnSpc>
                <a:spcPct val="90000"/>
              </a:lnSpc>
            </a:pPr>
            <a:r>
              <a:rPr lang="en-US" sz="3400" b="1"/>
              <a:t>Summary of the Beginning Stages of Marketing Research - Continued</a:t>
            </a:r>
          </a:p>
        </p:txBody>
      </p:sp>
      <p:sp>
        <p:nvSpPr>
          <p:cNvPr id="122883" name="Text Box 3"/>
          <p:cNvSpPr txBox="1">
            <a:spLocks noChangeArrowheads="1"/>
          </p:cNvSpPr>
          <p:nvPr/>
        </p:nvSpPr>
        <p:spPr bwMode="auto">
          <a:xfrm>
            <a:off x="457200" y="1905000"/>
            <a:ext cx="3962400" cy="4311650"/>
          </a:xfrm>
          <a:prstGeom prst="rect">
            <a:avLst/>
          </a:prstGeom>
          <a:noFill/>
          <a:ln w="12700">
            <a:noFill/>
            <a:miter lim="800000"/>
            <a:headEnd type="none" w="sm" len="sm"/>
            <a:tailEnd type="none" w="sm" len="sm"/>
          </a:ln>
          <a:effectLst/>
        </p:spPr>
        <p:txBody>
          <a:bodyPr>
            <a:spAutoFit/>
          </a:bodyPr>
          <a:lstStyle/>
          <a:p>
            <a:pPr marL="457200" indent="-457200" algn="l" eaLnBrk="0" hangingPunct="0">
              <a:spcBef>
                <a:spcPct val="50000"/>
              </a:spcBef>
            </a:pPr>
            <a:r>
              <a:rPr lang="en-US" u="sng" dirty="0">
                <a:latin typeface="Times New Roman" charset="0"/>
              </a:rPr>
              <a:t>Research Questions:</a:t>
            </a:r>
          </a:p>
          <a:p>
            <a:pPr marL="457200" indent="-457200" algn="l" eaLnBrk="0" hangingPunct="0">
              <a:spcBef>
                <a:spcPct val="50000"/>
              </a:spcBef>
              <a:buFontTx/>
              <a:buAutoNum type="arabicParenR"/>
            </a:pPr>
            <a:r>
              <a:rPr lang="en-US" sz="2200" dirty="0">
                <a:latin typeface="Times New Roman" charset="0"/>
              </a:rPr>
              <a:t>What is the current  image of our brand compared to competitors’ brands?</a:t>
            </a:r>
          </a:p>
          <a:p>
            <a:pPr marL="457200" indent="-457200" algn="l" eaLnBrk="0" hangingPunct="0">
              <a:spcBef>
                <a:spcPct val="50000"/>
              </a:spcBef>
              <a:buFontTx/>
              <a:buAutoNum type="arabicParenR"/>
            </a:pPr>
            <a:r>
              <a:rPr lang="en-US" sz="2200" dirty="0">
                <a:latin typeface="Times New Roman" charset="0"/>
              </a:rPr>
              <a:t>What is the role of our price, packaging, distribution, advertising, etc on the current image of our brand?</a:t>
            </a:r>
          </a:p>
          <a:p>
            <a:pPr marL="457200" indent="-457200" algn="l" eaLnBrk="0" hangingPunct="0">
              <a:spcBef>
                <a:spcPct val="50000"/>
              </a:spcBef>
              <a:buFontTx/>
              <a:buAutoNum type="arabicParenR"/>
            </a:pPr>
            <a:r>
              <a:rPr lang="en-US" sz="2200" dirty="0">
                <a:latin typeface="Times New Roman" charset="0"/>
              </a:rPr>
              <a:t>Will a change in packaging lead to a positive change in image?</a:t>
            </a:r>
          </a:p>
        </p:txBody>
      </p:sp>
      <p:sp>
        <p:nvSpPr>
          <p:cNvPr id="122884" name="Text Box 4"/>
          <p:cNvSpPr txBox="1">
            <a:spLocks noChangeArrowheads="1"/>
          </p:cNvSpPr>
          <p:nvPr/>
        </p:nvSpPr>
        <p:spPr bwMode="auto">
          <a:xfrm>
            <a:off x="4724400" y="1905000"/>
            <a:ext cx="3962400" cy="3641725"/>
          </a:xfrm>
          <a:prstGeom prst="rect">
            <a:avLst/>
          </a:prstGeom>
          <a:noFill/>
          <a:ln w="12700">
            <a:noFill/>
            <a:miter lim="800000"/>
            <a:headEnd type="none" w="sm" len="sm"/>
            <a:tailEnd type="none" w="sm" len="sm"/>
          </a:ln>
          <a:effectLst/>
        </p:spPr>
        <p:txBody>
          <a:bodyPr>
            <a:spAutoFit/>
          </a:bodyPr>
          <a:lstStyle/>
          <a:p>
            <a:pPr marL="457200" indent="-457200" algn="l" eaLnBrk="0" hangingPunct="0">
              <a:spcBef>
                <a:spcPct val="50000"/>
              </a:spcBef>
            </a:pPr>
            <a:r>
              <a:rPr lang="en-US" u="sng">
                <a:latin typeface="Times New Roman" charset="0"/>
              </a:rPr>
              <a:t>Research Objectives</a:t>
            </a:r>
          </a:p>
          <a:p>
            <a:pPr marL="457200" indent="-457200" algn="l" eaLnBrk="0" hangingPunct="0">
              <a:spcBef>
                <a:spcPct val="50000"/>
              </a:spcBef>
              <a:buFontTx/>
              <a:buAutoNum type="arabicParenR"/>
            </a:pPr>
            <a:r>
              <a:rPr lang="en-US" sz="2200">
                <a:latin typeface="Times New Roman" charset="0"/>
              </a:rPr>
              <a:t>To determine our brand’s image compared to competitors brands.</a:t>
            </a:r>
          </a:p>
          <a:p>
            <a:pPr marL="457200" indent="-457200" algn="l" eaLnBrk="0" hangingPunct="0">
              <a:spcBef>
                <a:spcPct val="50000"/>
              </a:spcBef>
              <a:buFontTx/>
              <a:buAutoNum type="arabicParenR"/>
            </a:pPr>
            <a:r>
              <a:rPr lang="en-US" sz="2200">
                <a:latin typeface="Times New Roman" charset="0"/>
              </a:rPr>
              <a:t>To determine the source of our current image problems.</a:t>
            </a:r>
          </a:p>
          <a:p>
            <a:pPr marL="457200" indent="-457200" algn="l" eaLnBrk="0" hangingPunct="0">
              <a:spcBef>
                <a:spcPct val="50000"/>
              </a:spcBef>
              <a:buFontTx/>
              <a:buAutoNum type="arabicParenR"/>
            </a:pPr>
            <a:r>
              <a:rPr lang="en-US" sz="2200">
                <a:latin typeface="Times New Roman" charset="0"/>
              </a:rPr>
              <a:t>To examine the specific role of packaging in the present image of our brand.</a:t>
            </a:r>
          </a:p>
        </p:txBody>
      </p:sp>
      <p:sp>
        <p:nvSpPr>
          <p:cNvPr id="122885" name="Line 5"/>
          <p:cNvSpPr>
            <a:spLocks noChangeShapeType="1"/>
          </p:cNvSpPr>
          <p:nvPr/>
        </p:nvSpPr>
        <p:spPr bwMode="auto">
          <a:xfrm>
            <a:off x="4495800" y="1676400"/>
            <a:ext cx="0" cy="4800600"/>
          </a:xfrm>
          <a:prstGeom prst="line">
            <a:avLst/>
          </a:prstGeom>
          <a:noFill/>
          <a:ln w="12700">
            <a:solidFill>
              <a:schemeClr val="tx1"/>
            </a:solidFill>
            <a:round/>
            <a:headEnd type="none" w="sm" len="sm"/>
            <a:tailEnd type="none" w="sm" len="sm"/>
          </a:ln>
          <a:effectLst/>
        </p:spPr>
        <p:txBody>
          <a:bodyPr/>
          <a:lstStyle/>
          <a:p>
            <a:endParaRPr lang="en-US"/>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body" idx="1"/>
          </p:nvPr>
        </p:nvSpPr>
        <p:spPr bwMode="auto">
          <a:xfrm>
            <a:off x="152400" y="152400"/>
            <a:ext cx="8763000" cy="14403943"/>
          </a:xfrm>
          <a:prstGeom prst="rect">
            <a:avLst/>
          </a:prstGeom>
          <a:noFill/>
          <a:ln w="9525">
            <a:noFill/>
            <a:miter lim="800000"/>
            <a:headEnd/>
            <a:tailEnd/>
          </a:ln>
          <a:effectLst/>
        </p:spPr>
        <p:txBody>
          <a:bodyPr wrap="square">
            <a:spAutoFit/>
          </a:bodyPr>
          <a:lstStyle/>
          <a:p>
            <a:pPr marL="342900" indent="-342900"/>
            <a:r>
              <a:rPr lang="en-US" sz="2000" dirty="0"/>
              <a:t> </a:t>
            </a:r>
            <a:r>
              <a:rPr lang="en-US" sz="2000" b="1" u="sng" dirty="0"/>
              <a:t>RESEARCH PROPOSAL</a:t>
            </a:r>
          </a:p>
          <a:p>
            <a:pPr marL="342900" indent="-342900"/>
            <a:r>
              <a:rPr lang="en-US" sz="2000" dirty="0"/>
              <a:t> Once the research gap is established by defining the problem, the research proposal is made. Research proposal is a written document which suggests the projects purpose and the proposed methods of investigation. Time and budgets, responsibilities and obligations are spelled out.   </a:t>
            </a:r>
          </a:p>
          <a:p>
            <a:pPr marL="342900" indent="-342900"/>
            <a:r>
              <a:rPr lang="en-US" sz="2000" dirty="0"/>
              <a:t> </a:t>
            </a:r>
            <a:r>
              <a:rPr lang="en-US" sz="2000" b="1" u="sng" dirty="0"/>
              <a:t>DEVELOPMENT OF AN APPROACH TO THE PROBLEM</a:t>
            </a:r>
          </a:p>
          <a:p>
            <a:pPr marL="342900" indent="-342900">
              <a:buFontTx/>
              <a:buChar char="•"/>
            </a:pPr>
            <a:r>
              <a:rPr lang="en-US" sz="2000" dirty="0"/>
              <a:t> </a:t>
            </a:r>
            <a:r>
              <a:rPr lang="en-US" sz="2000" b="1" dirty="0"/>
              <a:t>Components of the approach</a:t>
            </a:r>
            <a:r>
              <a:rPr lang="en-US" sz="2000" dirty="0"/>
              <a:t> :</a:t>
            </a:r>
          </a:p>
          <a:p>
            <a:pPr marL="342900" indent="-342900">
              <a:buFontTx/>
              <a:buAutoNum type="arabicPeriod"/>
            </a:pPr>
            <a:r>
              <a:rPr lang="en-US" sz="2000" dirty="0"/>
              <a:t>Objective /Theoretical Framework.</a:t>
            </a:r>
          </a:p>
          <a:p>
            <a:pPr marL="342900" indent="-342900">
              <a:buFontTx/>
              <a:buAutoNum type="arabicPeriod"/>
            </a:pPr>
            <a:r>
              <a:rPr lang="en-US" sz="2000" dirty="0"/>
              <a:t>Analytical Model . </a:t>
            </a:r>
          </a:p>
          <a:p>
            <a:pPr marL="342900" indent="-342900">
              <a:buFontTx/>
              <a:buAutoNum type="alphaLcPeriod"/>
            </a:pPr>
            <a:r>
              <a:rPr lang="en-US" sz="2000" dirty="0"/>
              <a:t>Verbal Model</a:t>
            </a:r>
          </a:p>
          <a:p>
            <a:pPr marL="342900" indent="-342900">
              <a:buFontTx/>
              <a:buAutoNum type="alphaLcPeriod"/>
            </a:pPr>
            <a:r>
              <a:rPr lang="en-US" sz="2000" dirty="0"/>
              <a:t>Graphical Model </a:t>
            </a:r>
          </a:p>
          <a:p>
            <a:pPr marL="342900" indent="-342900">
              <a:buFontTx/>
              <a:buAutoNum type="alphaLcPeriod"/>
            </a:pPr>
            <a:r>
              <a:rPr lang="en-US" sz="2000" dirty="0"/>
              <a:t>Mathematical Model</a:t>
            </a:r>
          </a:p>
          <a:p>
            <a:pPr marL="342900" indent="-342900"/>
            <a:r>
              <a:rPr lang="en-US" sz="2000" dirty="0"/>
              <a:t>3. Research Questions (RQ)</a:t>
            </a:r>
          </a:p>
          <a:p>
            <a:pPr marL="342900" indent="-342900"/>
            <a:r>
              <a:rPr lang="en-US" sz="2000" dirty="0"/>
              <a:t>4. Hypotheses.</a:t>
            </a:r>
          </a:p>
          <a:p>
            <a:pPr marL="342900" indent="-342900"/>
            <a:r>
              <a:rPr lang="en-US" sz="2000" dirty="0"/>
              <a:t>5. Specification of Information needed.</a:t>
            </a:r>
          </a:p>
          <a:p>
            <a:pPr marL="342900" indent="-342900"/>
            <a:r>
              <a:rPr lang="en-US" sz="2000" b="1" u="sng" dirty="0"/>
              <a:t>Objective/theoretical Framework</a:t>
            </a:r>
            <a:r>
              <a:rPr lang="en-US" sz="2000" dirty="0"/>
              <a:t> :  Research should be based on </a:t>
            </a:r>
            <a:r>
              <a:rPr lang="en-US" sz="2000" b="1" i="1" dirty="0"/>
              <a:t>objective evidence</a:t>
            </a:r>
            <a:r>
              <a:rPr lang="en-US" sz="2000" dirty="0"/>
              <a:t> and supported by </a:t>
            </a:r>
            <a:r>
              <a:rPr lang="en-US" sz="2000" b="1" i="1" dirty="0"/>
              <a:t>theory. </a:t>
            </a:r>
            <a:r>
              <a:rPr lang="en-US" sz="2000" dirty="0"/>
              <a:t>Objective evidence is gathered by compiling relevant findings from secondary sources. </a:t>
            </a:r>
            <a:r>
              <a:rPr lang="en-US" sz="2000" b="1" dirty="0"/>
              <a:t>Theory </a:t>
            </a:r>
            <a:r>
              <a:rPr lang="en-US" sz="2000" dirty="0"/>
              <a:t>is a conceptual scheme based on foundational statements called axiom, which are assumed to be true. The researcher should rely on theory to determine which variables should be investigated.   </a:t>
            </a:r>
          </a:p>
          <a:p>
            <a:pPr marL="342900" indent="-342900"/>
            <a:endParaRPr lang="en-US" sz="2000" dirty="0"/>
          </a:p>
          <a:p>
            <a:pPr marL="342900" indent="-342900">
              <a:buFontTx/>
              <a:buChar char="•"/>
            </a:pPr>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spcBef>
                <a:spcPct val="50000"/>
              </a:spcBef>
            </a:pPr>
            <a:endParaRPr lang="en-US" sz="20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228600" y="152400"/>
            <a:ext cx="8763000" cy="6553200"/>
          </a:xfrm>
        </p:spPr>
        <p:txBody>
          <a:bodyPr/>
          <a:lstStyle/>
          <a:p>
            <a:r>
              <a:rPr lang="en-US" sz="2000" b="1" u="sng"/>
              <a:t>Analytical Model</a:t>
            </a:r>
            <a:r>
              <a:rPr lang="en-US" sz="2000"/>
              <a:t> : It is a set of variables and their interrelationship designed to represent , in whole or in part, some real system and process.  </a:t>
            </a:r>
          </a:p>
          <a:p>
            <a:r>
              <a:rPr lang="en-US" sz="2000" b="1" i="1"/>
              <a:t>Verbal Model</a:t>
            </a:r>
            <a:r>
              <a:rPr lang="en-US" sz="2000"/>
              <a:t> : The variables and their relationships are stated in prose form.</a:t>
            </a:r>
          </a:p>
          <a:p>
            <a:r>
              <a:rPr lang="en-US" sz="2000" b="1" i="1"/>
              <a:t>Graphical Model</a:t>
            </a:r>
            <a:r>
              <a:rPr lang="en-US" sz="2000"/>
              <a:t> : It is visual and used to isolate variables and to suggest directions of relationships.</a:t>
            </a:r>
          </a:p>
          <a:p>
            <a:r>
              <a:rPr lang="en-US" sz="2000" b="1" i="1"/>
              <a:t>Mathematical Model</a:t>
            </a:r>
            <a:r>
              <a:rPr lang="en-US" sz="2000"/>
              <a:t> : Explicitly specify the relationships among variables, usually in equation form. </a:t>
            </a:r>
          </a:p>
          <a:p>
            <a:r>
              <a:rPr lang="en-US" sz="2000" b="1" u="sng"/>
              <a:t>EXAMPLE OF MODEL BUILDING</a:t>
            </a:r>
          </a:p>
          <a:p>
            <a:r>
              <a:rPr lang="en-US" sz="2000"/>
              <a:t> </a:t>
            </a:r>
            <a:r>
              <a:rPr lang="en-US" sz="2000" b="1" u="sng"/>
              <a:t>Objective </a:t>
            </a:r>
            <a:r>
              <a:rPr lang="en-US" sz="2000"/>
              <a:t>: “Analyzing the key factors for a Retail store patronage/ Loyalty.”</a:t>
            </a:r>
          </a:p>
          <a:p>
            <a:r>
              <a:rPr lang="en-US" sz="2000" b="1" u="sng"/>
              <a:t>Verbal Model</a:t>
            </a:r>
            <a:r>
              <a:rPr lang="en-US" sz="2000"/>
              <a:t> : A consumer first becomes aware of the retail store. That person then gains an understanding of the store by evaluating in terms of the factors comprising choice criteria. Based on the evaluation, the consumer forms a degree of preference for the store. If preference enough, the consumer will patronize the store.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228600" y="152400"/>
            <a:ext cx="8763000" cy="6553200"/>
          </a:xfrm>
        </p:spPr>
        <p:txBody>
          <a:bodyPr/>
          <a:lstStyle/>
          <a:p>
            <a:r>
              <a:rPr lang="en-US" sz="2000" b="1" u="sng" dirty="0"/>
              <a:t>Graphical Model </a:t>
            </a:r>
          </a:p>
          <a:p>
            <a:pPr>
              <a:buFontTx/>
              <a:buNone/>
            </a:pPr>
            <a:r>
              <a:rPr lang="en-US" sz="2000" dirty="0"/>
              <a:t>				Patronage</a:t>
            </a:r>
          </a:p>
          <a:p>
            <a:pPr>
              <a:buFontTx/>
              <a:buNone/>
            </a:pPr>
            <a:endParaRPr lang="en-US" sz="2000" dirty="0"/>
          </a:p>
          <a:p>
            <a:pPr>
              <a:buFontTx/>
              <a:buNone/>
            </a:pPr>
            <a:r>
              <a:rPr lang="en-US" sz="2000" dirty="0"/>
              <a:t>				Preference</a:t>
            </a:r>
          </a:p>
          <a:p>
            <a:pPr>
              <a:buFontTx/>
              <a:buNone/>
            </a:pPr>
            <a:endParaRPr lang="en-US" sz="2000" dirty="0"/>
          </a:p>
          <a:p>
            <a:pPr>
              <a:buFontTx/>
              <a:buNone/>
            </a:pPr>
            <a:r>
              <a:rPr lang="en-US" sz="2000" dirty="0"/>
              <a:t>				Understanding : Evaluation </a:t>
            </a:r>
          </a:p>
          <a:p>
            <a:pPr>
              <a:buFontTx/>
              <a:buNone/>
            </a:pPr>
            <a:endParaRPr lang="en-US" sz="2000" dirty="0"/>
          </a:p>
          <a:p>
            <a:pPr>
              <a:buFontTx/>
              <a:buNone/>
            </a:pPr>
            <a:r>
              <a:rPr lang="en-US" sz="2000" dirty="0"/>
              <a:t>				Awareness</a:t>
            </a:r>
          </a:p>
          <a:p>
            <a:pPr>
              <a:buFontTx/>
              <a:buNone/>
            </a:pPr>
            <a:r>
              <a:rPr lang="en-US" sz="2000" b="1" u="sng" dirty="0"/>
              <a:t>Mathematical model</a:t>
            </a:r>
          </a:p>
          <a:p>
            <a:pPr>
              <a:buFontTx/>
              <a:buNone/>
            </a:pPr>
            <a:r>
              <a:rPr lang="en-US" sz="2000" dirty="0"/>
              <a:t>                      n</a:t>
            </a:r>
          </a:p>
          <a:p>
            <a:pPr>
              <a:buFontTx/>
              <a:buNone/>
            </a:pPr>
            <a:r>
              <a:rPr lang="en-US" sz="2000" dirty="0"/>
              <a:t>	y = a</a:t>
            </a:r>
            <a:r>
              <a:rPr lang="en-US" sz="1200" dirty="0"/>
              <a:t>0</a:t>
            </a:r>
            <a:r>
              <a:rPr lang="en-US" sz="1600" dirty="0"/>
              <a:t>   </a:t>
            </a:r>
            <a:r>
              <a:rPr lang="en-US" sz="2000" dirty="0"/>
              <a:t>+          </a:t>
            </a:r>
            <a:r>
              <a:rPr lang="en-US" sz="2000" dirty="0" err="1"/>
              <a:t>a</a:t>
            </a:r>
            <a:r>
              <a:rPr lang="en-US" sz="1200" dirty="0" err="1"/>
              <a:t>i</a:t>
            </a:r>
            <a:r>
              <a:rPr lang="en-US" sz="2000" dirty="0"/>
              <a:t> +x</a:t>
            </a:r>
            <a:r>
              <a:rPr lang="en-US" sz="1200" dirty="0"/>
              <a:t>i</a:t>
            </a:r>
          </a:p>
          <a:p>
            <a:pPr>
              <a:buFontTx/>
              <a:buNone/>
            </a:pPr>
            <a:r>
              <a:rPr lang="en-US" sz="2000" dirty="0"/>
              <a:t>                    i=1</a:t>
            </a:r>
          </a:p>
          <a:p>
            <a:pPr>
              <a:buFontTx/>
              <a:buNone/>
            </a:pPr>
            <a:r>
              <a:rPr lang="en-US" sz="2000" dirty="0"/>
              <a:t>Where,  y = Degree of preference</a:t>
            </a:r>
          </a:p>
          <a:p>
            <a:pPr>
              <a:buFontTx/>
              <a:buNone/>
            </a:pPr>
            <a:r>
              <a:rPr lang="en-US" sz="2000" dirty="0"/>
              <a:t>		 a0 , </a:t>
            </a:r>
            <a:r>
              <a:rPr lang="en-US" sz="2000" dirty="0" err="1"/>
              <a:t>ai</a:t>
            </a:r>
            <a:r>
              <a:rPr lang="en-US" sz="2000" dirty="0"/>
              <a:t> = Model parameters to be examined statistically.</a:t>
            </a:r>
          </a:p>
          <a:p>
            <a:pPr>
              <a:buFontTx/>
              <a:buNone/>
            </a:pPr>
            <a:r>
              <a:rPr lang="en-US" sz="2000" dirty="0"/>
              <a:t>		 xi = Store patronage factors that constitute the choice criteria. </a:t>
            </a:r>
          </a:p>
          <a:p>
            <a:pPr>
              <a:buFontTx/>
              <a:buNone/>
            </a:pPr>
            <a:endParaRPr lang="en-US" sz="2000" dirty="0"/>
          </a:p>
        </p:txBody>
      </p:sp>
      <p:sp>
        <p:nvSpPr>
          <p:cNvPr id="23556" name="Line 4"/>
          <p:cNvSpPr>
            <a:spLocks noChangeShapeType="1"/>
          </p:cNvSpPr>
          <p:nvPr/>
        </p:nvSpPr>
        <p:spPr bwMode="auto">
          <a:xfrm>
            <a:off x="3581400" y="838200"/>
            <a:ext cx="0" cy="381000"/>
          </a:xfrm>
          <a:prstGeom prst="line">
            <a:avLst/>
          </a:prstGeom>
          <a:noFill/>
          <a:ln w="9525">
            <a:solidFill>
              <a:schemeClr val="tx1"/>
            </a:solidFill>
            <a:round/>
            <a:headEnd/>
            <a:tailEnd type="triangle" w="med" len="med"/>
          </a:ln>
          <a:effectLst/>
        </p:spPr>
        <p:txBody>
          <a:bodyPr/>
          <a:lstStyle/>
          <a:p>
            <a:endParaRPr lang="en-US"/>
          </a:p>
        </p:txBody>
      </p:sp>
      <p:sp>
        <p:nvSpPr>
          <p:cNvPr id="23557" name="Line 5"/>
          <p:cNvSpPr>
            <a:spLocks noChangeShapeType="1"/>
          </p:cNvSpPr>
          <p:nvPr/>
        </p:nvSpPr>
        <p:spPr bwMode="auto">
          <a:xfrm>
            <a:off x="3581400" y="1600200"/>
            <a:ext cx="0" cy="457200"/>
          </a:xfrm>
          <a:prstGeom prst="line">
            <a:avLst/>
          </a:prstGeom>
          <a:noFill/>
          <a:ln w="9525">
            <a:solidFill>
              <a:schemeClr val="tx1"/>
            </a:solidFill>
            <a:round/>
            <a:headEnd/>
            <a:tailEnd type="triangle" w="med" len="med"/>
          </a:ln>
          <a:effectLst/>
        </p:spPr>
        <p:txBody>
          <a:bodyPr/>
          <a:lstStyle/>
          <a:p>
            <a:endParaRPr lang="en-US"/>
          </a:p>
        </p:txBody>
      </p:sp>
      <p:sp>
        <p:nvSpPr>
          <p:cNvPr id="23558" name="Line 6"/>
          <p:cNvSpPr>
            <a:spLocks noChangeShapeType="1"/>
          </p:cNvSpPr>
          <p:nvPr/>
        </p:nvSpPr>
        <p:spPr bwMode="auto">
          <a:xfrm>
            <a:off x="3581400" y="2286000"/>
            <a:ext cx="0" cy="457200"/>
          </a:xfrm>
          <a:prstGeom prst="line">
            <a:avLst/>
          </a:prstGeom>
          <a:noFill/>
          <a:ln w="9525">
            <a:solidFill>
              <a:schemeClr val="tx1"/>
            </a:solidFill>
            <a:round/>
            <a:headEnd/>
            <a:tailEnd type="triangle" w="med" len="med"/>
          </a:ln>
          <a:effectLst/>
        </p:spPr>
        <p:txBody>
          <a:bodyPr/>
          <a:lstStyle/>
          <a:p>
            <a:endParaRPr lang="en-US"/>
          </a:p>
        </p:txBody>
      </p:sp>
      <p:sp>
        <p:nvSpPr>
          <p:cNvPr id="23561" name="Line 9"/>
          <p:cNvSpPr>
            <a:spLocks noChangeShapeType="1"/>
          </p:cNvSpPr>
          <p:nvPr/>
        </p:nvSpPr>
        <p:spPr bwMode="auto">
          <a:xfrm>
            <a:off x="1752600" y="3886200"/>
            <a:ext cx="381000" cy="0"/>
          </a:xfrm>
          <a:prstGeom prst="line">
            <a:avLst/>
          </a:prstGeom>
          <a:noFill/>
          <a:ln w="9525">
            <a:solidFill>
              <a:schemeClr val="tx1"/>
            </a:solidFill>
            <a:round/>
            <a:headEnd/>
            <a:tailEnd/>
          </a:ln>
          <a:effectLst/>
        </p:spPr>
        <p:txBody>
          <a:bodyPr/>
          <a:lstStyle/>
          <a:p>
            <a:endParaRPr lang="en-US"/>
          </a:p>
        </p:txBody>
      </p:sp>
      <p:sp>
        <p:nvSpPr>
          <p:cNvPr id="23562" name="Line 10"/>
          <p:cNvSpPr>
            <a:spLocks noChangeShapeType="1"/>
          </p:cNvSpPr>
          <p:nvPr/>
        </p:nvSpPr>
        <p:spPr bwMode="auto">
          <a:xfrm>
            <a:off x="1752600" y="3886200"/>
            <a:ext cx="228600" cy="152400"/>
          </a:xfrm>
          <a:prstGeom prst="line">
            <a:avLst/>
          </a:prstGeom>
          <a:noFill/>
          <a:ln w="9525">
            <a:solidFill>
              <a:schemeClr val="tx1"/>
            </a:solidFill>
            <a:round/>
            <a:headEnd/>
            <a:tailEnd/>
          </a:ln>
          <a:effectLst/>
        </p:spPr>
        <p:txBody>
          <a:bodyPr/>
          <a:lstStyle/>
          <a:p>
            <a:endParaRPr lang="en-US"/>
          </a:p>
        </p:txBody>
      </p:sp>
      <p:sp>
        <p:nvSpPr>
          <p:cNvPr id="23563" name="Line 11"/>
          <p:cNvSpPr>
            <a:spLocks noChangeShapeType="1"/>
          </p:cNvSpPr>
          <p:nvPr/>
        </p:nvSpPr>
        <p:spPr bwMode="auto">
          <a:xfrm flipH="1">
            <a:off x="1752600" y="4038600"/>
            <a:ext cx="228600" cy="152400"/>
          </a:xfrm>
          <a:prstGeom prst="line">
            <a:avLst/>
          </a:prstGeom>
          <a:noFill/>
          <a:ln w="9525">
            <a:solidFill>
              <a:schemeClr val="tx1"/>
            </a:solidFill>
            <a:round/>
            <a:headEnd/>
            <a:tailEnd/>
          </a:ln>
          <a:effectLst/>
        </p:spPr>
        <p:txBody>
          <a:bodyPr/>
          <a:lstStyle/>
          <a:p>
            <a:endParaRPr lang="en-US"/>
          </a:p>
        </p:txBody>
      </p:sp>
      <p:sp>
        <p:nvSpPr>
          <p:cNvPr id="23564" name="Line 12"/>
          <p:cNvSpPr>
            <a:spLocks noChangeShapeType="1"/>
          </p:cNvSpPr>
          <p:nvPr/>
        </p:nvSpPr>
        <p:spPr bwMode="auto">
          <a:xfrm>
            <a:off x="1752600" y="4191000"/>
            <a:ext cx="381000" cy="0"/>
          </a:xfrm>
          <a:prstGeom prst="line">
            <a:avLst/>
          </a:prstGeom>
          <a:noFill/>
          <a:ln w="9525">
            <a:solidFill>
              <a:schemeClr val="tx1"/>
            </a:solidFill>
            <a:round/>
            <a:headEnd/>
            <a:tailEnd/>
          </a:ln>
          <a:effectLst/>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research</a:t>
            </a:r>
          </a:p>
        </p:txBody>
      </p:sp>
      <p:sp>
        <p:nvSpPr>
          <p:cNvPr id="3" name="Content Placeholder 2"/>
          <p:cNvSpPr>
            <a:spLocks noGrp="1"/>
          </p:cNvSpPr>
          <p:nvPr>
            <p:ph idx="1"/>
          </p:nvPr>
        </p:nvSpPr>
        <p:spPr/>
        <p:txBody>
          <a:bodyPr>
            <a:normAutofit fontScale="77500" lnSpcReduction="20000"/>
          </a:bodyPr>
          <a:lstStyle/>
          <a:p>
            <a:pPr algn="just"/>
            <a:r>
              <a:rPr lang="en-US" dirty="0"/>
              <a:t>The </a:t>
            </a:r>
            <a:r>
              <a:rPr lang="en-US" u="sng" dirty="0"/>
              <a:t>systematic</a:t>
            </a:r>
            <a:r>
              <a:rPr lang="en-US" dirty="0"/>
              <a:t> and </a:t>
            </a:r>
            <a:r>
              <a:rPr lang="en-US" u="sng" dirty="0"/>
              <a:t>objective</a:t>
            </a:r>
            <a:r>
              <a:rPr lang="en-US" dirty="0"/>
              <a:t> </a:t>
            </a:r>
            <a:r>
              <a:rPr lang="en-US" u="sng" dirty="0"/>
              <a:t>identification</a:t>
            </a:r>
            <a:r>
              <a:rPr lang="en-US" dirty="0"/>
              <a:t>, </a:t>
            </a:r>
            <a:r>
              <a:rPr lang="en-US" u="sng" dirty="0"/>
              <a:t>collection</a:t>
            </a:r>
            <a:r>
              <a:rPr lang="en-US" dirty="0"/>
              <a:t>, </a:t>
            </a:r>
            <a:r>
              <a:rPr lang="en-US" u="sng" dirty="0"/>
              <a:t>analysis</a:t>
            </a:r>
            <a:r>
              <a:rPr lang="en-US" dirty="0"/>
              <a:t>, </a:t>
            </a:r>
            <a:r>
              <a:rPr lang="en-US" u="sng" dirty="0"/>
              <a:t>distribution, </a:t>
            </a:r>
            <a:r>
              <a:rPr lang="en-US" dirty="0"/>
              <a:t>and </a:t>
            </a:r>
            <a:r>
              <a:rPr lang="en-US" u="sng" dirty="0"/>
              <a:t>use of information </a:t>
            </a:r>
            <a:r>
              <a:rPr lang="en-US" dirty="0"/>
              <a:t>for the purpose of assisting management in decision making related to the identification and solution of problems.</a:t>
            </a:r>
          </a:p>
          <a:p>
            <a:pPr algn="just"/>
            <a:r>
              <a:rPr lang="en-US" dirty="0"/>
              <a:t>Systematic</a:t>
            </a:r>
          </a:p>
          <a:p>
            <a:pPr algn="just"/>
            <a:r>
              <a:rPr lang="en-US" dirty="0"/>
              <a:t>Objective</a:t>
            </a:r>
          </a:p>
          <a:p>
            <a:pPr algn="just"/>
            <a:r>
              <a:rPr lang="en-US" dirty="0"/>
              <a:t>Identify</a:t>
            </a:r>
          </a:p>
          <a:p>
            <a:pPr algn="just"/>
            <a:r>
              <a:rPr lang="en-US" dirty="0"/>
              <a:t>Collection of Information</a:t>
            </a:r>
          </a:p>
          <a:p>
            <a:pPr algn="just"/>
            <a:r>
              <a:rPr lang="en-US" dirty="0"/>
              <a:t>Analyze</a:t>
            </a:r>
          </a:p>
          <a:p>
            <a:pPr algn="just"/>
            <a:r>
              <a:rPr lang="en-US" dirty="0"/>
              <a:t>Interpret</a:t>
            </a:r>
          </a:p>
          <a:p>
            <a:pPr algn="just"/>
            <a:r>
              <a:rPr lang="en-US" dirty="0"/>
              <a:t>Draw inferences</a:t>
            </a:r>
          </a:p>
          <a:p>
            <a:pPr algn="just"/>
            <a:r>
              <a:rPr lang="en-US" dirty="0"/>
              <a:t>Present the information</a:t>
            </a:r>
          </a:p>
          <a:p>
            <a:pPr algn="just">
              <a:buNone/>
            </a:pP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228600" y="152400"/>
            <a:ext cx="8686800" cy="6477000"/>
          </a:xfrm>
        </p:spPr>
        <p:txBody>
          <a:bodyPr/>
          <a:lstStyle/>
          <a:p>
            <a:pPr>
              <a:lnSpc>
                <a:spcPct val="90000"/>
              </a:lnSpc>
            </a:pPr>
            <a:r>
              <a:rPr lang="en-US" sz="2000" b="1" u="sng"/>
              <a:t>Research Questions (RQs)</a:t>
            </a:r>
          </a:p>
          <a:p>
            <a:pPr>
              <a:lnSpc>
                <a:spcPct val="90000"/>
              </a:lnSpc>
            </a:pPr>
            <a:r>
              <a:rPr lang="en-US" sz="2000"/>
              <a:t>Research questions are refined statements of the specific components of the problem. </a:t>
            </a:r>
          </a:p>
          <a:p>
            <a:pPr>
              <a:lnSpc>
                <a:spcPct val="90000"/>
              </a:lnSpc>
            </a:pPr>
            <a:r>
              <a:rPr lang="en-US" sz="2000"/>
              <a:t>The formulation of research questions are not only guided by the problem definition , but also the theoretical framework and the analytical model adopted . </a:t>
            </a:r>
          </a:p>
          <a:p>
            <a:pPr>
              <a:lnSpc>
                <a:spcPct val="90000"/>
              </a:lnSpc>
            </a:pPr>
            <a:r>
              <a:rPr lang="en-US" sz="2000" b="1" u="sng"/>
              <a:t>Development of Research questions and hypothesis</a:t>
            </a:r>
          </a:p>
          <a:p>
            <a:pPr>
              <a:lnSpc>
                <a:spcPct val="90000"/>
              </a:lnSpc>
              <a:buFontTx/>
              <a:buNone/>
            </a:pPr>
            <a:r>
              <a:rPr lang="en-US" sz="2000"/>
              <a:t>						Components of the problem</a:t>
            </a:r>
          </a:p>
          <a:p>
            <a:pPr>
              <a:lnSpc>
                <a:spcPct val="90000"/>
              </a:lnSpc>
              <a:buFontTx/>
              <a:buNone/>
            </a:pPr>
            <a:r>
              <a:rPr lang="en-US" sz="2000"/>
              <a:t>Objective / Theoretical framework </a:t>
            </a:r>
          </a:p>
          <a:p>
            <a:pPr>
              <a:lnSpc>
                <a:spcPct val="90000"/>
              </a:lnSpc>
              <a:buFontTx/>
              <a:buNone/>
            </a:pPr>
            <a:r>
              <a:rPr lang="en-US" sz="2000"/>
              <a:t>						Research questions</a:t>
            </a:r>
          </a:p>
          <a:p>
            <a:pPr>
              <a:lnSpc>
                <a:spcPct val="90000"/>
              </a:lnSpc>
              <a:buFontTx/>
              <a:buNone/>
            </a:pPr>
            <a:r>
              <a:rPr lang="en-US" sz="2000"/>
              <a:t>Analytical Model</a:t>
            </a:r>
          </a:p>
          <a:p>
            <a:pPr>
              <a:lnSpc>
                <a:spcPct val="90000"/>
              </a:lnSpc>
              <a:buFontTx/>
              <a:buNone/>
            </a:pPr>
            <a:r>
              <a:rPr lang="en-US" sz="2000"/>
              <a:t>							Hypothesis </a:t>
            </a:r>
          </a:p>
          <a:p>
            <a:pPr>
              <a:lnSpc>
                <a:spcPct val="90000"/>
              </a:lnSpc>
            </a:pPr>
            <a:r>
              <a:rPr lang="en-US" sz="2000"/>
              <a:t>For Ex. :</a:t>
            </a:r>
          </a:p>
          <a:p>
            <a:pPr>
              <a:lnSpc>
                <a:spcPct val="90000"/>
              </a:lnSpc>
            </a:pPr>
            <a:r>
              <a:rPr lang="en-US" sz="2000"/>
              <a:t>RQ : Do customers of Big Bazaar exhibit store loyalty ?</a:t>
            </a:r>
          </a:p>
          <a:p>
            <a:pPr>
              <a:lnSpc>
                <a:spcPct val="90000"/>
              </a:lnSpc>
            </a:pPr>
            <a:r>
              <a:rPr lang="en-US" sz="2000"/>
              <a:t>H : Customers of Big Bazaar are loyal.</a:t>
            </a:r>
          </a:p>
          <a:p>
            <a:pPr>
              <a:lnSpc>
                <a:spcPct val="90000"/>
              </a:lnSpc>
            </a:pPr>
            <a:r>
              <a:rPr lang="en-US" sz="2000" b="1" u="sng"/>
              <a:t>Specification of Information needed</a:t>
            </a:r>
          </a:p>
          <a:p>
            <a:pPr>
              <a:lnSpc>
                <a:spcPct val="90000"/>
              </a:lnSpc>
            </a:pPr>
            <a:r>
              <a:rPr lang="en-US" sz="2000"/>
              <a:t>By focusing on each component of the problem and the analytical framework, models, RQs, Hypothesis; researcher can determine what information is required to carry out the research project.  </a:t>
            </a:r>
          </a:p>
          <a:p>
            <a:pPr>
              <a:lnSpc>
                <a:spcPct val="90000"/>
              </a:lnSpc>
              <a:buFontTx/>
              <a:buNone/>
            </a:pPr>
            <a:endParaRPr lang="en-US" sz="2000"/>
          </a:p>
          <a:p>
            <a:pPr>
              <a:lnSpc>
                <a:spcPct val="90000"/>
              </a:lnSpc>
            </a:pPr>
            <a:endParaRPr lang="en-US" sz="2000"/>
          </a:p>
        </p:txBody>
      </p:sp>
      <p:sp>
        <p:nvSpPr>
          <p:cNvPr id="29700" name="Line 4"/>
          <p:cNvSpPr>
            <a:spLocks noChangeShapeType="1"/>
          </p:cNvSpPr>
          <p:nvPr/>
        </p:nvSpPr>
        <p:spPr bwMode="auto">
          <a:xfrm>
            <a:off x="6096000" y="2667000"/>
            <a:ext cx="0" cy="457200"/>
          </a:xfrm>
          <a:prstGeom prst="line">
            <a:avLst/>
          </a:prstGeom>
          <a:noFill/>
          <a:ln w="9525">
            <a:solidFill>
              <a:schemeClr val="tx1"/>
            </a:solidFill>
            <a:round/>
            <a:headEnd/>
            <a:tailEnd type="triangle" w="med" len="med"/>
          </a:ln>
          <a:effectLst/>
        </p:spPr>
        <p:txBody>
          <a:bodyPr/>
          <a:lstStyle/>
          <a:p>
            <a:endParaRPr lang="en-US"/>
          </a:p>
        </p:txBody>
      </p:sp>
      <p:sp>
        <p:nvSpPr>
          <p:cNvPr id="29701" name="Line 5"/>
          <p:cNvSpPr>
            <a:spLocks noChangeShapeType="1"/>
          </p:cNvSpPr>
          <p:nvPr/>
        </p:nvSpPr>
        <p:spPr bwMode="auto">
          <a:xfrm>
            <a:off x="6096000" y="3352800"/>
            <a:ext cx="0" cy="381000"/>
          </a:xfrm>
          <a:prstGeom prst="line">
            <a:avLst/>
          </a:prstGeom>
          <a:noFill/>
          <a:ln w="9525">
            <a:solidFill>
              <a:schemeClr val="tx1"/>
            </a:solidFill>
            <a:round/>
            <a:headEnd/>
            <a:tailEnd type="triangle" w="med" len="med"/>
          </a:ln>
          <a:effectLst/>
        </p:spPr>
        <p:txBody>
          <a:bodyPr/>
          <a:lstStyle/>
          <a:p>
            <a:endParaRPr lang="en-US"/>
          </a:p>
        </p:txBody>
      </p:sp>
      <p:sp>
        <p:nvSpPr>
          <p:cNvPr id="29702" name="Line 6"/>
          <p:cNvSpPr>
            <a:spLocks noChangeShapeType="1"/>
          </p:cNvSpPr>
          <p:nvPr/>
        </p:nvSpPr>
        <p:spPr bwMode="auto">
          <a:xfrm>
            <a:off x="4343400" y="2819400"/>
            <a:ext cx="1752600" cy="0"/>
          </a:xfrm>
          <a:prstGeom prst="line">
            <a:avLst/>
          </a:prstGeom>
          <a:noFill/>
          <a:ln w="9525">
            <a:solidFill>
              <a:schemeClr val="tx1"/>
            </a:solidFill>
            <a:round/>
            <a:headEnd/>
            <a:tailEnd type="triangle" w="med" len="med"/>
          </a:ln>
          <a:effectLst/>
        </p:spPr>
        <p:txBody>
          <a:bodyPr/>
          <a:lstStyle/>
          <a:p>
            <a:endParaRPr lang="en-US"/>
          </a:p>
        </p:txBody>
      </p:sp>
      <p:sp>
        <p:nvSpPr>
          <p:cNvPr id="29703" name="Line 7"/>
          <p:cNvSpPr>
            <a:spLocks noChangeShapeType="1"/>
          </p:cNvSpPr>
          <p:nvPr/>
        </p:nvSpPr>
        <p:spPr bwMode="auto">
          <a:xfrm>
            <a:off x="2362200" y="3505200"/>
            <a:ext cx="3657600" cy="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76200"/>
            <a:ext cx="8229600" cy="487363"/>
          </a:xfrm>
        </p:spPr>
        <p:txBody>
          <a:bodyPr/>
          <a:lstStyle/>
          <a:p>
            <a:pPr eaLnBrk="1" hangingPunct="1"/>
            <a:r>
              <a:rPr lang="en-US" sz="2200" b="1" u="sng" dirty="0">
                <a:solidFill>
                  <a:srgbClr val="7030A0"/>
                </a:solidFill>
              </a:rPr>
              <a:t>RESEARCH DESIGN</a:t>
            </a:r>
          </a:p>
        </p:txBody>
      </p:sp>
      <p:sp>
        <p:nvSpPr>
          <p:cNvPr id="67587" name="Rectangle 3"/>
          <p:cNvSpPr>
            <a:spLocks noGrp="1" noChangeArrowheads="1"/>
          </p:cNvSpPr>
          <p:nvPr>
            <p:ph type="body" idx="1"/>
          </p:nvPr>
        </p:nvSpPr>
        <p:spPr>
          <a:xfrm>
            <a:off x="228600" y="609600"/>
            <a:ext cx="8763000" cy="5821363"/>
          </a:xfrm>
        </p:spPr>
        <p:txBody>
          <a:bodyPr>
            <a:normAutofit fontScale="92500" lnSpcReduction="10000"/>
          </a:bodyPr>
          <a:lstStyle/>
          <a:p>
            <a:pPr eaLnBrk="1" hangingPunct="1"/>
            <a:r>
              <a:rPr lang="en-US" sz="2000" dirty="0"/>
              <a:t>Research design is a blueprint for the collection , measurement, and analysis of data.</a:t>
            </a:r>
          </a:p>
          <a:p>
            <a:pPr eaLnBrk="1" hangingPunct="1"/>
            <a:r>
              <a:rPr lang="en-US" sz="2000" dirty="0"/>
              <a:t>It specifies the details of the procedures necessary for obtaining the information needed to structure and/or solve research problems. </a:t>
            </a:r>
          </a:p>
          <a:p>
            <a:pPr eaLnBrk="1" hangingPunct="1"/>
            <a:r>
              <a:rPr lang="en-US" sz="2000" b="1" u="sng" dirty="0"/>
              <a:t>Components of a Research Design</a:t>
            </a:r>
            <a:r>
              <a:rPr lang="en-US" sz="2000" dirty="0"/>
              <a:t> </a:t>
            </a:r>
          </a:p>
          <a:p>
            <a:pPr eaLnBrk="1" hangingPunct="1"/>
            <a:r>
              <a:rPr lang="en-US" sz="2000" dirty="0">
                <a:cs typeface="Times New Roman" pitchFamily="18" charset="0"/>
              </a:rPr>
              <a:t>Design the exploratory, descriptive, and/or causal phases of the research</a:t>
            </a:r>
          </a:p>
          <a:p>
            <a:pPr eaLnBrk="1" hangingPunct="1"/>
            <a:r>
              <a:rPr lang="en-US" sz="2000" dirty="0">
                <a:cs typeface="Times New Roman" pitchFamily="18" charset="0"/>
              </a:rPr>
              <a:t>Define the information needed</a:t>
            </a:r>
          </a:p>
          <a:p>
            <a:pPr eaLnBrk="1" hangingPunct="1"/>
            <a:r>
              <a:rPr lang="en-US" sz="2000" dirty="0">
                <a:cs typeface="Times New Roman" pitchFamily="18" charset="0"/>
              </a:rPr>
              <a:t>Specify the measurement and scaling procedures</a:t>
            </a:r>
            <a:endParaRPr lang="en-US" sz="2000" dirty="0"/>
          </a:p>
          <a:p>
            <a:pPr eaLnBrk="1" hangingPunct="1"/>
            <a:r>
              <a:rPr lang="en-US" sz="2000" dirty="0">
                <a:cs typeface="Times New Roman" pitchFamily="18" charset="0"/>
              </a:rPr>
              <a:t>Construct and pretest a questionnaire (interviewing form) or an appropriate form for data collection </a:t>
            </a:r>
          </a:p>
          <a:p>
            <a:pPr eaLnBrk="1" hangingPunct="1"/>
            <a:r>
              <a:rPr lang="en-US" sz="2000" dirty="0">
                <a:cs typeface="Times New Roman" pitchFamily="18" charset="0"/>
              </a:rPr>
              <a:t>Specify the sampling process and sample size </a:t>
            </a:r>
          </a:p>
          <a:p>
            <a:pPr eaLnBrk="1" hangingPunct="1"/>
            <a:r>
              <a:rPr lang="en-US" sz="2000" dirty="0">
                <a:cs typeface="Times New Roman" pitchFamily="18" charset="0"/>
              </a:rPr>
              <a:t>Develop a plan of data analysis</a:t>
            </a:r>
          </a:p>
          <a:p>
            <a:pPr eaLnBrk="1" hangingPunct="1"/>
            <a:r>
              <a:rPr lang="en-US" sz="2000" b="1" u="sng" dirty="0">
                <a:cs typeface="Times New Roman" pitchFamily="18" charset="0"/>
              </a:rPr>
              <a:t>Classification of Research Design</a:t>
            </a:r>
          </a:p>
          <a:p>
            <a:pPr eaLnBrk="1" hangingPunct="1"/>
            <a:r>
              <a:rPr lang="en-US" sz="2000" dirty="0">
                <a:cs typeface="Times New Roman" pitchFamily="18" charset="0"/>
              </a:rPr>
              <a:t>Exploratory Research Design</a:t>
            </a:r>
          </a:p>
          <a:p>
            <a:pPr eaLnBrk="1" hangingPunct="1"/>
            <a:r>
              <a:rPr lang="en-US" sz="2000" dirty="0">
                <a:cs typeface="Times New Roman" pitchFamily="18" charset="0"/>
              </a:rPr>
              <a:t>Conclusive Research Design	    	Descriptive Research</a:t>
            </a:r>
          </a:p>
          <a:p>
            <a:pPr eaLnBrk="1" hangingPunct="1">
              <a:buFontTx/>
              <a:buNone/>
            </a:pPr>
            <a:r>
              <a:rPr lang="en-US" sz="2000" dirty="0">
                <a:cs typeface="Times New Roman" pitchFamily="18" charset="0"/>
              </a:rPr>
              <a:t>						</a:t>
            </a:r>
          </a:p>
          <a:p>
            <a:pPr eaLnBrk="1" hangingPunct="1">
              <a:buFontTx/>
              <a:buNone/>
            </a:pPr>
            <a:r>
              <a:rPr lang="en-US" sz="2000" dirty="0">
                <a:cs typeface="Times New Roman" pitchFamily="18" charset="0"/>
              </a:rPr>
              <a:t>						Causal research</a:t>
            </a:r>
          </a:p>
          <a:p>
            <a:pPr eaLnBrk="1" hangingPunct="1">
              <a:buFontTx/>
              <a:buNone/>
            </a:pPr>
            <a:r>
              <a:rPr lang="en-US" sz="2000" dirty="0">
                <a:cs typeface="Times New Roman" pitchFamily="18" charset="0"/>
              </a:rPr>
              <a:t>                                                                                 </a:t>
            </a:r>
          </a:p>
          <a:p>
            <a:pPr eaLnBrk="1" hangingPunct="1"/>
            <a:endParaRPr lang="en-US" sz="2000" dirty="0">
              <a:cs typeface="Times New Roman" pitchFamily="18" charset="0"/>
            </a:endParaRPr>
          </a:p>
          <a:p>
            <a:pPr eaLnBrk="1" hangingPunct="1"/>
            <a:endParaRPr lang="en-US" sz="2000" dirty="0">
              <a:cs typeface="Times New Roman" pitchFamily="18" charset="0"/>
            </a:endParaRPr>
          </a:p>
        </p:txBody>
      </p:sp>
      <p:sp>
        <p:nvSpPr>
          <p:cNvPr id="67588" name="Line 5"/>
          <p:cNvSpPr>
            <a:spLocks noChangeShapeType="1"/>
          </p:cNvSpPr>
          <p:nvPr/>
        </p:nvSpPr>
        <p:spPr bwMode="auto">
          <a:xfrm>
            <a:off x="3962400" y="5181600"/>
            <a:ext cx="838200" cy="0"/>
          </a:xfrm>
          <a:prstGeom prst="line">
            <a:avLst/>
          </a:prstGeom>
          <a:noFill/>
          <a:ln w="9525">
            <a:solidFill>
              <a:schemeClr val="tx1"/>
            </a:solidFill>
            <a:round/>
            <a:headEnd/>
            <a:tailEnd type="triangle" w="med" len="med"/>
          </a:ln>
        </p:spPr>
        <p:txBody>
          <a:bodyPr/>
          <a:lstStyle/>
          <a:p>
            <a:endParaRPr lang="en-US"/>
          </a:p>
        </p:txBody>
      </p:sp>
      <p:sp>
        <p:nvSpPr>
          <p:cNvPr id="67589" name="Line 6"/>
          <p:cNvSpPr>
            <a:spLocks noChangeShapeType="1"/>
          </p:cNvSpPr>
          <p:nvPr/>
        </p:nvSpPr>
        <p:spPr bwMode="auto">
          <a:xfrm>
            <a:off x="3962400" y="5181600"/>
            <a:ext cx="914400" cy="5334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57200" y="76200"/>
            <a:ext cx="8229600" cy="563563"/>
          </a:xfrm>
        </p:spPr>
        <p:txBody>
          <a:bodyPr/>
          <a:lstStyle/>
          <a:p>
            <a:pPr eaLnBrk="1" hangingPunct="1"/>
            <a:r>
              <a:rPr lang="en-US" sz="2200" b="1" u="sng"/>
              <a:t>Exploratory &amp; Conclusive Research Differences</a:t>
            </a:r>
          </a:p>
        </p:txBody>
      </p:sp>
      <p:sp>
        <p:nvSpPr>
          <p:cNvPr id="31747" name="Rectangle 3"/>
          <p:cNvSpPr>
            <a:spLocks noChangeArrowheads="1"/>
          </p:cNvSpPr>
          <p:nvPr/>
        </p:nvSpPr>
        <p:spPr bwMode="auto">
          <a:xfrm>
            <a:off x="146050" y="1371600"/>
            <a:ext cx="1611313" cy="4483100"/>
          </a:xfrm>
          <a:prstGeom prst="rect">
            <a:avLst/>
          </a:prstGeom>
          <a:noFill/>
          <a:ln w="12700">
            <a:noFill/>
            <a:miter lim="800000"/>
            <a:headEnd/>
            <a:tailEnd/>
          </a:ln>
          <a:effectLst/>
        </p:spPr>
        <p:txBody>
          <a:bodyPr lIns="90487" tIns="44450" rIns="90487" bIns="44450">
            <a:spAutoFit/>
          </a:bodyPr>
          <a:lstStyle/>
          <a:p>
            <a:pPr eaLnBrk="0" hangingPunct="0">
              <a:defRPr/>
            </a:pPr>
            <a:r>
              <a:rPr lang="en-US" b="1">
                <a:solidFill>
                  <a:schemeClr val="tx2"/>
                </a:solidFill>
                <a:latin typeface="Helvetica" pitchFamily="34" charset="0"/>
              </a:rPr>
              <a:t>Objective:</a:t>
            </a:r>
          </a:p>
          <a:p>
            <a:pPr eaLnBrk="0" hangingPunct="0">
              <a:defRPr/>
            </a:pPr>
            <a:endParaRPr lang="en-US" b="1">
              <a:solidFill>
                <a:schemeClr val="tx2"/>
              </a:solidFill>
              <a:latin typeface="Helvetica" pitchFamily="34" charset="0"/>
            </a:endParaRPr>
          </a:p>
          <a:p>
            <a:pPr eaLnBrk="0" hangingPunct="0">
              <a:defRPr/>
            </a:pPr>
            <a:endParaRPr lang="en-US" b="1">
              <a:solidFill>
                <a:schemeClr val="tx2"/>
              </a:solidFill>
              <a:latin typeface="Helvetica" pitchFamily="34" charset="0"/>
            </a:endParaRPr>
          </a:p>
          <a:p>
            <a:pPr eaLnBrk="0" hangingPunct="0">
              <a:defRPr/>
            </a:pPr>
            <a:r>
              <a:rPr lang="en-US" b="1">
                <a:solidFill>
                  <a:schemeClr val="tx2"/>
                </a:solidFill>
                <a:latin typeface="Helvetica" pitchFamily="34" charset="0"/>
              </a:rPr>
              <a:t>Character-istics:</a:t>
            </a:r>
          </a:p>
          <a:p>
            <a:pPr eaLnBrk="0" hangingPunct="0">
              <a:defRPr/>
            </a:pPr>
            <a:endParaRPr lang="en-US" b="1">
              <a:solidFill>
                <a:schemeClr val="tx2"/>
              </a:solidFill>
              <a:latin typeface="Helvetica" pitchFamily="34" charset="0"/>
            </a:endParaRPr>
          </a:p>
          <a:p>
            <a:pPr eaLnBrk="0" hangingPunct="0">
              <a:defRPr/>
            </a:pPr>
            <a:endParaRPr lang="en-US" b="1">
              <a:solidFill>
                <a:schemeClr val="tx2"/>
              </a:solidFill>
              <a:latin typeface="Helvetica" pitchFamily="34" charset="0"/>
            </a:endParaRPr>
          </a:p>
          <a:p>
            <a:pPr eaLnBrk="0" hangingPunct="0">
              <a:defRPr/>
            </a:pPr>
            <a:endParaRPr lang="en-US" b="1">
              <a:solidFill>
                <a:schemeClr val="tx2"/>
              </a:solidFill>
              <a:latin typeface="Helvetica" pitchFamily="34" charset="0"/>
            </a:endParaRPr>
          </a:p>
          <a:p>
            <a:pPr eaLnBrk="0" hangingPunct="0">
              <a:defRPr/>
            </a:pPr>
            <a:endParaRPr lang="en-US" b="1">
              <a:solidFill>
                <a:schemeClr val="tx2"/>
              </a:solidFill>
              <a:latin typeface="Helvetica" pitchFamily="34" charset="0"/>
            </a:endParaRPr>
          </a:p>
          <a:p>
            <a:pPr eaLnBrk="0" hangingPunct="0">
              <a:defRPr/>
            </a:pPr>
            <a:endParaRPr lang="en-US" b="1">
              <a:solidFill>
                <a:schemeClr val="tx2"/>
              </a:solidFill>
              <a:latin typeface="Helvetica" pitchFamily="34" charset="0"/>
            </a:endParaRPr>
          </a:p>
          <a:p>
            <a:pPr eaLnBrk="0" hangingPunct="0">
              <a:defRPr/>
            </a:pPr>
            <a:endParaRPr lang="en-US" b="1">
              <a:solidFill>
                <a:schemeClr val="tx2"/>
              </a:solidFill>
              <a:latin typeface="Helvetica" pitchFamily="34" charset="0"/>
            </a:endParaRPr>
          </a:p>
          <a:p>
            <a:pPr eaLnBrk="0" hangingPunct="0">
              <a:defRPr/>
            </a:pPr>
            <a:r>
              <a:rPr lang="en-US" b="1">
                <a:solidFill>
                  <a:schemeClr val="tx2"/>
                </a:solidFill>
                <a:latin typeface="Helvetica" pitchFamily="34" charset="0"/>
              </a:rPr>
              <a:t>Findings /Results:</a:t>
            </a:r>
          </a:p>
          <a:p>
            <a:pPr eaLnBrk="0" hangingPunct="0">
              <a:defRPr/>
            </a:pPr>
            <a:endParaRPr lang="en-US" b="1">
              <a:solidFill>
                <a:schemeClr val="tx2"/>
              </a:solidFill>
              <a:latin typeface="Helvetica" pitchFamily="34" charset="0"/>
            </a:endParaRPr>
          </a:p>
          <a:p>
            <a:pPr eaLnBrk="0" hangingPunct="0">
              <a:defRPr/>
            </a:pPr>
            <a:r>
              <a:rPr lang="en-US" b="1">
                <a:solidFill>
                  <a:schemeClr val="tx2"/>
                </a:solidFill>
                <a:latin typeface="Helvetica" pitchFamily="34" charset="0"/>
              </a:rPr>
              <a:t>Outcome:</a:t>
            </a:r>
            <a:r>
              <a:rPr lang="en-US" b="1">
                <a:solidFill>
                  <a:schemeClr val="tx2"/>
                </a:solidFill>
                <a:effectLst>
                  <a:outerShdw blurRad="38100" dist="38100" dir="2700000" algn="tl">
                    <a:srgbClr val="C0C0C0"/>
                  </a:outerShdw>
                </a:effectLst>
                <a:latin typeface="Helvetica" pitchFamily="34" charset="0"/>
              </a:rPr>
              <a:t>	</a:t>
            </a:r>
          </a:p>
        </p:txBody>
      </p:sp>
      <p:sp>
        <p:nvSpPr>
          <p:cNvPr id="31748" name="Rectangle 4"/>
          <p:cNvSpPr>
            <a:spLocks noChangeArrowheads="1"/>
          </p:cNvSpPr>
          <p:nvPr/>
        </p:nvSpPr>
        <p:spPr bwMode="auto">
          <a:xfrm>
            <a:off x="1655763" y="1371600"/>
            <a:ext cx="3606800" cy="4757738"/>
          </a:xfrm>
          <a:prstGeom prst="rect">
            <a:avLst/>
          </a:prstGeom>
          <a:noFill/>
          <a:ln w="12700">
            <a:noFill/>
            <a:miter lim="800000"/>
            <a:headEnd/>
            <a:tailEnd/>
          </a:ln>
          <a:effectLst/>
        </p:spPr>
        <p:txBody>
          <a:bodyPr lIns="90487" tIns="44450" rIns="90487" bIns="44450">
            <a:spAutoFit/>
          </a:bodyPr>
          <a:lstStyle/>
          <a:p>
            <a:pPr eaLnBrk="0" hangingPunct="0">
              <a:defRPr/>
            </a:pPr>
            <a:r>
              <a:rPr lang="en-US">
                <a:latin typeface="Helvetica" pitchFamily="34" charset="0"/>
              </a:rPr>
              <a:t>To provide insights and understanding.</a:t>
            </a:r>
          </a:p>
          <a:p>
            <a:pPr eaLnBrk="0" hangingPunct="0">
              <a:defRPr/>
            </a:pPr>
            <a:endParaRPr lang="en-US">
              <a:latin typeface="Helvetica" pitchFamily="34" charset="0"/>
            </a:endParaRPr>
          </a:p>
          <a:p>
            <a:pPr eaLnBrk="0" hangingPunct="0">
              <a:defRPr/>
            </a:pPr>
            <a:r>
              <a:rPr lang="en-US">
                <a:latin typeface="Helvetica" pitchFamily="34" charset="0"/>
              </a:rPr>
              <a:t>Information needed is defined only loosely. Research process is flexible and unstructured.  Sample is small and non-representative.  Analysis of primary data is qualitative.</a:t>
            </a:r>
          </a:p>
          <a:p>
            <a:pPr eaLnBrk="0" hangingPunct="0">
              <a:defRPr/>
            </a:pPr>
            <a:endParaRPr lang="en-US">
              <a:latin typeface="Helvetica" pitchFamily="34" charset="0"/>
            </a:endParaRPr>
          </a:p>
          <a:p>
            <a:pPr eaLnBrk="0" hangingPunct="0">
              <a:defRPr/>
            </a:pPr>
            <a:br>
              <a:rPr lang="en-US">
                <a:latin typeface="Helvetica" pitchFamily="34" charset="0"/>
              </a:rPr>
            </a:br>
            <a:r>
              <a:rPr lang="en-US">
                <a:latin typeface="Helvetica" pitchFamily="34" charset="0"/>
              </a:rPr>
              <a:t>Tentative.</a:t>
            </a:r>
          </a:p>
          <a:p>
            <a:pPr eaLnBrk="0" hangingPunct="0">
              <a:defRPr/>
            </a:pPr>
            <a:endParaRPr lang="en-US">
              <a:latin typeface="Helvetica" pitchFamily="34" charset="0"/>
            </a:endParaRPr>
          </a:p>
          <a:p>
            <a:pPr eaLnBrk="0" hangingPunct="0">
              <a:defRPr/>
            </a:pPr>
            <a:endParaRPr lang="en-US">
              <a:latin typeface="Helvetica" pitchFamily="34" charset="0"/>
            </a:endParaRPr>
          </a:p>
          <a:p>
            <a:pPr eaLnBrk="0" hangingPunct="0">
              <a:defRPr/>
            </a:pPr>
            <a:r>
              <a:rPr lang="en-US">
                <a:latin typeface="Helvetica" pitchFamily="34" charset="0"/>
              </a:rPr>
              <a:t>Generally followed by further exploratory or conclusive research.</a:t>
            </a:r>
            <a:endParaRPr lang="en-US">
              <a:effectLst>
                <a:outerShdw blurRad="38100" dist="38100" dir="2700000" algn="tl">
                  <a:srgbClr val="C0C0C0"/>
                </a:outerShdw>
              </a:effectLst>
              <a:latin typeface="Helvetica" pitchFamily="34" charset="0"/>
            </a:endParaRPr>
          </a:p>
        </p:txBody>
      </p:sp>
      <p:sp>
        <p:nvSpPr>
          <p:cNvPr id="31749" name="Rectangle 5"/>
          <p:cNvSpPr>
            <a:spLocks noChangeArrowheads="1"/>
          </p:cNvSpPr>
          <p:nvPr/>
        </p:nvSpPr>
        <p:spPr bwMode="auto">
          <a:xfrm>
            <a:off x="5308600" y="1371600"/>
            <a:ext cx="3911600" cy="4483100"/>
          </a:xfrm>
          <a:prstGeom prst="rect">
            <a:avLst/>
          </a:prstGeom>
          <a:noFill/>
          <a:ln w="12700">
            <a:noFill/>
            <a:miter lim="800000"/>
            <a:headEnd/>
            <a:tailEnd/>
          </a:ln>
          <a:effectLst/>
        </p:spPr>
        <p:txBody>
          <a:bodyPr lIns="90487" tIns="44450" rIns="90487" bIns="44450">
            <a:spAutoFit/>
          </a:bodyPr>
          <a:lstStyle/>
          <a:p>
            <a:pPr eaLnBrk="0" hangingPunct="0">
              <a:defRPr/>
            </a:pPr>
            <a:r>
              <a:rPr lang="en-US">
                <a:latin typeface="Helvetica" pitchFamily="34" charset="0"/>
              </a:rPr>
              <a:t>To test specific hypotheses and examine relationships.</a:t>
            </a:r>
          </a:p>
          <a:p>
            <a:pPr eaLnBrk="0" hangingPunct="0">
              <a:defRPr/>
            </a:pPr>
            <a:endParaRPr lang="en-US">
              <a:latin typeface="Helvetica" pitchFamily="34" charset="0"/>
            </a:endParaRPr>
          </a:p>
          <a:p>
            <a:pPr eaLnBrk="0" hangingPunct="0">
              <a:defRPr/>
            </a:pPr>
            <a:r>
              <a:rPr lang="en-US">
                <a:latin typeface="Helvetica" pitchFamily="34" charset="0"/>
              </a:rPr>
              <a:t>Information needed is clearly defined. Research process is formal and structured. Sample is large and representative. Data analysis is quantitative.</a:t>
            </a:r>
          </a:p>
          <a:p>
            <a:pPr eaLnBrk="0" hangingPunct="0">
              <a:defRPr/>
            </a:pPr>
            <a:endParaRPr lang="en-US">
              <a:latin typeface="Helvetica" pitchFamily="34" charset="0"/>
            </a:endParaRPr>
          </a:p>
          <a:p>
            <a:pPr eaLnBrk="0" hangingPunct="0">
              <a:defRPr/>
            </a:pPr>
            <a:endParaRPr lang="en-US">
              <a:latin typeface="Helvetica" pitchFamily="34" charset="0"/>
            </a:endParaRPr>
          </a:p>
          <a:p>
            <a:pPr eaLnBrk="0" hangingPunct="0">
              <a:defRPr/>
            </a:pPr>
            <a:endParaRPr lang="en-US">
              <a:latin typeface="Helvetica" pitchFamily="34" charset="0"/>
            </a:endParaRPr>
          </a:p>
          <a:p>
            <a:pPr eaLnBrk="0" hangingPunct="0">
              <a:defRPr/>
            </a:pPr>
            <a:r>
              <a:rPr lang="en-US">
                <a:latin typeface="Helvetica" pitchFamily="34" charset="0"/>
              </a:rPr>
              <a:t>Conclusive.</a:t>
            </a:r>
          </a:p>
          <a:p>
            <a:pPr eaLnBrk="0" hangingPunct="0">
              <a:defRPr/>
            </a:pPr>
            <a:endParaRPr lang="en-US">
              <a:latin typeface="Helvetica" pitchFamily="34" charset="0"/>
            </a:endParaRPr>
          </a:p>
          <a:p>
            <a:pPr eaLnBrk="0" hangingPunct="0">
              <a:defRPr/>
            </a:pPr>
            <a:endParaRPr lang="en-US">
              <a:latin typeface="Helvetica" pitchFamily="34" charset="0"/>
            </a:endParaRPr>
          </a:p>
          <a:p>
            <a:pPr eaLnBrk="0" hangingPunct="0">
              <a:defRPr/>
            </a:pPr>
            <a:r>
              <a:rPr lang="en-US">
                <a:latin typeface="Helvetica" pitchFamily="34" charset="0"/>
              </a:rPr>
              <a:t>Findings used as input into decision making.</a:t>
            </a:r>
            <a:endParaRPr lang="en-US">
              <a:effectLst>
                <a:outerShdw blurRad="38100" dist="38100" dir="2700000" algn="tl">
                  <a:srgbClr val="C0C0C0"/>
                </a:outerShdw>
              </a:effectLst>
              <a:latin typeface="Helvetica" pitchFamily="34" charset="0"/>
            </a:endParaRPr>
          </a:p>
        </p:txBody>
      </p:sp>
      <p:sp>
        <p:nvSpPr>
          <p:cNvPr id="68614" name="Rectangle 6"/>
          <p:cNvSpPr>
            <a:spLocks noChangeArrowheads="1"/>
          </p:cNvSpPr>
          <p:nvPr/>
        </p:nvSpPr>
        <p:spPr bwMode="auto">
          <a:xfrm>
            <a:off x="1655763" y="838200"/>
            <a:ext cx="2190750" cy="393700"/>
          </a:xfrm>
          <a:prstGeom prst="rect">
            <a:avLst/>
          </a:prstGeom>
          <a:noFill/>
          <a:ln w="12700">
            <a:noFill/>
            <a:miter lim="800000"/>
            <a:headEnd/>
            <a:tailEnd/>
          </a:ln>
        </p:spPr>
        <p:txBody>
          <a:bodyPr lIns="90487" tIns="44450" rIns="90487" bIns="44450">
            <a:spAutoFit/>
          </a:bodyPr>
          <a:lstStyle/>
          <a:p>
            <a:pPr eaLnBrk="0" hangingPunct="0"/>
            <a:r>
              <a:rPr lang="en-US" sz="2000" b="1">
                <a:latin typeface="Helvetica" pitchFamily="34" charset="0"/>
              </a:rPr>
              <a:t>Exploratory</a:t>
            </a:r>
          </a:p>
        </p:txBody>
      </p:sp>
      <p:sp>
        <p:nvSpPr>
          <p:cNvPr id="68615" name="Rectangle 7"/>
          <p:cNvSpPr>
            <a:spLocks noChangeArrowheads="1"/>
          </p:cNvSpPr>
          <p:nvPr/>
        </p:nvSpPr>
        <p:spPr bwMode="auto">
          <a:xfrm>
            <a:off x="5160963" y="825500"/>
            <a:ext cx="2106612" cy="393700"/>
          </a:xfrm>
          <a:prstGeom prst="rect">
            <a:avLst/>
          </a:prstGeom>
          <a:noFill/>
          <a:ln w="12700">
            <a:noFill/>
            <a:miter lim="800000"/>
            <a:headEnd/>
            <a:tailEnd/>
          </a:ln>
        </p:spPr>
        <p:txBody>
          <a:bodyPr lIns="90487" tIns="44450" rIns="90487" bIns="44450">
            <a:spAutoFit/>
          </a:bodyPr>
          <a:lstStyle/>
          <a:p>
            <a:pPr eaLnBrk="0" hangingPunct="0"/>
            <a:r>
              <a:rPr lang="en-US" sz="2000" b="1">
                <a:latin typeface="Helvetica" pitchFamily="34" charset="0"/>
              </a:rPr>
              <a:t>Conclusive</a:t>
            </a:r>
          </a:p>
        </p:txBody>
      </p:sp>
      <p:sp>
        <p:nvSpPr>
          <p:cNvPr id="68616" name="Line 10"/>
          <p:cNvSpPr>
            <a:spLocks noChangeShapeType="1"/>
          </p:cNvSpPr>
          <p:nvPr/>
        </p:nvSpPr>
        <p:spPr bwMode="auto">
          <a:xfrm>
            <a:off x="347663" y="1295400"/>
            <a:ext cx="8529637" cy="0"/>
          </a:xfrm>
          <a:prstGeom prst="line">
            <a:avLst/>
          </a:prstGeom>
          <a:noFill/>
          <a:ln w="25400">
            <a:solidFill>
              <a:schemeClr val="tx1"/>
            </a:solidFill>
            <a:round/>
            <a:headEnd/>
            <a:tailEnd/>
          </a:ln>
        </p:spPr>
        <p:txBody>
          <a:bodyPr wrap="none" anchor="ctr"/>
          <a:lstStyle/>
          <a:p>
            <a:endParaRPr lang="en-US"/>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55563" y="1323975"/>
            <a:ext cx="2160587" cy="3933825"/>
          </a:xfrm>
          <a:prstGeom prst="rect">
            <a:avLst/>
          </a:prstGeom>
          <a:noFill/>
          <a:ln w="12700">
            <a:noFill/>
            <a:miter lim="800000"/>
            <a:headEnd/>
            <a:tailEnd/>
          </a:ln>
        </p:spPr>
        <p:txBody>
          <a:bodyPr lIns="90487" tIns="44450" rIns="90487" bIns="44450">
            <a:spAutoFit/>
          </a:bodyPr>
          <a:lstStyle/>
          <a:p>
            <a:pPr eaLnBrk="0" hangingPunct="0"/>
            <a:r>
              <a:rPr lang="en-US" b="1">
                <a:solidFill>
                  <a:schemeClr val="tx2"/>
                </a:solidFill>
                <a:latin typeface="Helvetica" pitchFamily="34" charset="0"/>
              </a:rPr>
              <a:t>Objective:</a:t>
            </a:r>
          </a:p>
          <a:p>
            <a:pPr eaLnBrk="0" hangingPunct="0"/>
            <a:endParaRPr lang="en-US" b="1">
              <a:solidFill>
                <a:schemeClr val="tx2"/>
              </a:solidFill>
              <a:latin typeface="Helvetica" pitchFamily="34" charset="0"/>
            </a:endParaRPr>
          </a:p>
          <a:p>
            <a:pPr eaLnBrk="0" hangingPunct="0"/>
            <a:endParaRPr lang="en-US" b="1">
              <a:solidFill>
                <a:schemeClr val="tx2"/>
              </a:solidFill>
              <a:latin typeface="Helvetica" pitchFamily="34" charset="0"/>
            </a:endParaRPr>
          </a:p>
          <a:p>
            <a:pPr eaLnBrk="0" hangingPunct="0"/>
            <a:endParaRPr lang="en-US" b="1">
              <a:solidFill>
                <a:schemeClr val="tx2"/>
              </a:solidFill>
              <a:latin typeface="Helvetica" pitchFamily="34" charset="0"/>
            </a:endParaRPr>
          </a:p>
          <a:p>
            <a:pPr eaLnBrk="0" hangingPunct="0"/>
            <a:r>
              <a:rPr lang="en-US" b="1">
                <a:solidFill>
                  <a:schemeClr val="tx2"/>
                </a:solidFill>
                <a:latin typeface="Helvetica" pitchFamily="34" charset="0"/>
              </a:rPr>
              <a:t>Characteristics:</a:t>
            </a:r>
          </a:p>
          <a:p>
            <a:pPr eaLnBrk="0" hangingPunct="0"/>
            <a:endParaRPr lang="en-US" b="1">
              <a:solidFill>
                <a:schemeClr val="tx2"/>
              </a:solidFill>
              <a:latin typeface="Helvetica" pitchFamily="34" charset="0"/>
            </a:endParaRPr>
          </a:p>
          <a:p>
            <a:pPr eaLnBrk="0" hangingPunct="0"/>
            <a:endParaRPr lang="en-US" b="1">
              <a:solidFill>
                <a:schemeClr val="tx2"/>
              </a:solidFill>
              <a:latin typeface="Helvetica" pitchFamily="34" charset="0"/>
            </a:endParaRPr>
          </a:p>
          <a:p>
            <a:pPr eaLnBrk="0" hangingPunct="0"/>
            <a:endParaRPr lang="en-US" b="1">
              <a:solidFill>
                <a:schemeClr val="tx2"/>
              </a:solidFill>
              <a:latin typeface="Helvetica" pitchFamily="34" charset="0"/>
            </a:endParaRPr>
          </a:p>
          <a:p>
            <a:pPr eaLnBrk="0" hangingPunct="0"/>
            <a:endParaRPr lang="en-US" b="1">
              <a:solidFill>
                <a:schemeClr val="tx2"/>
              </a:solidFill>
              <a:latin typeface="Helvetica" pitchFamily="34" charset="0"/>
            </a:endParaRPr>
          </a:p>
          <a:p>
            <a:pPr eaLnBrk="0" hangingPunct="0"/>
            <a:endParaRPr lang="en-US" b="1">
              <a:solidFill>
                <a:schemeClr val="tx2"/>
              </a:solidFill>
              <a:latin typeface="Helvetica" pitchFamily="34" charset="0"/>
            </a:endParaRPr>
          </a:p>
          <a:p>
            <a:pPr eaLnBrk="0" hangingPunct="0"/>
            <a:endParaRPr lang="en-US" b="1">
              <a:solidFill>
                <a:schemeClr val="tx2"/>
              </a:solidFill>
              <a:latin typeface="Helvetica" pitchFamily="34" charset="0"/>
            </a:endParaRPr>
          </a:p>
          <a:p>
            <a:pPr eaLnBrk="0" hangingPunct="0"/>
            <a:endParaRPr lang="en-US" b="1">
              <a:solidFill>
                <a:schemeClr val="tx2"/>
              </a:solidFill>
              <a:latin typeface="Helvetica" pitchFamily="34" charset="0"/>
            </a:endParaRPr>
          </a:p>
          <a:p>
            <a:pPr eaLnBrk="0" hangingPunct="0"/>
            <a:endParaRPr lang="en-US" b="1">
              <a:solidFill>
                <a:schemeClr val="tx2"/>
              </a:solidFill>
              <a:latin typeface="Helvetica" pitchFamily="34" charset="0"/>
            </a:endParaRPr>
          </a:p>
          <a:p>
            <a:pPr eaLnBrk="0" hangingPunct="0"/>
            <a:r>
              <a:rPr lang="en-US" b="1">
                <a:solidFill>
                  <a:schemeClr val="tx2"/>
                </a:solidFill>
                <a:latin typeface="Helvetica" pitchFamily="34" charset="0"/>
              </a:rPr>
              <a:t>Methods:</a:t>
            </a:r>
          </a:p>
        </p:txBody>
      </p:sp>
      <p:sp>
        <p:nvSpPr>
          <p:cNvPr id="69635" name="Rectangle 3"/>
          <p:cNvSpPr>
            <a:spLocks noGrp="1" noChangeArrowheads="1"/>
          </p:cNvSpPr>
          <p:nvPr>
            <p:ph type="title"/>
          </p:nvPr>
        </p:nvSpPr>
        <p:spPr>
          <a:xfrm>
            <a:off x="457200" y="274638"/>
            <a:ext cx="8229600" cy="563562"/>
          </a:xfrm>
        </p:spPr>
        <p:txBody>
          <a:bodyPr/>
          <a:lstStyle/>
          <a:p>
            <a:pPr eaLnBrk="1" hangingPunct="1"/>
            <a:r>
              <a:rPr lang="en-US" sz="2200" b="1" u="sng"/>
              <a:t>A Comparison of Basic Research Designs</a:t>
            </a:r>
          </a:p>
        </p:txBody>
      </p:sp>
      <p:sp>
        <p:nvSpPr>
          <p:cNvPr id="69636" name="Rectangle 4"/>
          <p:cNvSpPr>
            <a:spLocks noChangeArrowheads="1"/>
          </p:cNvSpPr>
          <p:nvPr/>
        </p:nvSpPr>
        <p:spPr bwMode="auto">
          <a:xfrm>
            <a:off x="2112963" y="1219200"/>
            <a:ext cx="2235200" cy="4483100"/>
          </a:xfrm>
          <a:prstGeom prst="rect">
            <a:avLst/>
          </a:prstGeom>
          <a:noFill/>
          <a:ln w="12700">
            <a:noFill/>
            <a:miter lim="800000"/>
            <a:headEnd/>
            <a:tailEnd/>
          </a:ln>
        </p:spPr>
        <p:txBody>
          <a:bodyPr lIns="90487" tIns="44450" rIns="90487" bIns="44450">
            <a:spAutoFit/>
          </a:bodyPr>
          <a:lstStyle/>
          <a:p>
            <a:pPr eaLnBrk="0" hangingPunct="0"/>
            <a:r>
              <a:rPr lang="en-US">
                <a:latin typeface="Helvetica" pitchFamily="34" charset="0"/>
              </a:rPr>
              <a:t>Discovery of ideas and insights</a:t>
            </a:r>
          </a:p>
          <a:p>
            <a:pPr eaLnBrk="0" hangingPunct="0"/>
            <a:endParaRPr lang="en-US">
              <a:latin typeface="Helvetica" pitchFamily="34" charset="0"/>
            </a:endParaRPr>
          </a:p>
          <a:p>
            <a:pPr eaLnBrk="0" hangingPunct="0"/>
            <a:br>
              <a:rPr lang="en-US">
                <a:latin typeface="Helvetica" pitchFamily="34" charset="0"/>
              </a:rPr>
            </a:br>
            <a:r>
              <a:rPr lang="en-US">
                <a:latin typeface="Helvetica" pitchFamily="34" charset="0"/>
              </a:rPr>
              <a:t>Flexible, versatile</a:t>
            </a:r>
          </a:p>
          <a:p>
            <a:pPr eaLnBrk="0" hangingPunct="0"/>
            <a:endParaRPr lang="en-US">
              <a:latin typeface="Helvetica" pitchFamily="34" charset="0"/>
            </a:endParaRPr>
          </a:p>
          <a:p>
            <a:pPr eaLnBrk="0" hangingPunct="0"/>
            <a:endParaRPr lang="en-US">
              <a:latin typeface="Helvetica" pitchFamily="34" charset="0"/>
            </a:endParaRPr>
          </a:p>
          <a:p>
            <a:pPr eaLnBrk="0" hangingPunct="0"/>
            <a:endParaRPr lang="en-US">
              <a:latin typeface="Helvetica" pitchFamily="34" charset="0"/>
            </a:endParaRPr>
          </a:p>
          <a:p>
            <a:pPr eaLnBrk="0" hangingPunct="0"/>
            <a:r>
              <a:rPr lang="en-US">
                <a:latin typeface="Helvetica" pitchFamily="34" charset="0"/>
              </a:rPr>
              <a:t>Often the front end of total research design</a:t>
            </a:r>
          </a:p>
          <a:p>
            <a:pPr eaLnBrk="0" hangingPunct="0"/>
            <a:endParaRPr lang="en-US">
              <a:latin typeface="Helvetica" pitchFamily="34" charset="0"/>
            </a:endParaRPr>
          </a:p>
          <a:p>
            <a:pPr eaLnBrk="0" hangingPunct="0"/>
            <a:r>
              <a:rPr lang="en-US">
                <a:latin typeface="Helvetica" pitchFamily="34" charset="0"/>
              </a:rPr>
              <a:t>Expert surveys</a:t>
            </a:r>
          </a:p>
          <a:p>
            <a:pPr eaLnBrk="0" hangingPunct="0"/>
            <a:r>
              <a:rPr lang="en-US">
                <a:latin typeface="Helvetica" pitchFamily="34" charset="0"/>
              </a:rPr>
              <a:t>Pilot surveys</a:t>
            </a:r>
          </a:p>
          <a:p>
            <a:pPr eaLnBrk="0" hangingPunct="0"/>
            <a:r>
              <a:rPr lang="en-US">
                <a:latin typeface="Helvetica" pitchFamily="34" charset="0"/>
              </a:rPr>
              <a:t>Secondary data</a:t>
            </a:r>
          </a:p>
          <a:p>
            <a:pPr eaLnBrk="0" hangingPunct="0"/>
            <a:r>
              <a:rPr lang="en-US">
                <a:latin typeface="Helvetica" pitchFamily="34" charset="0"/>
              </a:rPr>
              <a:t>Qualitative research</a:t>
            </a:r>
          </a:p>
        </p:txBody>
      </p:sp>
      <p:sp>
        <p:nvSpPr>
          <p:cNvPr id="69637" name="Rectangle 5"/>
          <p:cNvSpPr>
            <a:spLocks noChangeArrowheads="1"/>
          </p:cNvSpPr>
          <p:nvPr/>
        </p:nvSpPr>
        <p:spPr bwMode="auto">
          <a:xfrm>
            <a:off x="4338638" y="1219200"/>
            <a:ext cx="2600325" cy="4757738"/>
          </a:xfrm>
          <a:prstGeom prst="rect">
            <a:avLst/>
          </a:prstGeom>
          <a:noFill/>
          <a:ln w="12700">
            <a:noFill/>
            <a:miter lim="800000"/>
            <a:headEnd/>
            <a:tailEnd/>
          </a:ln>
        </p:spPr>
        <p:txBody>
          <a:bodyPr lIns="90487" tIns="44450" rIns="90487" bIns="44450">
            <a:spAutoFit/>
          </a:bodyPr>
          <a:lstStyle/>
          <a:p>
            <a:pPr eaLnBrk="0" hangingPunct="0"/>
            <a:r>
              <a:rPr lang="en-US">
                <a:latin typeface="Helvetica" pitchFamily="34" charset="0"/>
              </a:rPr>
              <a:t>Describe test unit characteristics or functions</a:t>
            </a:r>
          </a:p>
          <a:p>
            <a:pPr eaLnBrk="0" hangingPunct="0"/>
            <a:endParaRPr lang="en-US">
              <a:latin typeface="Helvetica" pitchFamily="34" charset="0"/>
            </a:endParaRPr>
          </a:p>
          <a:p>
            <a:pPr eaLnBrk="0" hangingPunct="0"/>
            <a:r>
              <a:rPr lang="en-US">
                <a:latin typeface="Helvetica" pitchFamily="34" charset="0"/>
              </a:rPr>
              <a:t>Marked by the prior formulation of specific hypotheses</a:t>
            </a:r>
          </a:p>
          <a:p>
            <a:pPr eaLnBrk="0" hangingPunct="0"/>
            <a:endParaRPr lang="en-US">
              <a:latin typeface="Helvetica" pitchFamily="34" charset="0"/>
            </a:endParaRPr>
          </a:p>
          <a:p>
            <a:pPr eaLnBrk="0" hangingPunct="0"/>
            <a:r>
              <a:rPr lang="en-US">
                <a:latin typeface="Helvetica" pitchFamily="34" charset="0"/>
              </a:rPr>
              <a:t>Preplanned and structured design</a:t>
            </a:r>
          </a:p>
          <a:p>
            <a:pPr eaLnBrk="0" hangingPunct="0"/>
            <a:endParaRPr lang="en-US">
              <a:latin typeface="Helvetica" pitchFamily="34" charset="0"/>
            </a:endParaRPr>
          </a:p>
          <a:p>
            <a:pPr eaLnBrk="0" hangingPunct="0"/>
            <a:endParaRPr lang="en-US">
              <a:latin typeface="Helvetica" pitchFamily="34" charset="0"/>
            </a:endParaRPr>
          </a:p>
          <a:p>
            <a:pPr eaLnBrk="0" hangingPunct="0"/>
            <a:r>
              <a:rPr lang="en-US">
                <a:latin typeface="Helvetica" pitchFamily="34" charset="0"/>
              </a:rPr>
              <a:t>Secondary data</a:t>
            </a:r>
          </a:p>
          <a:p>
            <a:pPr eaLnBrk="0" hangingPunct="0"/>
            <a:r>
              <a:rPr lang="en-US">
                <a:latin typeface="Helvetica" pitchFamily="34" charset="0"/>
              </a:rPr>
              <a:t>Surveys</a:t>
            </a:r>
          </a:p>
          <a:p>
            <a:pPr eaLnBrk="0" hangingPunct="0"/>
            <a:r>
              <a:rPr lang="en-US">
                <a:latin typeface="Helvetica" pitchFamily="34" charset="0"/>
              </a:rPr>
              <a:t>Panels</a:t>
            </a:r>
          </a:p>
          <a:p>
            <a:pPr eaLnBrk="0" hangingPunct="0"/>
            <a:r>
              <a:rPr lang="en-US">
                <a:latin typeface="Helvetica" pitchFamily="34" charset="0"/>
              </a:rPr>
              <a:t>Observation and other data</a:t>
            </a:r>
          </a:p>
        </p:txBody>
      </p:sp>
      <p:sp>
        <p:nvSpPr>
          <p:cNvPr id="69638" name="Rectangle 6"/>
          <p:cNvSpPr>
            <a:spLocks noChangeArrowheads="1"/>
          </p:cNvSpPr>
          <p:nvPr/>
        </p:nvSpPr>
        <p:spPr bwMode="auto">
          <a:xfrm>
            <a:off x="6858000" y="1171575"/>
            <a:ext cx="2295525" cy="3384550"/>
          </a:xfrm>
          <a:prstGeom prst="rect">
            <a:avLst/>
          </a:prstGeom>
          <a:noFill/>
          <a:ln w="12700">
            <a:noFill/>
            <a:miter lim="800000"/>
            <a:headEnd/>
            <a:tailEnd/>
          </a:ln>
        </p:spPr>
        <p:txBody>
          <a:bodyPr lIns="90487" tIns="44450" rIns="90487" bIns="44450">
            <a:spAutoFit/>
          </a:bodyPr>
          <a:lstStyle/>
          <a:p>
            <a:pPr eaLnBrk="0" hangingPunct="0"/>
            <a:r>
              <a:rPr lang="en-US">
                <a:latin typeface="Helvetica" pitchFamily="34" charset="0"/>
              </a:rPr>
              <a:t>Determine cause and effect relationships</a:t>
            </a:r>
          </a:p>
          <a:p>
            <a:pPr eaLnBrk="0" hangingPunct="0"/>
            <a:endParaRPr lang="en-US">
              <a:latin typeface="Helvetica" pitchFamily="34" charset="0"/>
            </a:endParaRPr>
          </a:p>
          <a:p>
            <a:pPr eaLnBrk="0" hangingPunct="0"/>
            <a:r>
              <a:rPr lang="en-US">
                <a:latin typeface="Helvetica" pitchFamily="34" charset="0"/>
              </a:rPr>
              <a:t>Manipulation of one or more independent variables</a:t>
            </a:r>
          </a:p>
          <a:p>
            <a:pPr eaLnBrk="0" hangingPunct="0"/>
            <a:endParaRPr lang="en-US">
              <a:latin typeface="Helvetica" pitchFamily="34" charset="0"/>
            </a:endParaRPr>
          </a:p>
          <a:p>
            <a:pPr eaLnBrk="0" hangingPunct="0"/>
            <a:r>
              <a:rPr lang="en-US">
                <a:latin typeface="Helvetica" pitchFamily="34" charset="0"/>
              </a:rPr>
              <a:t>Control of other mediating variables</a:t>
            </a:r>
          </a:p>
          <a:p>
            <a:pPr eaLnBrk="0" hangingPunct="0"/>
            <a:endParaRPr lang="en-US">
              <a:latin typeface="Helvetica" pitchFamily="34" charset="0"/>
            </a:endParaRPr>
          </a:p>
          <a:p>
            <a:pPr eaLnBrk="0" hangingPunct="0"/>
            <a:r>
              <a:rPr lang="en-US">
                <a:latin typeface="Helvetica" pitchFamily="34" charset="0"/>
              </a:rPr>
              <a:t>Experiments</a:t>
            </a:r>
          </a:p>
        </p:txBody>
      </p:sp>
      <p:sp>
        <p:nvSpPr>
          <p:cNvPr id="69639" name="Rectangle 7"/>
          <p:cNvSpPr>
            <a:spLocks noChangeArrowheads="1"/>
          </p:cNvSpPr>
          <p:nvPr/>
        </p:nvSpPr>
        <p:spPr bwMode="auto">
          <a:xfrm>
            <a:off x="2112963" y="914400"/>
            <a:ext cx="1587500" cy="393700"/>
          </a:xfrm>
          <a:prstGeom prst="rect">
            <a:avLst/>
          </a:prstGeom>
          <a:noFill/>
          <a:ln w="12700">
            <a:noFill/>
            <a:miter lim="800000"/>
            <a:headEnd/>
            <a:tailEnd/>
          </a:ln>
        </p:spPr>
        <p:txBody>
          <a:bodyPr wrap="none" lIns="90487" tIns="44450" rIns="90487" bIns="44450">
            <a:spAutoFit/>
          </a:bodyPr>
          <a:lstStyle/>
          <a:p>
            <a:pPr eaLnBrk="0" hangingPunct="0"/>
            <a:r>
              <a:rPr lang="en-US" sz="2000" b="1" u="sng">
                <a:latin typeface="Helvetica" pitchFamily="34" charset="0"/>
              </a:rPr>
              <a:t>Exploratory</a:t>
            </a:r>
          </a:p>
        </p:txBody>
      </p:sp>
      <p:sp>
        <p:nvSpPr>
          <p:cNvPr id="69640" name="Rectangle 8"/>
          <p:cNvSpPr>
            <a:spLocks noChangeArrowheads="1"/>
          </p:cNvSpPr>
          <p:nvPr/>
        </p:nvSpPr>
        <p:spPr bwMode="auto">
          <a:xfrm>
            <a:off x="4343400" y="901700"/>
            <a:ext cx="1544638" cy="393700"/>
          </a:xfrm>
          <a:prstGeom prst="rect">
            <a:avLst/>
          </a:prstGeom>
          <a:noFill/>
          <a:ln w="12700">
            <a:noFill/>
            <a:miter lim="800000"/>
            <a:headEnd/>
            <a:tailEnd/>
          </a:ln>
        </p:spPr>
        <p:txBody>
          <a:bodyPr wrap="none" lIns="90487" tIns="44450" rIns="90487" bIns="44450">
            <a:spAutoFit/>
          </a:bodyPr>
          <a:lstStyle/>
          <a:p>
            <a:pPr eaLnBrk="0" hangingPunct="0"/>
            <a:r>
              <a:rPr lang="en-US" sz="2000" b="1" u="sng">
                <a:latin typeface="Helvetica" pitchFamily="34" charset="0"/>
              </a:rPr>
              <a:t>Descriptive</a:t>
            </a:r>
          </a:p>
        </p:txBody>
      </p:sp>
      <p:sp>
        <p:nvSpPr>
          <p:cNvPr id="69641" name="Rectangle 9"/>
          <p:cNvSpPr>
            <a:spLocks noChangeArrowheads="1"/>
          </p:cNvSpPr>
          <p:nvPr/>
        </p:nvSpPr>
        <p:spPr bwMode="auto">
          <a:xfrm>
            <a:off x="6910388" y="901700"/>
            <a:ext cx="1014412" cy="393700"/>
          </a:xfrm>
          <a:prstGeom prst="rect">
            <a:avLst/>
          </a:prstGeom>
          <a:noFill/>
          <a:ln w="12700">
            <a:noFill/>
            <a:miter lim="800000"/>
            <a:headEnd/>
            <a:tailEnd/>
          </a:ln>
        </p:spPr>
        <p:txBody>
          <a:bodyPr wrap="none" lIns="90487" tIns="44450" rIns="90487" bIns="44450">
            <a:spAutoFit/>
          </a:bodyPr>
          <a:lstStyle/>
          <a:p>
            <a:pPr eaLnBrk="0" hangingPunct="0"/>
            <a:r>
              <a:rPr lang="en-US" sz="2000" b="1" u="sng">
                <a:latin typeface="Helvetica" pitchFamily="34" charset="0"/>
              </a:rPr>
              <a:t>Causal</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3000" dirty="0"/>
              <a:t>A Classification of Research Data</a:t>
            </a:r>
          </a:p>
        </p:txBody>
      </p:sp>
      <p:grpSp>
        <p:nvGrpSpPr>
          <p:cNvPr id="2" name="Group 53"/>
          <p:cNvGrpSpPr>
            <a:grpSpLocks/>
          </p:cNvGrpSpPr>
          <p:nvPr/>
        </p:nvGrpSpPr>
        <p:grpSpPr bwMode="auto">
          <a:xfrm>
            <a:off x="292100" y="5702300"/>
            <a:ext cx="8693150" cy="914400"/>
            <a:chOff x="184" y="3592"/>
            <a:chExt cx="5476" cy="576"/>
          </a:xfrm>
        </p:grpSpPr>
        <p:sp>
          <p:nvSpPr>
            <p:cNvPr id="9257" name="Rectangle 18"/>
            <p:cNvSpPr>
              <a:spLocks noChangeArrowheads="1"/>
            </p:cNvSpPr>
            <p:nvPr/>
          </p:nvSpPr>
          <p:spPr bwMode="auto">
            <a:xfrm>
              <a:off x="192" y="3648"/>
              <a:ext cx="856" cy="472"/>
            </a:xfrm>
            <a:prstGeom prst="rect">
              <a:avLst/>
            </a:prstGeom>
            <a:solidFill>
              <a:srgbClr val="CCECFF"/>
            </a:solidFill>
            <a:ln w="12700">
              <a:solidFill>
                <a:srgbClr val="006600"/>
              </a:solidFill>
              <a:miter lim="800000"/>
              <a:headEnd/>
              <a:tailEnd/>
            </a:ln>
          </p:spPr>
          <p:txBody>
            <a:bodyPr wrap="none" anchor="ctr"/>
            <a:lstStyle/>
            <a:p>
              <a:endParaRPr lang="en-US"/>
            </a:p>
          </p:txBody>
        </p:sp>
        <p:sp>
          <p:nvSpPr>
            <p:cNvPr id="9258" name="Rectangle 19"/>
            <p:cNvSpPr>
              <a:spLocks noChangeArrowheads="1"/>
            </p:cNvSpPr>
            <p:nvPr/>
          </p:nvSpPr>
          <p:spPr bwMode="auto">
            <a:xfrm>
              <a:off x="184" y="3640"/>
              <a:ext cx="880" cy="516"/>
            </a:xfrm>
            <a:prstGeom prst="rect">
              <a:avLst/>
            </a:prstGeom>
            <a:noFill/>
            <a:ln w="12700">
              <a:noFill/>
              <a:miter lim="800000"/>
              <a:headEnd/>
              <a:tailEnd/>
            </a:ln>
          </p:spPr>
          <p:txBody>
            <a:bodyPr lIns="90488" tIns="44450" rIns="90488" bIns="44450">
              <a:spAutoFit/>
            </a:bodyPr>
            <a:lstStyle/>
            <a:p>
              <a:r>
                <a:rPr lang="en-US" sz="2400"/>
                <a:t>Survey Data</a:t>
              </a:r>
            </a:p>
          </p:txBody>
        </p:sp>
        <p:sp>
          <p:nvSpPr>
            <p:cNvPr id="9259" name="Rectangle 20"/>
            <p:cNvSpPr>
              <a:spLocks noChangeArrowheads="1"/>
            </p:cNvSpPr>
            <p:nvPr/>
          </p:nvSpPr>
          <p:spPr bwMode="auto">
            <a:xfrm>
              <a:off x="1680" y="3648"/>
              <a:ext cx="1528" cy="520"/>
            </a:xfrm>
            <a:prstGeom prst="rect">
              <a:avLst/>
            </a:prstGeom>
            <a:solidFill>
              <a:srgbClr val="CCECFF"/>
            </a:solidFill>
            <a:ln w="12700">
              <a:solidFill>
                <a:srgbClr val="000000"/>
              </a:solidFill>
              <a:miter lim="800000"/>
              <a:headEnd/>
              <a:tailEnd/>
            </a:ln>
          </p:spPr>
          <p:txBody>
            <a:bodyPr wrap="none" anchor="ctr"/>
            <a:lstStyle/>
            <a:p>
              <a:endParaRPr lang="en-US"/>
            </a:p>
          </p:txBody>
        </p:sp>
        <p:sp>
          <p:nvSpPr>
            <p:cNvPr id="9260" name="Rectangle 21"/>
            <p:cNvSpPr>
              <a:spLocks noChangeArrowheads="1"/>
            </p:cNvSpPr>
            <p:nvPr/>
          </p:nvSpPr>
          <p:spPr bwMode="auto">
            <a:xfrm>
              <a:off x="1672" y="3640"/>
              <a:ext cx="1472" cy="516"/>
            </a:xfrm>
            <a:prstGeom prst="rect">
              <a:avLst/>
            </a:prstGeom>
            <a:noFill/>
            <a:ln w="12700">
              <a:noFill/>
              <a:miter lim="800000"/>
              <a:headEnd/>
              <a:tailEnd/>
            </a:ln>
          </p:spPr>
          <p:txBody>
            <a:bodyPr lIns="90488" tIns="44450" rIns="90488" bIns="44450">
              <a:spAutoFit/>
            </a:bodyPr>
            <a:lstStyle/>
            <a:p>
              <a:pPr algn="ctr"/>
              <a:r>
                <a:rPr lang="en-US" sz="2400"/>
                <a:t>Observational and Other Data</a:t>
              </a:r>
            </a:p>
          </p:txBody>
        </p:sp>
        <p:sp>
          <p:nvSpPr>
            <p:cNvPr id="9261" name="Rectangle 24"/>
            <p:cNvSpPr>
              <a:spLocks noChangeArrowheads="1"/>
            </p:cNvSpPr>
            <p:nvPr/>
          </p:nvSpPr>
          <p:spPr bwMode="auto">
            <a:xfrm>
              <a:off x="4420" y="3604"/>
              <a:ext cx="1240" cy="520"/>
            </a:xfrm>
            <a:prstGeom prst="rect">
              <a:avLst/>
            </a:prstGeom>
            <a:solidFill>
              <a:srgbClr val="CCECFF"/>
            </a:solidFill>
            <a:ln w="12700">
              <a:solidFill>
                <a:srgbClr val="000000"/>
              </a:solidFill>
              <a:miter lim="800000"/>
              <a:headEnd/>
              <a:tailEnd/>
            </a:ln>
          </p:spPr>
          <p:txBody>
            <a:bodyPr wrap="none" anchor="ctr"/>
            <a:lstStyle/>
            <a:p>
              <a:endParaRPr lang="en-US"/>
            </a:p>
          </p:txBody>
        </p:sp>
        <p:sp>
          <p:nvSpPr>
            <p:cNvPr id="9262" name="Rectangle 25"/>
            <p:cNvSpPr>
              <a:spLocks noChangeArrowheads="1"/>
            </p:cNvSpPr>
            <p:nvPr/>
          </p:nvSpPr>
          <p:spPr bwMode="auto">
            <a:xfrm>
              <a:off x="4360" y="3592"/>
              <a:ext cx="1280" cy="516"/>
            </a:xfrm>
            <a:prstGeom prst="rect">
              <a:avLst/>
            </a:prstGeom>
            <a:noFill/>
            <a:ln w="12700">
              <a:noFill/>
              <a:miter lim="800000"/>
              <a:headEnd/>
              <a:tailEnd/>
            </a:ln>
          </p:spPr>
          <p:txBody>
            <a:bodyPr lIns="90488" tIns="44450" rIns="90488" bIns="44450">
              <a:spAutoFit/>
            </a:bodyPr>
            <a:lstStyle/>
            <a:p>
              <a:pPr algn="ctr"/>
              <a:r>
                <a:rPr lang="en-US" sz="2400"/>
                <a:t>Experimental Data</a:t>
              </a:r>
            </a:p>
          </p:txBody>
        </p:sp>
      </p:grpSp>
      <p:grpSp>
        <p:nvGrpSpPr>
          <p:cNvPr id="3" name="Group 48"/>
          <p:cNvGrpSpPr>
            <a:grpSpLocks/>
          </p:cNvGrpSpPr>
          <p:nvPr/>
        </p:nvGrpSpPr>
        <p:grpSpPr bwMode="auto">
          <a:xfrm>
            <a:off x="2590800" y="3873500"/>
            <a:ext cx="6394450" cy="1079500"/>
            <a:chOff x="1632" y="2440"/>
            <a:chExt cx="4028" cy="680"/>
          </a:xfrm>
        </p:grpSpPr>
        <p:sp>
          <p:nvSpPr>
            <p:cNvPr id="9249" name="Rectangle 12"/>
            <p:cNvSpPr>
              <a:spLocks noChangeArrowheads="1"/>
            </p:cNvSpPr>
            <p:nvPr/>
          </p:nvSpPr>
          <p:spPr bwMode="auto">
            <a:xfrm>
              <a:off x="1972" y="2452"/>
              <a:ext cx="1480" cy="280"/>
            </a:xfrm>
            <a:prstGeom prst="rect">
              <a:avLst/>
            </a:prstGeom>
            <a:solidFill>
              <a:srgbClr val="CCECFF"/>
            </a:solidFill>
            <a:ln w="12700">
              <a:solidFill>
                <a:srgbClr val="000000"/>
              </a:solidFill>
              <a:miter lim="800000"/>
              <a:headEnd/>
              <a:tailEnd/>
            </a:ln>
          </p:spPr>
          <p:txBody>
            <a:bodyPr wrap="none" anchor="ctr"/>
            <a:lstStyle/>
            <a:p>
              <a:endParaRPr lang="en-US"/>
            </a:p>
          </p:txBody>
        </p:sp>
        <p:sp>
          <p:nvSpPr>
            <p:cNvPr id="9250" name="Rectangle 13"/>
            <p:cNvSpPr>
              <a:spLocks noChangeArrowheads="1"/>
            </p:cNvSpPr>
            <p:nvPr/>
          </p:nvSpPr>
          <p:spPr bwMode="auto">
            <a:xfrm>
              <a:off x="1960" y="2440"/>
              <a:ext cx="1472" cy="286"/>
            </a:xfrm>
            <a:prstGeom prst="rect">
              <a:avLst/>
            </a:prstGeom>
            <a:noFill/>
            <a:ln w="12700">
              <a:noFill/>
              <a:miter lim="800000"/>
              <a:headEnd/>
              <a:tailEnd/>
            </a:ln>
          </p:spPr>
          <p:txBody>
            <a:bodyPr wrap="none" lIns="90488" tIns="44450" rIns="90488" bIns="44450">
              <a:spAutoFit/>
            </a:bodyPr>
            <a:lstStyle/>
            <a:p>
              <a:r>
                <a:rPr lang="en-US" sz="2400" dirty="0"/>
                <a:t>Qualitative Data</a:t>
              </a:r>
            </a:p>
          </p:txBody>
        </p:sp>
        <p:sp>
          <p:nvSpPr>
            <p:cNvPr id="9251" name="Rectangle 14"/>
            <p:cNvSpPr>
              <a:spLocks noChangeArrowheads="1"/>
            </p:cNvSpPr>
            <p:nvPr/>
          </p:nvSpPr>
          <p:spPr bwMode="auto">
            <a:xfrm>
              <a:off x="4084" y="2452"/>
              <a:ext cx="1576" cy="280"/>
            </a:xfrm>
            <a:prstGeom prst="rect">
              <a:avLst/>
            </a:prstGeom>
            <a:solidFill>
              <a:srgbClr val="CCECFF"/>
            </a:solidFill>
            <a:ln w="12700">
              <a:solidFill>
                <a:srgbClr val="000000"/>
              </a:solidFill>
              <a:miter lim="800000"/>
              <a:headEnd/>
              <a:tailEnd/>
            </a:ln>
          </p:spPr>
          <p:txBody>
            <a:bodyPr wrap="none" anchor="ctr"/>
            <a:lstStyle/>
            <a:p>
              <a:endParaRPr lang="en-US"/>
            </a:p>
          </p:txBody>
        </p:sp>
        <p:sp>
          <p:nvSpPr>
            <p:cNvPr id="9252" name="Rectangle 15"/>
            <p:cNvSpPr>
              <a:spLocks noChangeArrowheads="1"/>
            </p:cNvSpPr>
            <p:nvPr/>
          </p:nvSpPr>
          <p:spPr bwMode="auto">
            <a:xfrm>
              <a:off x="4024" y="2440"/>
              <a:ext cx="1599" cy="286"/>
            </a:xfrm>
            <a:prstGeom prst="rect">
              <a:avLst/>
            </a:prstGeom>
            <a:noFill/>
            <a:ln w="12700">
              <a:noFill/>
              <a:miter lim="800000"/>
              <a:headEnd/>
              <a:tailEnd/>
            </a:ln>
          </p:spPr>
          <p:txBody>
            <a:bodyPr wrap="none" lIns="90488" tIns="44450" rIns="90488" bIns="44450">
              <a:spAutoFit/>
            </a:bodyPr>
            <a:lstStyle/>
            <a:p>
              <a:r>
                <a:rPr lang="en-US" sz="2400" dirty="0"/>
                <a:t>Quantitative Data</a:t>
              </a:r>
            </a:p>
          </p:txBody>
        </p:sp>
        <p:sp>
          <p:nvSpPr>
            <p:cNvPr id="9253" name="Line 31"/>
            <p:cNvSpPr>
              <a:spLocks noChangeShapeType="1"/>
            </p:cNvSpPr>
            <p:nvPr/>
          </p:nvSpPr>
          <p:spPr bwMode="auto">
            <a:xfrm>
              <a:off x="4992" y="2736"/>
              <a:ext cx="0" cy="144"/>
            </a:xfrm>
            <a:prstGeom prst="line">
              <a:avLst/>
            </a:prstGeom>
            <a:noFill/>
            <a:ln w="12700">
              <a:solidFill>
                <a:schemeClr val="bg2"/>
              </a:solidFill>
              <a:round/>
              <a:headEnd/>
              <a:tailEnd/>
            </a:ln>
          </p:spPr>
          <p:txBody>
            <a:bodyPr/>
            <a:lstStyle/>
            <a:p>
              <a:endParaRPr lang="en-US"/>
            </a:p>
          </p:txBody>
        </p:sp>
        <p:sp>
          <p:nvSpPr>
            <p:cNvPr id="9254" name="Line 32"/>
            <p:cNvSpPr>
              <a:spLocks noChangeShapeType="1"/>
            </p:cNvSpPr>
            <p:nvPr/>
          </p:nvSpPr>
          <p:spPr bwMode="auto">
            <a:xfrm>
              <a:off x="1632" y="2880"/>
              <a:ext cx="3360" cy="0"/>
            </a:xfrm>
            <a:prstGeom prst="line">
              <a:avLst/>
            </a:prstGeom>
            <a:noFill/>
            <a:ln w="12700">
              <a:solidFill>
                <a:schemeClr val="bg2"/>
              </a:solidFill>
              <a:round/>
              <a:headEnd/>
              <a:tailEnd/>
            </a:ln>
          </p:spPr>
          <p:txBody>
            <a:bodyPr/>
            <a:lstStyle/>
            <a:p>
              <a:endParaRPr lang="en-US"/>
            </a:p>
          </p:txBody>
        </p:sp>
        <p:sp>
          <p:nvSpPr>
            <p:cNvPr id="9255" name="Line 33"/>
            <p:cNvSpPr>
              <a:spLocks noChangeShapeType="1"/>
            </p:cNvSpPr>
            <p:nvPr/>
          </p:nvSpPr>
          <p:spPr bwMode="auto">
            <a:xfrm>
              <a:off x="1632" y="2880"/>
              <a:ext cx="0" cy="240"/>
            </a:xfrm>
            <a:prstGeom prst="line">
              <a:avLst/>
            </a:prstGeom>
            <a:noFill/>
            <a:ln w="12700">
              <a:solidFill>
                <a:schemeClr val="bg2"/>
              </a:solidFill>
              <a:round/>
              <a:headEnd/>
              <a:tailEnd type="triangle" w="med" len="med"/>
            </a:ln>
          </p:spPr>
          <p:txBody>
            <a:bodyPr/>
            <a:lstStyle/>
            <a:p>
              <a:endParaRPr lang="en-US"/>
            </a:p>
          </p:txBody>
        </p:sp>
        <p:sp>
          <p:nvSpPr>
            <p:cNvPr id="9256" name="Line 34"/>
            <p:cNvSpPr>
              <a:spLocks noChangeShapeType="1"/>
            </p:cNvSpPr>
            <p:nvPr/>
          </p:nvSpPr>
          <p:spPr bwMode="auto">
            <a:xfrm>
              <a:off x="4992" y="2880"/>
              <a:ext cx="0" cy="240"/>
            </a:xfrm>
            <a:prstGeom prst="line">
              <a:avLst/>
            </a:prstGeom>
            <a:noFill/>
            <a:ln w="12700">
              <a:solidFill>
                <a:schemeClr val="bg2"/>
              </a:solidFill>
              <a:round/>
              <a:headEnd/>
              <a:tailEnd type="triangle" w="med" len="med"/>
            </a:ln>
          </p:spPr>
          <p:txBody>
            <a:bodyPr/>
            <a:lstStyle/>
            <a:p>
              <a:endParaRPr lang="en-US"/>
            </a:p>
          </p:txBody>
        </p:sp>
      </p:grpSp>
      <p:grpSp>
        <p:nvGrpSpPr>
          <p:cNvPr id="4" name="Group 50"/>
          <p:cNvGrpSpPr>
            <a:grpSpLocks/>
          </p:cNvGrpSpPr>
          <p:nvPr/>
        </p:nvGrpSpPr>
        <p:grpSpPr bwMode="auto">
          <a:xfrm>
            <a:off x="914400" y="4940300"/>
            <a:ext cx="7689850" cy="850900"/>
            <a:chOff x="576" y="3112"/>
            <a:chExt cx="4844" cy="536"/>
          </a:xfrm>
        </p:grpSpPr>
        <p:sp>
          <p:nvSpPr>
            <p:cNvPr id="9239" name="Line 30"/>
            <p:cNvSpPr>
              <a:spLocks noChangeShapeType="1"/>
            </p:cNvSpPr>
            <p:nvPr/>
          </p:nvSpPr>
          <p:spPr bwMode="auto">
            <a:xfrm>
              <a:off x="1584" y="3408"/>
              <a:ext cx="0" cy="96"/>
            </a:xfrm>
            <a:prstGeom prst="line">
              <a:avLst/>
            </a:prstGeom>
            <a:noFill/>
            <a:ln w="12700">
              <a:solidFill>
                <a:schemeClr val="bg2"/>
              </a:solidFill>
              <a:round/>
              <a:headEnd/>
              <a:tailEnd/>
            </a:ln>
          </p:spPr>
          <p:txBody>
            <a:bodyPr/>
            <a:lstStyle/>
            <a:p>
              <a:endParaRPr lang="en-US"/>
            </a:p>
          </p:txBody>
        </p:sp>
        <p:grpSp>
          <p:nvGrpSpPr>
            <p:cNvPr id="5" name="Group 49"/>
            <p:cNvGrpSpPr>
              <a:grpSpLocks/>
            </p:cNvGrpSpPr>
            <p:nvPr/>
          </p:nvGrpSpPr>
          <p:grpSpPr bwMode="auto">
            <a:xfrm>
              <a:off x="576" y="3112"/>
              <a:ext cx="4844" cy="536"/>
              <a:chOff x="576" y="3112"/>
              <a:chExt cx="4844" cy="536"/>
            </a:xfrm>
          </p:grpSpPr>
          <p:sp>
            <p:nvSpPr>
              <p:cNvPr id="9241" name="Rectangle 16"/>
              <p:cNvSpPr>
                <a:spLocks noChangeArrowheads="1"/>
              </p:cNvSpPr>
              <p:nvPr/>
            </p:nvSpPr>
            <p:spPr bwMode="auto">
              <a:xfrm>
                <a:off x="1012" y="3124"/>
                <a:ext cx="1144" cy="280"/>
              </a:xfrm>
              <a:prstGeom prst="rect">
                <a:avLst/>
              </a:prstGeom>
              <a:solidFill>
                <a:srgbClr val="CCECFF"/>
              </a:solidFill>
              <a:ln w="12700">
                <a:solidFill>
                  <a:srgbClr val="000000"/>
                </a:solidFill>
                <a:miter lim="800000"/>
                <a:headEnd/>
                <a:tailEnd/>
              </a:ln>
            </p:spPr>
            <p:txBody>
              <a:bodyPr wrap="none" anchor="ctr"/>
              <a:lstStyle/>
              <a:p>
                <a:endParaRPr lang="en-US"/>
              </a:p>
            </p:txBody>
          </p:sp>
          <p:sp>
            <p:nvSpPr>
              <p:cNvPr id="9242" name="Rectangle 17"/>
              <p:cNvSpPr>
                <a:spLocks noChangeArrowheads="1"/>
              </p:cNvSpPr>
              <p:nvPr/>
            </p:nvSpPr>
            <p:spPr bwMode="auto">
              <a:xfrm>
                <a:off x="1048" y="3112"/>
                <a:ext cx="1044" cy="286"/>
              </a:xfrm>
              <a:prstGeom prst="rect">
                <a:avLst/>
              </a:prstGeom>
              <a:noFill/>
              <a:ln w="12700">
                <a:noFill/>
                <a:miter lim="800000"/>
                <a:headEnd/>
                <a:tailEnd/>
              </a:ln>
            </p:spPr>
            <p:txBody>
              <a:bodyPr wrap="none" lIns="90488" tIns="44450" rIns="90488" bIns="44450">
                <a:spAutoFit/>
              </a:bodyPr>
              <a:lstStyle/>
              <a:p>
                <a:r>
                  <a:rPr lang="en-US" sz="2400" dirty="0"/>
                  <a:t>Descriptive</a:t>
                </a:r>
              </a:p>
            </p:txBody>
          </p:sp>
          <p:sp>
            <p:nvSpPr>
              <p:cNvPr id="9243" name="Rectangle 22"/>
              <p:cNvSpPr>
                <a:spLocks noChangeArrowheads="1"/>
              </p:cNvSpPr>
              <p:nvPr/>
            </p:nvSpPr>
            <p:spPr bwMode="auto">
              <a:xfrm>
                <a:off x="4660" y="3124"/>
                <a:ext cx="760" cy="280"/>
              </a:xfrm>
              <a:prstGeom prst="rect">
                <a:avLst/>
              </a:prstGeom>
              <a:solidFill>
                <a:srgbClr val="CCECFF"/>
              </a:solidFill>
              <a:ln w="12700">
                <a:solidFill>
                  <a:srgbClr val="000000"/>
                </a:solidFill>
                <a:miter lim="800000"/>
                <a:headEnd/>
                <a:tailEnd/>
              </a:ln>
            </p:spPr>
            <p:txBody>
              <a:bodyPr wrap="none" anchor="ctr"/>
              <a:lstStyle/>
              <a:p>
                <a:endParaRPr lang="en-US"/>
              </a:p>
            </p:txBody>
          </p:sp>
          <p:sp>
            <p:nvSpPr>
              <p:cNvPr id="9244" name="Rectangle 23"/>
              <p:cNvSpPr>
                <a:spLocks noChangeArrowheads="1"/>
              </p:cNvSpPr>
              <p:nvPr/>
            </p:nvSpPr>
            <p:spPr bwMode="auto">
              <a:xfrm>
                <a:off x="4696" y="3112"/>
                <a:ext cx="668" cy="286"/>
              </a:xfrm>
              <a:prstGeom prst="rect">
                <a:avLst/>
              </a:prstGeom>
              <a:noFill/>
              <a:ln w="12700">
                <a:noFill/>
                <a:miter lim="800000"/>
                <a:headEnd/>
                <a:tailEnd/>
              </a:ln>
            </p:spPr>
            <p:txBody>
              <a:bodyPr wrap="none" lIns="90488" tIns="44450" rIns="90488" bIns="44450">
                <a:spAutoFit/>
              </a:bodyPr>
              <a:lstStyle/>
              <a:p>
                <a:r>
                  <a:rPr lang="en-US" sz="2400"/>
                  <a:t>Causal</a:t>
                </a:r>
              </a:p>
            </p:txBody>
          </p:sp>
          <p:sp>
            <p:nvSpPr>
              <p:cNvPr id="9245" name="Line 29"/>
              <p:cNvSpPr>
                <a:spLocks noChangeShapeType="1"/>
              </p:cNvSpPr>
              <p:nvPr/>
            </p:nvSpPr>
            <p:spPr bwMode="auto">
              <a:xfrm>
                <a:off x="576" y="3504"/>
                <a:ext cx="1968" cy="0"/>
              </a:xfrm>
              <a:prstGeom prst="line">
                <a:avLst/>
              </a:prstGeom>
              <a:noFill/>
              <a:ln w="12700">
                <a:solidFill>
                  <a:schemeClr val="bg2"/>
                </a:solidFill>
                <a:round/>
                <a:headEnd/>
                <a:tailEnd/>
              </a:ln>
            </p:spPr>
            <p:txBody>
              <a:bodyPr/>
              <a:lstStyle/>
              <a:p>
                <a:endParaRPr lang="en-US"/>
              </a:p>
            </p:txBody>
          </p:sp>
          <p:sp>
            <p:nvSpPr>
              <p:cNvPr id="9246" name="Line 35"/>
              <p:cNvSpPr>
                <a:spLocks noChangeShapeType="1"/>
              </p:cNvSpPr>
              <p:nvPr/>
            </p:nvSpPr>
            <p:spPr bwMode="auto">
              <a:xfrm>
                <a:off x="576" y="3504"/>
                <a:ext cx="0" cy="144"/>
              </a:xfrm>
              <a:prstGeom prst="line">
                <a:avLst/>
              </a:prstGeom>
              <a:noFill/>
              <a:ln w="12700">
                <a:solidFill>
                  <a:schemeClr val="bg2"/>
                </a:solidFill>
                <a:round/>
                <a:headEnd/>
                <a:tailEnd type="triangle" w="med" len="med"/>
              </a:ln>
            </p:spPr>
            <p:txBody>
              <a:bodyPr/>
              <a:lstStyle/>
              <a:p>
                <a:endParaRPr lang="en-US"/>
              </a:p>
            </p:txBody>
          </p:sp>
          <p:sp>
            <p:nvSpPr>
              <p:cNvPr id="9247" name="Line 36"/>
              <p:cNvSpPr>
                <a:spLocks noChangeShapeType="1"/>
              </p:cNvSpPr>
              <p:nvPr/>
            </p:nvSpPr>
            <p:spPr bwMode="auto">
              <a:xfrm>
                <a:off x="2544" y="3504"/>
                <a:ext cx="0" cy="144"/>
              </a:xfrm>
              <a:prstGeom prst="line">
                <a:avLst/>
              </a:prstGeom>
              <a:noFill/>
              <a:ln w="12700">
                <a:solidFill>
                  <a:schemeClr val="bg2"/>
                </a:solidFill>
                <a:round/>
                <a:headEnd/>
                <a:tailEnd type="triangle" w="med" len="med"/>
              </a:ln>
            </p:spPr>
            <p:txBody>
              <a:bodyPr/>
              <a:lstStyle/>
              <a:p>
                <a:endParaRPr lang="en-US"/>
              </a:p>
            </p:txBody>
          </p:sp>
          <p:sp>
            <p:nvSpPr>
              <p:cNvPr id="9248" name="Line 37"/>
              <p:cNvSpPr>
                <a:spLocks noChangeShapeType="1"/>
              </p:cNvSpPr>
              <p:nvPr/>
            </p:nvSpPr>
            <p:spPr bwMode="auto">
              <a:xfrm>
                <a:off x="4992" y="3408"/>
                <a:ext cx="0" cy="192"/>
              </a:xfrm>
              <a:prstGeom prst="line">
                <a:avLst/>
              </a:prstGeom>
              <a:noFill/>
              <a:ln w="12700">
                <a:solidFill>
                  <a:schemeClr val="bg2"/>
                </a:solidFill>
                <a:round/>
                <a:headEnd/>
                <a:tailEnd type="triangle" w="med" len="med"/>
              </a:ln>
            </p:spPr>
            <p:txBody>
              <a:bodyPr/>
              <a:lstStyle/>
              <a:p>
                <a:endParaRPr lang="en-US"/>
              </a:p>
            </p:txBody>
          </p:sp>
        </p:grpSp>
      </p:grpSp>
      <p:grpSp>
        <p:nvGrpSpPr>
          <p:cNvPr id="6" name="Group 52"/>
          <p:cNvGrpSpPr>
            <a:grpSpLocks/>
          </p:cNvGrpSpPr>
          <p:nvPr/>
        </p:nvGrpSpPr>
        <p:grpSpPr bwMode="auto">
          <a:xfrm>
            <a:off x="2368550" y="1377950"/>
            <a:ext cx="3644900" cy="1289050"/>
            <a:chOff x="1492" y="868"/>
            <a:chExt cx="2296" cy="812"/>
          </a:xfrm>
        </p:grpSpPr>
        <p:sp>
          <p:nvSpPr>
            <p:cNvPr id="9233" name="Rectangle 4"/>
            <p:cNvSpPr>
              <a:spLocks noChangeArrowheads="1"/>
            </p:cNvSpPr>
            <p:nvPr/>
          </p:nvSpPr>
          <p:spPr bwMode="auto">
            <a:xfrm>
              <a:off x="1492" y="868"/>
              <a:ext cx="2296" cy="376"/>
            </a:xfrm>
            <a:prstGeom prst="rect">
              <a:avLst/>
            </a:prstGeom>
            <a:solidFill>
              <a:srgbClr val="CCECFF"/>
            </a:solidFill>
            <a:ln w="12700">
              <a:solidFill>
                <a:srgbClr val="000000"/>
              </a:solidFill>
              <a:miter lim="800000"/>
              <a:headEnd/>
              <a:tailEnd/>
            </a:ln>
          </p:spPr>
          <p:txBody>
            <a:bodyPr wrap="none" anchor="ctr"/>
            <a:lstStyle/>
            <a:p>
              <a:endParaRPr lang="en-US"/>
            </a:p>
          </p:txBody>
        </p:sp>
        <p:sp>
          <p:nvSpPr>
            <p:cNvPr id="9234" name="Rectangle 5"/>
            <p:cNvSpPr>
              <a:spLocks noChangeArrowheads="1"/>
            </p:cNvSpPr>
            <p:nvPr/>
          </p:nvSpPr>
          <p:spPr bwMode="auto">
            <a:xfrm>
              <a:off x="1979" y="904"/>
              <a:ext cx="1237" cy="289"/>
            </a:xfrm>
            <a:prstGeom prst="rect">
              <a:avLst/>
            </a:prstGeom>
            <a:noFill/>
            <a:ln w="12700">
              <a:noFill/>
              <a:miter lim="800000"/>
              <a:headEnd/>
              <a:tailEnd/>
            </a:ln>
          </p:spPr>
          <p:txBody>
            <a:bodyPr wrap="none" lIns="90488" tIns="44450" rIns="90488" bIns="44450">
              <a:spAutoFit/>
            </a:bodyPr>
            <a:lstStyle/>
            <a:p>
              <a:pPr algn="ctr"/>
              <a:r>
                <a:rPr lang="en-US" sz="2400" dirty="0"/>
                <a:t>Research Data</a:t>
              </a:r>
            </a:p>
          </p:txBody>
        </p:sp>
        <p:sp>
          <p:nvSpPr>
            <p:cNvPr id="9235" name="Line 6"/>
            <p:cNvSpPr>
              <a:spLocks noChangeShapeType="1"/>
            </p:cNvSpPr>
            <p:nvPr/>
          </p:nvSpPr>
          <p:spPr bwMode="auto">
            <a:xfrm>
              <a:off x="2592" y="1248"/>
              <a:ext cx="0" cy="192"/>
            </a:xfrm>
            <a:prstGeom prst="line">
              <a:avLst/>
            </a:prstGeom>
            <a:noFill/>
            <a:ln w="12700">
              <a:solidFill>
                <a:srgbClr val="000000"/>
              </a:solidFill>
              <a:round/>
              <a:headEnd/>
              <a:tailEnd/>
            </a:ln>
          </p:spPr>
          <p:txBody>
            <a:bodyPr wrap="none" anchor="ctr"/>
            <a:lstStyle/>
            <a:p>
              <a:endParaRPr lang="en-US"/>
            </a:p>
          </p:txBody>
        </p:sp>
        <p:sp>
          <p:nvSpPr>
            <p:cNvPr id="9236" name="Line 27"/>
            <p:cNvSpPr>
              <a:spLocks noChangeShapeType="1"/>
            </p:cNvSpPr>
            <p:nvPr/>
          </p:nvSpPr>
          <p:spPr bwMode="auto">
            <a:xfrm>
              <a:off x="1632" y="1440"/>
              <a:ext cx="0" cy="240"/>
            </a:xfrm>
            <a:prstGeom prst="line">
              <a:avLst/>
            </a:prstGeom>
            <a:noFill/>
            <a:ln w="12700">
              <a:solidFill>
                <a:schemeClr val="bg2"/>
              </a:solidFill>
              <a:round/>
              <a:headEnd/>
              <a:tailEnd type="triangle" w="med" len="med"/>
            </a:ln>
          </p:spPr>
          <p:txBody>
            <a:bodyPr/>
            <a:lstStyle/>
            <a:p>
              <a:endParaRPr lang="en-US"/>
            </a:p>
          </p:txBody>
        </p:sp>
        <p:sp>
          <p:nvSpPr>
            <p:cNvPr id="9237" name="Line 38"/>
            <p:cNvSpPr>
              <a:spLocks noChangeShapeType="1"/>
            </p:cNvSpPr>
            <p:nvPr/>
          </p:nvSpPr>
          <p:spPr bwMode="auto">
            <a:xfrm>
              <a:off x="1632" y="1440"/>
              <a:ext cx="2016" cy="0"/>
            </a:xfrm>
            <a:prstGeom prst="line">
              <a:avLst/>
            </a:prstGeom>
            <a:noFill/>
            <a:ln w="12700">
              <a:solidFill>
                <a:schemeClr val="bg2"/>
              </a:solidFill>
              <a:round/>
              <a:headEnd/>
              <a:tailEnd/>
            </a:ln>
          </p:spPr>
          <p:txBody>
            <a:bodyPr/>
            <a:lstStyle/>
            <a:p>
              <a:endParaRPr lang="en-US"/>
            </a:p>
          </p:txBody>
        </p:sp>
        <p:sp>
          <p:nvSpPr>
            <p:cNvPr id="9238" name="Line 39"/>
            <p:cNvSpPr>
              <a:spLocks noChangeShapeType="1"/>
            </p:cNvSpPr>
            <p:nvPr/>
          </p:nvSpPr>
          <p:spPr bwMode="auto">
            <a:xfrm>
              <a:off x="3648" y="1440"/>
              <a:ext cx="0" cy="240"/>
            </a:xfrm>
            <a:prstGeom prst="line">
              <a:avLst/>
            </a:prstGeom>
            <a:noFill/>
            <a:ln w="12700">
              <a:solidFill>
                <a:schemeClr val="bg2"/>
              </a:solidFill>
              <a:round/>
              <a:headEnd/>
              <a:tailEnd type="triangle" w="med" len="med"/>
            </a:ln>
          </p:spPr>
          <p:txBody>
            <a:bodyPr/>
            <a:lstStyle/>
            <a:p>
              <a:endParaRPr lang="en-US"/>
            </a:p>
          </p:txBody>
        </p:sp>
      </p:grpSp>
      <p:grpSp>
        <p:nvGrpSpPr>
          <p:cNvPr id="7" name="Group 51"/>
          <p:cNvGrpSpPr>
            <a:grpSpLocks/>
          </p:cNvGrpSpPr>
          <p:nvPr/>
        </p:nvGrpSpPr>
        <p:grpSpPr bwMode="auto">
          <a:xfrm>
            <a:off x="1282700" y="2673350"/>
            <a:ext cx="6184900" cy="1212850"/>
            <a:chOff x="808" y="1684"/>
            <a:chExt cx="3896" cy="764"/>
          </a:xfrm>
        </p:grpSpPr>
        <p:sp>
          <p:nvSpPr>
            <p:cNvPr id="9225" name="Rectangle 7"/>
            <p:cNvSpPr>
              <a:spLocks noChangeArrowheads="1"/>
            </p:cNvSpPr>
            <p:nvPr/>
          </p:nvSpPr>
          <p:spPr bwMode="auto">
            <a:xfrm>
              <a:off x="820" y="1684"/>
              <a:ext cx="1432" cy="376"/>
            </a:xfrm>
            <a:prstGeom prst="rect">
              <a:avLst/>
            </a:prstGeom>
            <a:solidFill>
              <a:srgbClr val="CCECFF"/>
            </a:solidFill>
            <a:ln w="12700">
              <a:solidFill>
                <a:srgbClr val="000000"/>
              </a:solidFill>
              <a:miter lim="800000"/>
              <a:headEnd/>
              <a:tailEnd/>
            </a:ln>
          </p:spPr>
          <p:txBody>
            <a:bodyPr wrap="none" anchor="ctr"/>
            <a:lstStyle/>
            <a:p>
              <a:endParaRPr lang="en-US"/>
            </a:p>
          </p:txBody>
        </p:sp>
        <p:sp>
          <p:nvSpPr>
            <p:cNvPr id="9226" name="Rectangle 8"/>
            <p:cNvSpPr>
              <a:spLocks noChangeArrowheads="1"/>
            </p:cNvSpPr>
            <p:nvPr/>
          </p:nvSpPr>
          <p:spPr bwMode="auto">
            <a:xfrm>
              <a:off x="808" y="1720"/>
              <a:ext cx="1450" cy="286"/>
            </a:xfrm>
            <a:prstGeom prst="rect">
              <a:avLst/>
            </a:prstGeom>
            <a:noFill/>
            <a:ln w="12700">
              <a:noFill/>
              <a:miter lim="800000"/>
              <a:headEnd/>
              <a:tailEnd/>
            </a:ln>
          </p:spPr>
          <p:txBody>
            <a:bodyPr wrap="none" lIns="90488" tIns="44450" rIns="90488" bIns="44450">
              <a:spAutoFit/>
            </a:bodyPr>
            <a:lstStyle/>
            <a:p>
              <a:r>
                <a:rPr lang="en-US" sz="2400"/>
                <a:t>Secondary Data</a:t>
              </a:r>
            </a:p>
          </p:txBody>
        </p:sp>
        <p:sp>
          <p:nvSpPr>
            <p:cNvPr id="9227" name="Rectangle 9"/>
            <p:cNvSpPr>
              <a:spLocks noChangeArrowheads="1"/>
            </p:cNvSpPr>
            <p:nvPr/>
          </p:nvSpPr>
          <p:spPr bwMode="auto">
            <a:xfrm>
              <a:off x="3124" y="1684"/>
              <a:ext cx="1288" cy="376"/>
            </a:xfrm>
            <a:prstGeom prst="rect">
              <a:avLst/>
            </a:prstGeom>
            <a:solidFill>
              <a:srgbClr val="CCECFF"/>
            </a:solidFill>
            <a:ln w="12700">
              <a:solidFill>
                <a:srgbClr val="000000"/>
              </a:solidFill>
              <a:miter lim="800000"/>
              <a:headEnd/>
              <a:tailEnd/>
            </a:ln>
          </p:spPr>
          <p:txBody>
            <a:bodyPr wrap="none" anchor="ctr"/>
            <a:lstStyle/>
            <a:p>
              <a:endParaRPr lang="en-US"/>
            </a:p>
          </p:txBody>
        </p:sp>
        <p:sp>
          <p:nvSpPr>
            <p:cNvPr id="9228" name="Rectangle 10"/>
            <p:cNvSpPr>
              <a:spLocks noChangeArrowheads="1"/>
            </p:cNvSpPr>
            <p:nvPr/>
          </p:nvSpPr>
          <p:spPr bwMode="auto">
            <a:xfrm>
              <a:off x="3112" y="1720"/>
              <a:ext cx="1216" cy="286"/>
            </a:xfrm>
            <a:prstGeom prst="rect">
              <a:avLst/>
            </a:prstGeom>
            <a:noFill/>
            <a:ln w="12700">
              <a:noFill/>
              <a:miter lim="800000"/>
              <a:headEnd/>
              <a:tailEnd/>
            </a:ln>
          </p:spPr>
          <p:txBody>
            <a:bodyPr wrap="none" lIns="90488" tIns="44450" rIns="90488" bIns="44450">
              <a:spAutoFit/>
            </a:bodyPr>
            <a:lstStyle/>
            <a:p>
              <a:r>
                <a:rPr lang="en-US" sz="2400"/>
                <a:t>Primary Data</a:t>
              </a:r>
            </a:p>
          </p:txBody>
        </p:sp>
        <p:sp>
          <p:nvSpPr>
            <p:cNvPr id="9229" name="Line 11"/>
            <p:cNvSpPr>
              <a:spLocks noChangeShapeType="1"/>
            </p:cNvSpPr>
            <p:nvPr/>
          </p:nvSpPr>
          <p:spPr bwMode="auto">
            <a:xfrm>
              <a:off x="3696" y="2064"/>
              <a:ext cx="0" cy="192"/>
            </a:xfrm>
            <a:prstGeom prst="line">
              <a:avLst/>
            </a:prstGeom>
            <a:noFill/>
            <a:ln w="12700">
              <a:solidFill>
                <a:srgbClr val="000000"/>
              </a:solidFill>
              <a:round/>
              <a:headEnd/>
              <a:tailEnd/>
            </a:ln>
          </p:spPr>
          <p:txBody>
            <a:bodyPr wrap="none" anchor="ctr"/>
            <a:lstStyle/>
            <a:p>
              <a:endParaRPr lang="en-US"/>
            </a:p>
          </p:txBody>
        </p:sp>
        <p:sp>
          <p:nvSpPr>
            <p:cNvPr id="9230" name="Line 28"/>
            <p:cNvSpPr>
              <a:spLocks noChangeShapeType="1"/>
            </p:cNvSpPr>
            <p:nvPr/>
          </p:nvSpPr>
          <p:spPr bwMode="auto">
            <a:xfrm>
              <a:off x="2688" y="2256"/>
              <a:ext cx="2016" cy="0"/>
            </a:xfrm>
            <a:prstGeom prst="line">
              <a:avLst/>
            </a:prstGeom>
            <a:noFill/>
            <a:ln w="12700">
              <a:solidFill>
                <a:schemeClr val="bg2"/>
              </a:solidFill>
              <a:round/>
              <a:headEnd/>
              <a:tailEnd/>
            </a:ln>
          </p:spPr>
          <p:txBody>
            <a:bodyPr/>
            <a:lstStyle/>
            <a:p>
              <a:endParaRPr lang="en-US"/>
            </a:p>
          </p:txBody>
        </p:sp>
        <p:sp>
          <p:nvSpPr>
            <p:cNvPr id="9231" name="Line 40"/>
            <p:cNvSpPr>
              <a:spLocks noChangeShapeType="1"/>
            </p:cNvSpPr>
            <p:nvPr/>
          </p:nvSpPr>
          <p:spPr bwMode="auto">
            <a:xfrm>
              <a:off x="2688" y="2256"/>
              <a:ext cx="0" cy="192"/>
            </a:xfrm>
            <a:prstGeom prst="line">
              <a:avLst/>
            </a:prstGeom>
            <a:noFill/>
            <a:ln w="12700">
              <a:solidFill>
                <a:schemeClr val="bg2"/>
              </a:solidFill>
              <a:round/>
              <a:headEnd/>
              <a:tailEnd type="triangle" w="med" len="med"/>
            </a:ln>
          </p:spPr>
          <p:txBody>
            <a:bodyPr/>
            <a:lstStyle/>
            <a:p>
              <a:endParaRPr lang="en-US"/>
            </a:p>
          </p:txBody>
        </p:sp>
        <p:sp>
          <p:nvSpPr>
            <p:cNvPr id="9232" name="Line 41"/>
            <p:cNvSpPr>
              <a:spLocks noChangeShapeType="1"/>
            </p:cNvSpPr>
            <p:nvPr/>
          </p:nvSpPr>
          <p:spPr bwMode="auto">
            <a:xfrm>
              <a:off x="4704" y="2256"/>
              <a:ext cx="0" cy="192"/>
            </a:xfrm>
            <a:prstGeom prst="line">
              <a:avLst/>
            </a:prstGeom>
            <a:noFill/>
            <a:ln w="12700">
              <a:solidFill>
                <a:schemeClr val="bg2"/>
              </a:solidFill>
              <a:round/>
              <a:headEnd/>
              <a:tailEnd type="triangle" w="med" len="med"/>
            </a:ln>
          </p:spPr>
          <p:txBody>
            <a:bodyPr/>
            <a:lstStyle/>
            <a:p>
              <a:endParaRPr lang="en-US"/>
            </a:p>
          </p:txBody>
        </p:sp>
      </p:gr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rPr>
              <a:t>Survey</a:t>
            </a:r>
          </a:p>
        </p:txBody>
      </p:sp>
      <p:sp>
        <p:nvSpPr>
          <p:cNvPr id="3" name="Content Placeholder 2"/>
          <p:cNvSpPr>
            <a:spLocks noGrp="1"/>
          </p:cNvSpPr>
          <p:nvPr>
            <p:ph idx="1"/>
          </p:nvPr>
        </p:nvSpPr>
        <p:spPr/>
        <p:txBody>
          <a:bodyPr/>
          <a:lstStyle/>
          <a:p>
            <a:r>
              <a:rPr lang="en-US" dirty="0">
                <a:solidFill>
                  <a:srgbClr val="FF0000"/>
                </a:solidFill>
              </a:rPr>
              <a:t>A structured questionnaire given to a sample of population and designed to produce specific information from respondents.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dirty="0">
                <a:solidFill>
                  <a:srgbClr val="7030A0"/>
                </a:solidFill>
              </a:rPr>
              <a:t>A Classification of Survey Methods</a:t>
            </a:r>
          </a:p>
        </p:txBody>
      </p:sp>
      <p:grpSp>
        <p:nvGrpSpPr>
          <p:cNvPr id="2" name="Group 63"/>
          <p:cNvGrpSpPr>
            <a:grpSpLocks/>
          </p:cNvGrpSpPr>
          <p:nvPr/>
        </p:nvGrpSpPr>
        <p:grpSpPr bwMode="auto">
          <a:xfrm>
            <a:off x="0" y="5372100"/>
            <a:ext cx="7696200" cy="1028700"/>
            <a:chOff x="0" y="3384"/>
            <a:chExt cx="4848" cy="648"/>
          </a:xfrm>
        </p:grpSpPr>
        <p:grpSp>
          <p:nvGrpSpPr>
            <p:cNvPr id="3" name="Group 62"/>
            <p:cNvGrpSpPr>
              <a:grpSpLocks/>
            </p:cNvGrpSpPr>
            <p:nvPr/>
          </p:nvGrpSpPr>
          <p:grpSpPr bwMode="auto">
            <a:xfrm>
              <a:off x="0" y="3404"/>
              <a:ext cx="1168" cy="440"/>
              <a:chOff x="0" y="3404"/>
              <a:chExt cx="1168" cy="440"/>
            </a:xfrm>
          </p:grpSpPr>
          <p:sp>
            <p:nvSpPr>
              <p:cNvPr id="10299" name="Rectangle 12"/>
              <p:cNvSpPr>
                <a:spLocks noChangeArrowheads="1"/>
              </p:cNvSpPr>
              <p:nvPr/>
            </p:nvSpPr>
            <p:spPr bwMode="auto">
              <a:xfrm>
                <a:off x="33" y="3416"/>
                <a:ext cx="904" cy="424"/>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10300" name="Rectangle 23"/>
              <p:cNvSpPr>
                <a:spLocks noChangeArrowheads="1"/>
              </p:cNvSpPr>
              <p:nvPr/>
            </p:nvSpPr>
            <p:spPr bwMode="auto">
              <a:xfrm>
                <a:off x="0" y="3404"/>
                <a:ext cx="1168" cy="440"/>
              </a:xfrm>
              <a:prstGeom prst="rect">
                <a:avLst/>
              </a:prstGeom>
              <a:noFill/>
              <a:ln w="12700">
                <a:noFill/>
                <a:miter lim="800000"/>
                <a:headEnd/>
                <a:tailEnd/>
              </a:ln>
            </p:spPr>
            <p:txBody>
              <a:bodyPr lIns="90487" tIns="44450" rIns="90487" bIns="44450">
                <a:spAutoFit/>
              </a:bodyPr>
              <a:lstStyle/>
              <a:p>
                <a:r>
                  <a:rPr lang="en-US" sz="2000"/>
                  <a:t>Traditional Telephone</a:t>
                </a:r>
              </a:p>
            </p:txBody>
          </p:sp>
        </p:grpSp>
        <p:sp>
          <p:nvSpPr>
            <p:cNvPr id="10293" name="Rectangle 13"/>
            <p:cNvSpPr>
              <a:spLocks noChangeArrowheads="1"/>
            </p:cNvSpPr>
            <p:nvPr/>
          </p:nvSpPr>
          <p:spPr bwMode="auto">
            <a:xfrm>
              <a:off x="1036" y="3416"/>
              <a:ext cx="1528" cy="616"/>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10294" name="Rectangle 14"/>
            <p:cNvSpPr>
              <a:spLocks noChangeArrowheads="1"/>
            </p:cNvSpPr>
            <p:nvPr/>
          </p:nvSpPr>
          <p:spPr bwMode="auto">
            <a:xfrm>
              <a:off x="3004" y="3512"/>
              <a:ext cx="760" cy="424"/>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10295" name="Rectangle 15"/>
            <p:cNvSpPr>
              <a:spLocks noChangeArrowheads="1"/>
            </p:cNvSpPr>
            <p:nvPr/>
          </p:nvSpPr>
          <p:spPr bwMode="auto">
            <a:xfrm>
              <a:off x="4252" y="3512"/>
              <a:ext cx="568" cy="472"/>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10296" name="Rectangle 24"/>
            <p:cNvSpPr>
              <a:spLocks noChangeArrowheads="1"/>
            </p:cNvSpPr>
            <p:nvPr/>
          </p:nvSpPr>
          <p:spPr bwMode="auto">
            <a:xfrm>
              <a:off x="1036" y="3384"/>
              <a:ext cx="1552" cy="632"/>
            </a:xfrm>
            <a:prstGeom prst="rect">
              <a:avLst/>
            </a:prstGeom>
            <a:noFill/>
            <a:ln w="12700">
              <a:noFill/>
              <a:miter lim="800000"/>
              <a:headEnd/>
              <a:tailEnd/>
            </a:ln>
          </p:spPr>
          <p:txBody>
            <a:bodyPr lIns="90487" tIns="44450" rIns="90487" bIns="44450">
              <a:spAutoFit/>
            </a:bodyPr>
            <a:lstStyle/>
            <a:p>
              <a:r>
                <a:rPr lang="en-US" sz="2000"/>
                <a:t>Computer-Assisted Telephone Interviewing</a:t>
              </a:r>
            </a:p>
          </p:txBody>
        </p:sp>
        <p:sp>
          <p:nvSpPr>
            <p:cNvPr id="10297" name="Rectangle 25"/>
            <p:cNvSpPr>
              <a:spLocks noChangeArrowheads="1"/>
            </p:cNvSpPr>
            <p:nvPr/>
          </p:nvSpPr>
          <p:spPr bwMode="auto">
            <a:xfrm>
              <a:off x="2963" y="3471"/>
              <a:ext cx="1072" cy="440"/>
            </a:xfrm>
            <a:prstGeom prst="rect">
              <a:avLst/>
            </a:prstGeom>
            <a:noFill/>
            <a:ln w="12700">
              <a:noFill/>
              <a:miter lim="800000"/>
              <a:headEnd/>
              <a:tailEnd/>
            </a:ln>
          </p:spPr>
          <p:txBody>
            <a:bodyPr lIns="90487" tIns="44450" rIns="90487" bIns="44450">
              <a:spAutoFit/>
            </a:bodyPr>
            <a:lstStyle/>
            <a:p>
              <a:r>
                <a:rPr lang="en-US" sz="2000"/>
                <a:t>Mail Interview</a:t>
              </a:r>
            </a:p>
          </p:txBody>
        </p:sp>
        <p:sp>
          <p:nvSpPr>
            <p:cNvPr id="10298" name="Rectangle 26"/>
            <p:cNvSpPr>
              <a:spLocks noChangeArrowheads="1"/>
            </p:cNvSpPr>
            <p:nvPr/>
          </p:nvSpPr>
          <p:spPr bwMode="auto">
            <a:xfrm>
              <a:off x="4256" y="3500"/>
              <a:ext cx="592" cy="440"/>
            </a:xfrm>
            <a:prstGeom prst="rect">
              <a:avLst/>
            </a:prstGeom>
            <a:noFill/>
            <a:ln w="12700">
              <a:noFill/>
              <a:miter lim="800000"/>
              <a:headEnd/>
              <a:tailEnd/>
            </a:ln>
          </p:spPr>
          <p:txBody>
            <a:bodyPr lIns="90487" tIns="44450" rIns="90487" bIns="44450">
              <a:spAutoFit/>
            </a:bodyPr>
            <a:lstStyle/>
            <a:p>
              <a:r>
                <a:rPr lang="en-US" sz="2000"/>
                <a:t>Mail Panel</a:t>
              </a:r>
            </a:p>
          </p:txBody>
        </p:sp>
      </p:grpSp>
      <p:grpSp>
        <p:nvGrpSpPr>
          <p:cNvPr id="4" name="Group 66"/>
          <p:cNvGrpSpPr>
            <a:grpSpLocks/>
          </p:cNvGrpSpPr>
          <p:nvPr/>
        </p:nvGrpSpPr>
        <p:grpSpPr bwMode="auto">
          <a:xfrm>
            <a:off x="1187450" y="4038600"/>
            <a:ext cx="8054975" cy="1022350"/>
            <a:chOff x="748" y="2544"/>
            <a:chExt cx="5074" cy="644"/>
          </a:xfrm>
        </p:grpSpPr>
        <p:sp>
          <p:nvSpPr>
            <p:cNvPr id="10282" name="Rectangle 9"/>
            <p:cNvSpPr>
              <a:spLocks noChangeArrowheads="1"/>
            </p:cNvSpPr>
            <p:nvPr/>
          </p:nvSpPr>
          <p:spPr bwMode="auto">
            <a:xfrm>
              <a:off x="748" y="2604"/>
              <a:ext cx="760" cy="328"/>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10283" name="Rectangle 10"/>
            <p:cNvSpPr>
              <a:spLocks noChangeArrowheads="1"/>
            </p:cNvSpPr>
            <p:nvPr/>
          </p:nvSpPr>
          <p:spPr bwMode="auto">
            <a:xfrm>
              <a:off x="1612" y="2604"/>
              <a:ext cx="760" cy="424"/>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10284" name="Rectangle 11"/>
            <p:cNvSpPr>
              <a:spLocks noChangeArrowheads="1"/>
            </p:cNvSpPr>
            <p:nvPr/>
          </p:nvSpPr>
          <p:spPr bwMode="auto">
            <a:xfrm>
              <a:off x="2476" y="2572"/>
              <a:ext cx="1528" cy="616"/>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10285" name="Rectangle 20"/>
            <p:cNvSpPr>
              <a:spLocks noChangeArrowheads="1"/>
            </p:cNvSpPr>
            <p:nvPr/>
          </p:nvSpPr>
          <p:spPr bwMode="auto">
            <a:xfrm>
              <a:off x="755" y="2592"/>
              <a:ext cx="734" cy="248"/>
            </a:xfrm>
            <a:prstGeom prst="rect">
              <a:avLst/>
            </a:prstGeom>
            <a:noFill/>
            <a:ln w="12700">
              <a:noFill/>
              <a:miter lim="800000"/>
              <a:headEnd/>
              <a:tailEnd/>
            </a:ln>
          </p:spPr>
          <p:txBody>
            <a:bodyPr wrap="none" lIns="90487" tIns="44450" rIns="90487" bIns="44450">
              <a:spAutoFit/>
            </a:bodyPr>
            <a:lstStyle/>
            <a:p>
              <a:r>
                <a:rPr lang="en-US" sz="2000"/>
                <a:t>In-Home</a:t>
              </a:r>
            </a:p>
          </p:txBody>
        </p:sp>
        <p:sp>
          <p:nvSpPr>
            <p:cNvPr id="10286" name="Rectangle 21"/>
            <p:cNvSpPr>
              <a:spLocks noChangeArrowheads="1"/>
            </p:cNvSpPr>
            <p:nvPr/>
          </p:nvSpPr>
          <p:spPr bwMode="auto">
            <a:xfrm>
              <a:off x="1475" y="2563"/>
              <a:ext cx="1072" cy="440"/>
            </a:xfrm>
            <a:prstGeom prst="rect">
              <a:avLst/>
            </a:prstGeom>
            <a:noFill/>
            <a:ln w="12700">
              <a:noFill/>
              <a:miter lim="800000"/>
              <a:headEnd/>
              <a:tailEnd/>
            </a:ln>
          </p:spPr>
          <p:txBody>
            <a:bodyPr lIns="90487" tIns="44450" rIns="90487" bIns="44450">
              <a:spAutoFit/>
            </a:bodyPr>
            <a:lstStyle/>
            <a:p>
              <a:pPr algn="ctr"/>
              <a:r>
                <a:rPr lang="en-US" sz="2000"/>
                <a:t>Mall Intercept</a:t>
              </a:r>
            </a:p>
          </p:txBody>
        </p:sp>
        <p:sp>
          <p:nvSpPr>
            <p:cNvPr id="10287" name="Rectangle 22"/>
            <p:cNvSpPr>
              <a:spLocks noChangeArrowheads="1"/>
            </p:cNvSpPr>
            <p:nvPr/>
          </p:nvSpPr>
          <p:spPr bwMode="auto">
            <a:xfrm>
              <a:off x="2483" y="2544"/>
              <a:ext cx="1552" cy="632"/>
            </a:xfrm>
            <a:prstGeom prst="rect">
              <a:avLst/>
            </a:prstGeom>
            <a:noFill/>
            <a:ln w="12700">
              <a:noFill/>
              <a:miter lim="800000"/>
              <a:headEnd/>
              <a:tailEnd/>
            </a:ln>
          </p:spPr>
          <p:txBody>
            <a:bodyPr lIns="90487" tIns="44450" rIns="90487" bIns="44450">
              <a:spAutoFit/>
            </a:bodyPr>
            <a:lstStyle/>
            <a:p>
              <a:pPr algn="ctr"/>
              <a:r>
                <a:rPr lang="en-US" sz="2000"/>
                <a:t>Computer-Assisted Personal Interviewing</a:t>
              </a:r>
            </a:p>
          </p:txBody>
        </p:sp>
        <p:sp>
          <p:nvSpPr>
            <p:cNvPr id="10288" name="Rectangle 29"/>
            <p:cNvSpPr>
              <a:spLocks noChangeArrowheads="1"/>
            </p:cNvSpPr>
            <p:nvPr/>
          </p:nvSpPr>
          <p:spPr bwMode="auto">
            <a:xfrm>
              <a:off x="4992" y="2620"/>
              <a:ext cx="720" cy="336"/>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10289" name="Rectangle 30"/>
            <p:cNvSpPr>
              <a:spLocks noChangeArrowheads="1"/>
            </p:cNvSpPr>
            <p:nvPr/>
          </p:nvSpPr>
          <p:spPr bwMode="auto">
            <a:xfrm>
              <a:off x="4368" y="2620"/>
              <a:ext cx="568" cy="336"/>
            </a:xfrm>
            <a:prstGeom prst="rect">
              <a:avLst/>
            </a:prstGeom>
            <a:solidFill>
              <a:srgbClr val="CCECFF"/>
            </a:solidFill>
            <a:ln w="12700">
              <a:solidFill>
                <a:schemeClr val="tx1"/>
              </a:solidFill>
              <a:miter lim="800000"/>
              <a:headEnd/>
              <a:tailEnd/>
            </a:ln>
          </p:spPr>
          <p:txBody>
            <a:bodyPr wrap="none" anchor="ctr"/>
            <a:lstStyle/>
            <a:p>
              <a:pPr algn="ctr"/>
              <a:endParaRPr lang="en-US" sz="2400">
                <a:solidFill>
                  <a:srgbClr val="006699"/>
                </a:solidFill>
              </a:endParaRPr>
            </a:p>
          </p:txBody>
        </p:sp>
        <p:sp>
          <p:nvSpPr>
            <p:cNvPr id="10290" name="Rectangle 32"/>
            <p:cNvSpPr>
              <a:spLocks noChangeArrowheads="1"/>
            </p:cNvSpPr>
            <p:nvPr/>
          </p:nvSpPr>
          <p:spPr bwMode="auto">
            <a:xfrm>
              <a:off x="4360" y="2625"/>
              <a:ext cx="1072" cy="248"/>
            </a:xfrm>
            <a:prstGeom prst="rect">
              <a:avLst/>
            </a:prstGeom>
            <a:noFill/>
            <a:ln w="12700">
              <a:noFill/>
              <a:miter lim="800000"/>
              <a:headEnd/>
              <a:tailEnd/>
            </a:ln>
          </p:spPr>
          <p:txBody>
            <a:bodyPr lIns="90487" tIns="44450" rIns="90487" bIns="44450">
              <a:spAutoFit/>
            </a:bodyPr>
            <a:lstStyle/>
            <a:p>
              <a:r>
                <a:rPr lang="en-US" sz="2000"/>
                <a:t>E-mail</a:t>
              </a:r>
            </a:p>
          </p:txBody>
        </p:sp>
        <p:sp>
          <p:nvSpPr>
            <p:cNvPr id="10291" name="Rectangle 33"/>
            <p:cNvSpPr>
              <a:spLocks noChangeArrowheads="1"/>
            </p:cNvSpPr>
            <p:nvPr/>
          </p:nvSpPr>
          <p:spPr bwMode="auto">
            <a:xfrm>
              <a:off x="5040" y="2622"/>
              <a:ext cx="782" cy="248"/>
            </a:xfrm>
            <a:prstGeom prst="rect">
              <a:avLst/>
            </a:prstGeom>
            <a:noFill/>
            <a:ln w="12700">
              <a:noFill/>
              <a:miter lim="800000"/>
              <a:headEnd/>
              <a:tailEnd/>
            </a:ln>
          </p:spPr>
          <p:txBody>
            <a:bodyPr lIns="90487" tIns="44450" rIns="90487" bIns="44450">
              <a:spAutoFit/>
            </a:bodyPr>
            <a:lstStyle/>
            <a:p>
              <a:r>
                <a:rPr lang="en-US" sz="2000"/>
                <a:t>Internet</a:t>
              </a:r>
            </a:p>
          </p:txBody>
        </p:sp>
      </p:grpSp>
      <p:grpSp>
        <p:nvGrpSpPr>
          <p:cNvPr id="5" name="Group 65"/>
          <p:cNvGrpSpPr>
            <a:grpSpLocks/>
          </p:cNvGrpSpPr>
          <p:nvPr/>
        </p:nvGrpSpPr>
        <p:grpSpPr bwMode="auto">
          <a:xfrm>
            <a:off x="1111250" y="1352550"/>
            <a:ext cx="7086600" cy="1695450"/>
            <a:chOff x="700" y="852"/>
            <a:chExt cx="4464" cy="1068"/>
          </a:xfrm>
        </p:grpSpPr>
        <p:sp>
          <p:nvSpPr>
            <p:cNvPr id="10274" name="Rectangle 4"/>
            <p:cNvSpPr>
              <a:spLocks noChangeArrowheads="1"/>
            </p:cNvSpPr>
            <p:nvPr/>
          </p:nvSpPr>
          <p:spPr bwMode="auto">
            <a:xfrm>
              <a:off x="2564" y="864"/>
              <a:ext cx="1000" cy="472"/>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10275" name="Line 5"/>
            <p:cNvSpPr>
              <a:spLocks noChangeShapeType="1"/>
            </p:cNvSpPr>
            <p:nvPr/>
          </p:nvSpPr>
          <p:spPr bwMode="auto">
            <a:xfrm>
              <a:off x="700" y="1680"/>
              <a:ext cx="4464" cy="0"/>
            </a:xfrm>
            <a:prstGeom prst="line">
              <a:avLst/>
            </a:prstGeom>
            <a:noFill/>
            <a:ln w="12700">
              <a:solidFill>
                <a:srgbClr val="000000"/>
              </a:solidFill>
              <a:round/>
              <a:headEnd/>
              <a:tailEnd/>
            </a:ln>
          </p:spPr>
          <p:txBody>
            <a:bodyPr wrap="none" anchor="ctr"/>
            <a:lstStyle/>
            <a:p>
              <a:endParaRPr lang="en-US"/>
            </a:p>
          </p:txBody>
        </p:sp>
        <p:sp>
          <p:nvSpPr>
            <p:cNvPr id="10276" name="Rectangle 16"/>
            <p:cNvSpPr>
              <a:spLocks noChangeArrowheads="1"/>
            </p:cNvSpPr>
            <p:nvPr/>
          </p:nvSpPr>
          <p:spPr bwMode="auto">
            <a:xfrm>
              <a:off x="2536" y="852"/>
              <a:ext cx="1072" cy="440"/>
            </a:xfrm>
            <a:prstGeom prst="rect">
              <a:avLst/>
            </a:prstGeom>
            <a:noFill/>
            <a:ln w="12700">
              <a:noFill/>
              <a:miter lim="800000"/>
              <a:headEnd/>
              <a:tailEnd/>
            </a:ln>
          </p:spPr>
          <p:txBody>
            <a:bodyPr lIns="90487" tIns="44450" rIns="90487" bIns="44450">
              <a:spAutoFit/>
            </a:bodyPr>
            <a:lstStyle/>
            <a:p>
              <a:pPr algn="ctr"/>
              <a:r>
                <a:rPr lang="en-US" sz="2000"/>
                <a:t>Survey Methods</a:t>
              </a:r>
            </a:p>
          </p:txBody>
        </p:sp>
        <p:sp>
          <p:nvSpPr>
            <p:cNvPr id="10277" name="Line 35"/>
            <p:cNvSpPr>
              <a:spLocks noChangeShapeType="1"/>
            </p:cNvSpPr>
            <p:nvPr/>
          </p:nvSpPr>
          <p:spPr bwMode="auto">
            <a:xfrm>
              <a:off x="3052" y="1344"/>
              <a:ext cx="0" cy="336"/>
            </a:xfrm>
            <a:prstGeom prst="line">
              <a:avLst/>
            </a:prstGeom>
            <a:noFill/>
            <a:ln w="12700">
              <a:solidFill>
                <a:srgbClr val="000000"/>
              </a:solidFill>
              <a:round/>
              <a:headEnd/>
              <a:tailEnd type="triangle" w="med" len="med"/>
            </a:ln>
          </p:spPr>
          <p:txBody>
            <a:bodyPr/>
            <a:lstStyle/>
            <a:p>
              <a:endParaRPr lang="en-US"/>
            </a:p>
          </p:txBody>
        </p:sp>
        <p:sp>
          <p:nvSpPr>
            <p:cNvPr id="10278" name="Line 36"/>
            <p:cNvSpPr>
              <a:spLocks noChangeShapeType="1"/>
            </p:cNvSpPr>
            <p:nvPr/>
          </p:nvSpPr>
          <p:spPr bwMode="auto">
            <a:xfrm>
              <a:off x="700" y="1680"/>
              <a:ext cx="0" cy="240"/>
            </a:xfrm>
            <a:prstGeom prst="line">
              <a:avLst/>
            </a:prstGeom>
            <a:noFill/>
            <a:ln w="12700">
              <a:solidFill>
                <a:srgbClr val="000000"/>
              </a:solidFill>
              <a:round/>
              <a:headEnd/>
              <a:tailEnd type="triangle" w="med" len="med"/>
            </a:ln>
          </p:spPr>
          <p:txBody>
            <a:bodyPr/>
            <a:lstStyle/>
            <a:p>
              <a:endParaRPr lang="en-US"/>
            </a:p>
          </p:txBody>
        </p:sp>
        <p:sp>
          <p:nvSpPr>
            <p:cNvPr id="10279" name="Line 37"/>
            <p:cNvSpPr>
              <a:spLocks noChangeShapeType="1"/>
            </p:cNvSpPr>
            <p:nvPr/>
          </p:nvSpPr>
          <p:spPr bwMode="auto">
            <a:xfrm>
              <a:off x="2044" y="1680"/>
              <a:ext cx="0" cy="240"/>
            </a:xfrm>
            <a:prstGeom prst="line">
              <a:avLst/>
            </a:prstGeom>
            <a:noFill/>
            <a:ln w="12700">
              <a:solidFill>
                <a:srgbClr val="000000"/>
              </a:solidFill>
              <a:round/>
              <a:headEnd/>
              <a:tailEnd type="triangle" w="med" len="med"/>
            </a:ln>
          </p:spPr>
          <p:txBody>
            <a:bodyPr/>
            <a:lstStyle/>
            <a:p>
              <a:endParaRPr lang="en-US"/>
            </a:p>
          </p:txBody>
        </p:sp>
        <p:sp>
          <p:nvSpPr>
            <p:cNvPr id="10280" name="Line 38"/>
            <p:cNvSpPr>
              <a:spLocks noChangeShapeType="1"/>
            </p:cNvSpPr>
            <p:nvPr/>
          </p:nvSpPr>
          <p:spPr bwMode="auto">
            <a:xfrm>
              <a:off x="4060" y="1680"/>
              <a:ext cx="0" cy="240"/>
            </a:xfrm>
            <a:prstGeom prst="line">
              <a:avLst/>
            </a:prstGeom>
            <a:noFill/>
            <a:ln w="12700">
              <a:solidFill>
                <a:srgbClr val="000000"/>
              </a:solidFill>
              <a:round/>
              <a:headEnd/>
              <a:tailEnd type="triangle" w="med" len="med"/>
            </a:ln>
          </p:spPr>
          <p:txBody>
            <a:bodyPr/>
            <a:lstStyle/>
            <a:p>
              <a:endParaRPr lang="en-US"/>
            </a:p>
          </p:txBody>
        </p:sp>
        <p:sp>
          <p:nvSpPr>
            <p:cNvPr id="10281" name="Line 39"/>
            <p:cNvSpPr>
              <a:spLocks noChangeShapeType="1"/>
            </p:cNvSpPr>
            <p:nvPr/>
          </p:nvSpPr>
          <p:spPr bwMode="auto">
            <a:xfrm>
              <a:off x="5164" y="1680"/>
              <a:ext cx="0" cy="240"/>
            </a:xfrm>
            <a:prstGeom prst="line">
              <a:avLst/>
            </a:prstGeom>
            <a:noFill/>
            <a:ln w="12700">
              <a:solidFill>
                <a:srgbClr val="000000"/>
              </a:solidFill>
              <a:round/>
              <a:headEnd/>
              <a:tailEnd type="triangle" w="med" len="med"/>
            </a:ln>
          </p:spPr>
          <p:txBody>
            <a:bodyPr/>
            <a:lstStyle/>
            <a:p>
              <a:endParaRPr lang="en-US"/>
            </a:p>
          </p:txBody>
        </p:sp>
      </p:grpSp>
      <p:grpSp>
        <p:nvGrpSpPr>
          <p:cNvPr id="6" name="Group 64"/>
          <p:cNvGrpSpPr>
            <a:grpSpLocks/>
          </p:cNvGrpSpPr>
          <p:nvPr/>
        </p:nvGrpSpPr>
        <p:grpSpPr bwMode="auto">
          <a:xfrm>
            <a:off x="273050" y="3022600"/>
            <a:ext cx="8534400" cy="2540000"/>
            <a:chOff x="172" y="1904"/>
            <a:chExt cx="5376" cy="1600"/>
          </a:xfrm>
        </p:grpSpPr>
        <p:sp>
          <p:nvSpPr>
            <p:cNvPr id="10249" name="Rectangle 6"/>
            <p:cNvSpPr>
              <a:spLocks noChangeArrowheads="1"/>
            </p:cNvSpPr>
            <p:nvPr/>
          </p:nvSpPr>
          <p:spPr bwMode="auto">
            <a:xfrm>
              <a:off x="172" y="1904"/>
              <a:ext cx="1000" cy="328"/>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10250" name="Rectangle 7"/>
            <p:cNvSpPr>
              <a:spLocks noChangeArrowheads="1"/>
            </p:cNvSpPr>
            <p:nvPr/>
          </p:nvSpPr>
          <p:spPr bwMode="auto">
            <a:xfrm>
              <a:off x="1564" y="1904"/>
              <a:ext cx="952" cy="328"/>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10251" name="Rectangle 8"/>
            <p:cNvSpPr>
              <a:spLocks noChangeArrowheads="1"/>
            </p:cNvSpPr>
            <p:nvPr/>
          </p:nvSpPr>
          <p:spPr bwMode="auto">
            <a:xfrm>
              <a:off x="3772" y="1925"/>
              <a:ext cx="568" cy="307"/>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10252" name="Rectangle 17"/>
            <p:cNvSpPr>
              <a:spLocks noChangeArrowheads="1"/>
            </p:cNvSpPr>
            <p:nvPr/>
          </p:nvSpPr>
          <p:spPr bwMode="auto">
            <a:xfrm>
              <a:off x="227" y="1940"/>
              <a:ext cx="849" cy="248"/>
            </a:xfrm>
            <a:prstGeom prst="rect">
              <a:avLst/>
            </a:prstGeom>
            <a:noFill/>
            <a:ln w="12700">
              <a:noFill/>
              <a:miter lim="800000"/>
              <a:headEnd/>
              <a:tailEnd/>
            </a:ln>
          </p:spPr>
          <p:txBody>
            <a:bodyPr wrap="none" lIns="90487" tIns="44450" rIns="90487" bIns="44450">
              <a:spAutoFit/>
            </a:bodyPr>
            <a:lstStyle/>
            <a:p>
              <a:r>
                <a:rPr lang="en-US" sz="2000"/>
                <a:t>Telephone</a:t>
              </a:r>
            </a:p>
          </p:txBody>
        </p:sp>
        <p:sp>
          <p:nvSpPr>
            <p:cNvPr id="10253" name="Rectangle 18"/>
            <p:cNvSpPr>
              <a:spLocks noChangeArrowheads="1"/>
            </p:cNvSpPr>
            <p:nvPr/>
          </p:nvSpPr>
          <p:spPr bwMode="auto">
            <a:xfrm>
              <a:off x="1667" y="1940"/>
              <a:ext cx="712" cy="248"/>
            </a:xfrm>
            <a:prstGeom prst="rect">
              <a:avLst/>
            </a:prstGeom>
            <a:noFill/>
            <a:ln w="12700">
              <a:noFill/>
              <a:miter lim="800000"/>
              <a:headEnd/>
              <a:tailEnd/>
            </a:ln>
          </p:spPr>
          <p:txBody>
            <a:bodyPr wrap="none" lIns="90487" tIns="44450" rIns="90487" bIns="44450">
              <a:spAutoFit/>
            </a:bodyPr>
            <a:lstStyle/>
            <a:p>
              <a:r>
                <a:rPr lang="en-US" sz="2000"/>
                <a:t>Personal</a:t>
              </a:r>
            </a:p>
          </p:txBody>
        </p:sp>
        <p:sp>
          <p:nvSpPr>
            <p:cNvPr id="10254" name="Rectangle 19"/>
            <p:cNvSpPr>
              <a:spLocks noChangeArrowheads="1"/>
            </p:cNvSpPr>
            <p:nvPr/>
          </p:nvSpPr>
          <p:spPr bwMode="auto">
            <a:xfrm>
              <a:off x="3827" y="1940"/>
              <a:ext cx="395" cy="248"/>
            </a:xfrm>
            <a:prstGeom prst="rect">
              <a:avLst/>
            </a:prstGeom>
            <a:noFill/>
            <a:ln w="12700">
              <a:noFill/>
              <a:miter lim="800000"/>
              <a:headEnd/>
              <a:tailEnd/>
            </a:ln>
          </p:spPr>
          <p:txBody>
            <a:bodyPr wrap="none" lIns="90487" tIns="44450" rIns="90487" bIns="44450">
              <a:spAutoFit/>
            </a:bodyPr>
            <a:lstStyle/>
            <a:p>
              <a:r>
                <a:rPr lang="en-US" sz="2000"/>
                <a:t>Mail</a:t>
              </a:r>
            </a:p>
          </p:txBody>
        </p:sp>
        <p:sp>
          <p:nvSpPr>
            <p:cNvPr id="10255" name="Rectangle 28"/>
            <p:cNvSpPr>
              <a:spLocks noChangeArrowheads="1"/>
            </p:cNvSpPr>
            <p:nvPr/>
          </p:nvSpPr>
          <p:spPr bwMode="auto">
            <a:xfrm>
              <a:off x="4732" y="1920"/>
              <a:ext cx="816" cy="307"/>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10256" name="Rectangle 31"/>
            <p:cNvSpPr>
              <a:spLocks noChangeArrowheads="1"/>
            </p:cNvSpPr>
            <p:nvPr/>
          </p:nvSpPr>
          <p:spPr bwMode="auto">
            <a:xfrm>
              <a:off x="4704" y="1940"/>
              <a:ext cx="798" cy="248"/>
            </a:xfrm>
            <a:prstGeom prst="rect">
              <a:avLst/>
            </a:prstGeom>
            <a:noFill/>
            <a:ln w="12700">
              <a:noFill/>
              <a:miter lim="800000"/>
              <a:headEnd/>
              <a:tailEnd/>
            </a:ln>
          </p:spPr>
          <p:txBody>
            <a:bodyPr wrap="none" lIns="90487" tIns="44450" rIns="90487" bIns="44450">
              <a:spAutoFit/>
            </a:bodyPr>
            <a:lstStyle/>
            <a:p>
              <a:r>
                <a:rPr lang="en-US" sz="2000"/>
                <a:t>Electronic</a:t>
              </a:r>
            </a:p>
          </p:txBody>
        </p:sp>
        <p:sp>
          <p:nvSpPr>
            <p:cNvPr id="10257" name="Line 40"/>
            <p:cNvSpPr>
              <a:spLocks noChangeShapeType="1"/>
            </p:cNvSpPr>
            <p:nvPr/>
          </p:nvSpPr>
          <p:spPr bwMode="auto">
            <a:xfrm>
              <a:off x="2044" y="2208"/>
              <a:ext cx="0" cy="144"/>
            </a:xfrm>
            <a:prstGeom prst="line">
              <a:avLst/>
            </a:prstGeom>
            <a:noFill/>
            <a:ln w="12700">
              <a:solidFill>
                <a:srgbClr val="000000"/>
              </a:solidFill>
              <a:round/>
              <a:headEnd/>
              <a:tailEnd type="triangle" w="med" len="med"/>
            </a:ln>
          </p:spPr>
          <p:txBody>
            <a:bodyPr/>
            <a:lstStyle/>
            <a:p>
              <a:endParaRPr lang="en-US"/>
            </a:p>
          </p:txBody>
        </p:sp>
        <p:sp>
          <p:nvSpPr>
            <p:cNvPr id="10258" name="Line 41"/>
            <p:cNvSpPr>
              <a:spLocks noChangeShapeType="1"/>
            </p:cNvSpPr>
            <p:nvPr/>
          </p:nvSpPr>
          <p:spPr bwMode="auto">
            <a:xfrm>
              <a:off x="1132" y="2352"/>
              <a:ext cx="1968" cy="0"/>
            </a:xfrm>
            <a:prstGeom prst="line">
              <a:avLst/>
            </a:prstGeom>
            <a:noFill/>
            <a:ln w="12700">
              <a:solidFill>
                <a:srgbClr val="000000"/>
              </a:solidFill>
              <a:round/>
              <a:headEnd/>
              <a:tailEnd/>
            </a:ln>
          </p:spPr>
          <p:txBody>
            <a:bodyPr/>
            <a:lstStyle/>
            <a:p>
              <a:endParaRPr lang="en-US"/>
            </a:p>
          </p:txBody>
        </p:sp>
        <p:sp>
          <p:nvSpPr>
            <p:cNvPr id="10259" name="Line 42"/>
            <p:cNvSpPr>
              <a:spLocks noChangeShapeType="1"/>
            </p:cNvSpPr>
            <p:nvPr/>
          </p:nvSpPr>
          <p:spPr bwMode="auto">
            <a:xfrm>
              <a:off x="1132" y="2352"/>
              <a:ext cx="0" cy="240"/>
            </a:xfrm>
            <a:prstGeom prst="line">
              <a:avLst/>
            </a:prstGeom>
            <a:noFill/>
            <a:ln w="12700">
              <a:solidFill>
                <a:srgbClr val="000000"/>
              </a:solidFill>
              <a:round/>
              <a:headEnd/>
              <a:tailEnd type="triangle" w="med" len="med"/>
            </a:ln>
          </p:spPr>
          <p:txBody>
            <a:bodyPr/>
            <a:lstStyle/>
            <a:p>
              <a:endParaRPr lang="en-US"/>
            </a:p>
          </p:txBody>
        </p:sp>
        <p:sp>
          <p:nvSpPr>
            <p:cNvPr id="10260" name="Line 43"/>
            <p:cNvSpPr>
              <a:spLocks noChangeShapeType="1"/>
            </p:cNvSpPr>
            <p:nvPr/>
          </p:nvSpPr>
          <p:spPr bwMode="auto">
            <a:xfrm>
              <a:off x="2044" y="2352"/>
              <a:ext cx="0" cy="240"/>
            </a:xfrm>
            <a:prstGeom prst="line">
              <a:avLst/>
            </a:prstGeom>
            <a:noFill/>
            <a:ln w="12700">
              <a:solidFill>
                <a:srgbClr val="000000"/>
              </a:solidFill>
              <a:round/>
              <a:headEnd/>
              <a:tailEnd type="triangle" w="med" len="med"/>
            </a:ln>
          </p:spPr>
          <p:txBody>
            <a:bodyPr/>
            <a:lstStyle/>
            <a:p>
              <a:endParaRPr lang="en-US"/>
            </a:p>
          </p:txBody>
        </p:sp>
        <p:sp>
          <p:nvSpPr>
            <p:cNvPr id="10261" name="Line 44"/>
            <p:cNvSpPr>
              <a:spLocks noChangeShapeType="1"/>
            </p:cNvSpPr>
            <p:nvPr/>
          </p:nvSpPr>
          <p:spPr bwMode="auto">
            <a:xfrm>
              <a:off x="3100" y="2352"/>
              <a:ext cx="0" cy="192"/>
            </a:xfrm>
            <a:prstGeom prst="line">
              <a:avLst/>
            </a:prstGeom>
            <a:noFill/>
            <a:ln w="12700">
              <a:solidFill>
                <a:srgbClr val="000000"/>
              </a:solidFill>
              <a:round/>
              <a:headEnd/>
              <a:tailEnd type="triangle" w="med" len="med"/>
            </a:ln>
          </p:spPr>
          <p:txBody>
            <a:bodyPr/>
            <a:lstStyle/>
            <a:p>
              <a:endParaRPr lang="en-US"/>
            </a:p>
          </p:txBody>
        </p:sp>
        <p:sp>
          <p:nvSpPr>
            <p:cNvPr id="10262" name="Line 45"/>
            <p:cNvSpPr>
              <a:spLocks noChangeShapeType="1"/>
            </p:cNvSpPr>
            <p:nvPr/>
          </p:nvSpPr>
          <p:spPr bwMode="auto">
            <a:xfrm>
              <a:off x="4108" y="2208"/>
              <a:ext cx="0" cy="1056"/>
            </a:xfrm>
            <a:prstGeom prst="line">
              <a:avLst/>
            </a:prstGeom>
            <a:noFill/>
            <a:ln w="12700">
              <a:solidFill>
                <a:srgbClr val="000000"/>
              </a:solidFill>
              <a:round/>
              <a:headEnd/>
              <a:tailEnd type="triangle" w="med" len="med"/>
            </a:ln>
          </p:spPr>
          <p:txBody>
            <a:bodyPr/>
            <a:lstStyle/>
            <a:p>
              <a:endParaRPr lang="en-US"/>
            </a:p>
          </p:txBody>
        </p:sp>
        <p:sp>
          <p:nvSpPr>
            <p:cNvPr id="10263" name="Line 46"/>
            <p:cNvSpPr>
              <a:spLocks noChangeShapeType="1"/>
            </p:cNvSpPr>
            <p:nvPr/>
          </p:nvSpPr>
          <p:spPr bwMode="auto">
            <a:xfrm>
              <a:off x="3388" y="3264"/>
              <a:ext cx="1152" cy="0"/>
            </a:xfrm>
            <a:prstGeom prst="line">
              <a:avLst/>
            </a:prstGeom>
            <a:noFill/>
            <a:ln w="12700">
              <a:solidFill>
                <a:srgbClr val="000000"/>
              </a:solidFill>
              <a:round/>
              <a:headEnd/>
              <a:tailEnd/>
            </a:ln>
          </p:spPr>
          <p:txBody>
            <a:bodyPr/>
            <a:lstStyle/>
            <a:p>
              <a:endParaRPr lang="en-US"/>
            </a:p>
          </p:txBody>
        </p:sp>
        <p:sp>
          <p:nvSpPr>
            <p:cNvPr id="10264" name="Line 47"/>
            <p:cNvSpPr>
              <a:spLocks noChangeShapeType="1"/>
            </p:cNvSpPr>
            <p:nvPr/>
          </p:nvSpPr>
          <p:spPr bwMode="auto">
            <a:xfrm>
              <a:off x="3388" y="3264"/>
              <a:ext cx="0" cy="240"/>
            </a:xfrm>
            <a:prstGeom prst="line">
              <a:avLst/>
            </a:prstGeom>
            <a:noFill/>
            <a:ln w="12700">
              <a:solidFill>
                <a:srgbClr val="000000"/>
              </a:solidFill>
              <a:round/>
              <a:headEnd/>
              <a:tailEnd type="triangle" w="med" len="med"/>
            </a:ln>
          </p:spPr>
          <p:txBody>
            <a:bodyPr/>
            <a:lstStyle/>
            <a:p>
              <a:endParaRPr lang="en-US"/>
            </a:p>
          </p:txBody>
        </p:sp>
        <p:sp>
          <p:nvSpPr>
            <p:cNvPr id="10265" name="Line 48"/>
            <p:cNvSpPr>
              <a:spLocks noChangeShapeType="1"/>
            </p:cNvSpPr>
            <p:nvPr/>
          </p:nvSpPr>
          <p:spPr bwMode="auto">
            <a:xfrm>
              <a:off x="4540" y="3264"/>
              <a:ext cx="0" cy="240"/>
            </a:xfrm>
            <a:prstGeom prst="line">
              <a:avLst/>
            </a:prstGeom>
            <a:noFill/>
            <a:ln w="12700">
              <a:solidFill>
                <a:srgbClr val="000000"/>
              </a:solidFill>
              <a:round/>
              <a:headEnd/>
              <a:tailEnd type="triangle" w="med" len="med"/>
            </a:ln>
          </p:spPr>
          <p:txBody>
            <a:bodyPr/>
            <a:lstStyle/>
            <a:p>
              <a:endParaRPr lang="en-US"/>
            </a:p>
          </p:txBody>
        </p:sp>
        <p:sp>
          <p:nvSpPr>
            <p:cNvPr id="10266" name="Line 49"/>
            <p:cNvSpPr>
              <a:spLocks noChangeShapeType="1"/>
            </p:cNvSpPr>
            <p:nvPr/>
          </p:nvSpPr>
          <p:spPr bwMode="auto">
            <a:xfrm>
              <a:off x="460" y="2256"/>
              <a:ext cx="0" cy="816"/>
            </a:xfrm>
            <a:prstGeom prst="line">
              <a:avLst/>
            </a:prstGeom>
            <a:noFill/>
            <a:ln w="12700">
              <a:solidFill>
                <a:srgbClr val="000000"/>
              </a:solidFill>
              <a:round/>
              <a:headEnd/>
              <a:tailEnd type="triangle" w="med" len="med"/>
            </a:ln>
          </p:spPr>
          <p:txBody>
            <a:bodyPr/>
            <a:lstStyle/>
            <a:p>
              <a:endParaRPr lang="en-US"/>
            </a:p>
          </p:txBody>
        </p:sp>
        <p:sp>
          <p:nvSpPr>
            <p:cNvPr id="10267" name="Line 50"/>
            <p:cNvSpPr>
              <a:spLocks noChangeShapeType="1"/>
            </p:cNvSpPr>
            <p:nvPr/>
          </p:nvSpPr>
          <p:spPr bwMode="auto">
            <a:xfrm>
              <a:off x="364" y="3072"/>
              <a:ext cx="1296" cy="0"/>
            </a:xfrm>
            <a:prstGeom prst="line">
              <a:avLst/>
            </a:prstGeom>
            <a:noFill/>
            <a:ln w="12700">
              <a:solidFill>
                <a:srgbClr val="000000"/>
              </a:solidFill>
              <a:round/>
              <a:headEnd/>
              <a:tailEnd/>
            </a:ln>
          </p:spPr>
          <p:txBody>
            <a:bodyPr/>
            <a:lstStyle/>
            <a:p>
              <a:endParaRPr lang="en-US"/>
            </a:p>
          </p:txBody>
        </p:sp>
        <p:sp>
          <p:nvSpPr>
            <p:cNvPr id="10268" name="Line 51"/>
            <p:cNvSpPr>
              <a:spLocks noChangeShapeType="1"/>
            </p:cNvSpPr>
            <p:nvPr/>
          </p:nvSpPr>
          <p:spPr bwMode="auto">
            <a:xfrm>
              <a:off x="364" y="3072"/>
              <a:ext cx="0" cy="336"/>
            </a:xfrm>
            <a:prstGeom prst="line">
              <a:avLst/>
            </a:prstGeom>
            <a:noFill/>
            <a:ln w="12700">
              <a:solidFill>
                <a:srgbClr val="000000"/>
              </a:solidFill>
              <a:round/>
              <a:headEnd/>
              <a:tailEnd type="triangle" w="med" len="med"/>
            </a:ln>
          </p:spPr>
          <p:txBody>
            <a:bodyPr/>
            <a:lstStyle/>
            <a:p>
              <a:endParaRPr lang="en-US"/>
            </a:p>
          </p:txBody>
        </p:sp>
        <p:sp>
          <p:nvSpPr>
            <p:cNvPr id="10269" name="Line 52"/>
            <p:cNvSpPr>
              <a:spLocks noChangeShapeType="1"/>
            </p:cNvSpPr>
            <p:nvPr/>
          </p:nvSpPr>
          <p:spPr bwMode="auto">
            <a:xfrm>
              <a:off x="1660" y="3072"/>
              <a:ext cx="0" cy="336"/>
            </a:xfrm>
            <a:prstGeom prst="line">
              <a:avLst/>
            </a:prstGeom>
            <a:noFill/>
            <a:ln w="12700">
              <a:solidFill>
                <a:srgbClr val="000000"/>
              </a:solidFill>
              <a:round/>
              <a:headEnd/>
              <a:tailEnd type="triangle" w="med" len="med"/>
            </a:ln>
          </p:spPr>
          <p:txBody>
            <a:bodyPr/>
            <a:lstStyle/>
            <a:p>
              <a:endParaRPr lang="en-US"/>
            </a:p>
          </p:txBody>
        </p:sp>
        <p:sp>
          <p:nvSpPr>
            <p:cNvPr id="10270" name="Line 53"/>
            <p:cNvSpPr>
              <a:spLocks noChangeShapeType="1"/>
            </p:cNvSpPr>
            <p:nvPr/>
          </p:nvSpPr>
          <p:spPr bwMode="auto">
            <a:xfrm>
              <a:off x="5164" y="2208"/>
              <a:ext cx="0" cy="144"/>
            </a:xfrm>
            <a:prstGeom prst="line">
              <a:avLst/>
            </a:prstGeom>
            <a:noFill/>
            <a:ln w="12700">
              <a:solidFill>
                <a:srgbClr val="000000"/>
              </a:solidFill>
              <a:round/>
              <a:headEnd/>
              <a:tailEnd type="triangle" w="med" len="med"/>
            </a:ln>
          </p:spPr>
          <p:txBody>
            <a:bodyPr/>
            <a:lstStyle/>
            <a:p>
              <a:endParaRPr lang="en-US"/>
            </a:p>
          </p:txBody>
        </p:sp>
        <p:sp>
          <p:nvSpPr>
            <p:cNvPr id="10271" name="Line 54"/>
            <p:cNvSpPr>
              <a:spLocks noChangeShapeType="1"/>
            </p:cNvSpPr>
            <p:nvPr/>
          </p:nvSpPr>
          <p:spPr bwMode="auto">
            <a:xfrm>
              <a:off x="4684" y="2352"/>
              <a:ext cx="864" cy="0"/>
            </a:xfrm>
            <a:prstGeom prst="line">
              <a:avLst/>
            </a:prstGeom>
            <a:noFill/>
            <a:ln w="12700">
              <a:solidFill>
                <a:srgbClr val="000000"/>
              </a:solidFill>
              <a:round/>
              <a:headEnd/>
              <a:tailEnd/>
            </a:ln>
          </p:spPr>
          <p:txBody>
            <a:bodyPr/>
            <a:lstStyle/>
            <a:p>
              <a:endParaRPr lang="en-US"/>
            </a:p>
          </p:txBody>
        </p:sp>
        <p:sp>
          <p:nvSpPr>
            <p:cNvPr id="10272" name="Line 55"/>
            <p:cNvSpPr>
              <a:spLocks noChangeShapeType="1"/>
            </p:cNvSpPr>
            <p:nvPr/>
          </p:nvSpPr>
          <p:spPr bwMode="auto">
            <a:xfrm>
              <a:off x="4684" y="2352"/>
              <a:ext cx="0" cy="240"/>
            </a:xfrm>
            <a:prstGeom prst="line">
              <a:avLst/>
            </a:prstGeom>
            <a:noFill/>
            <a:ln w="12700">
              <a:solidFill>
                <a:srgbClr val="000000"/>
              </a:solidFill>
              <a:round/>
              <a:headEnd/>
              <a:tailEnd type="triangle" w="med" len="med"/>
            </a:ln>
          </p:spPr>
          <p:txBody>
            <a:bodyPr/>
            <a:lstStyle/>
            <a:p>
              <a:endParaRPr lang="en-US"/>
            </a:p>
          </p:txBody>
        </p:sp>
        <p:sp>
          <p:nvSpPr>
            <p:cNvPr id="10273" name="Line 56"/>
            <p:cNvSpPr>
              <a:spLocks noChangeShapeType="1"/>
            </p:cNvSpPr>
            <p:nvPr/>
          </p:nvSpPr>
          <p:spPr bwMode="auto">
            <a:xfrm>
              <a:off x="5548" y="2352"/>
              <a:ext cx="0" cy="240"/>
            </a:xfrm>
            <a:prstGeom prst="line">
              <a:avLst/>
            </a:prstGeom>
            <a:noFill/>
            <a:ln w="12700">
              <a:solidFill>
                <a:srgbClr val="000000"/>
              </a:solidFill>
              <a:round/>
              <a:headEnd/>
              <a:tailEnd type="triangle" w="med" len="med"/>
            </a:ln>
          </p:spPr>
          <p:txBody>
            <a:bodyPr/>
            <a:lstStyle/>
            <a:p>
              <a:endParaRPr lang="en-US"/>
            </a:p>
          </p:txBody>
        </p:sp>
      </p:gr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3200" b="1" dirty="0">
                <a:solidFill>
                  <a:srgbClr val="7030A0"/>
                </a:solidFill>
              </a:rPr>
              <a:t>Criteria for Evaluating Survey Methods</a:t>
            </a:r>
          </a:p>
        </p:txBody>
      </p:sp>
      <p:sp>
        <p:nvSpPr>
          <p:cNvPr id="139267"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000">
                <a:solidFill>
                  <a:srgbClr val="000000"/>
                </a:solidFill>
                <a:cs typeface="Times New Roman" pitchFamily="18" charset="0"/>
              </a:rPr>
              <a:t>Flexibility of Data Collection</a:t>
            </a:r>
          </a:p>
          <a:p>
            <a:pPr eaLnBrk="1" hangingPunct="1">
              <a:lnSpc>
                <a:spcPct val="90000"/>
              </a:lnSpc>
            </a:pPr>
            <a:r>
              <a:rPr lang="en-US" sz="2000">
                <a:solidFill>
                  <a:srgbClr val="000000"/>
                </a:solidFill>
                <a:cs typeface="Times New Roman" pitchFamily="18" charset="0"/>
              </a:rPr>
              <a:t>The flexibility of data collection is determined primarily by the extent to which the respondent can interact with the interviewer and the survey questionnaire.  </a:t>
            </a:r>
          </a:p>
          <a:p>
            <a:pPr eaLnBrk="1" hangingPunct="1">
              <a:lnSpc>
                <a:spcPct val="90000"/>
              </a:lnSpc>
              <a:buFont typeface="Wingdings" pitchFamily="2" charset="2"/>
              <a:buNone/>
            </a:pPr>
            <a:r>
              <a:rPr lang="en-US" sz="2000">
                <a:solidFill>
                  <a:srgbClr val="000000"/>
                </a:solidFill>
                <a:cs typeface="Times New Roman" pitchFamily="18" charset="0"/>
              </a:rPr>
              <a:t> </a:t>
            </a:r>
          </a:p>
          <a:p>
            <a:pPr eaLnBrk="1" hangingPunct="1">
              <a:lnSpc>
                <a:spcPct val="90000"/>
              </a:lnSpc>
              <a:buFont typeface="Wingdings" pitchFamily="2" charset="2"/>
              <a:buNone/>
            </a:pPr>
            <a:r>
              <a:rPr lang="en-US" sz="2000">
                <a:solidFill>
                  <a:srgbClr val="000000"/>
                </a:solidFill>
                <a:cs typeface="Times New Roman" pitchFamily="18" charset="0"/>
              </a:rPr>
              <a:t>Diversity of Questions</a:t>
            </a:r>
          </a:p>
          <a:p>
            <a:pPr eaLnBrk="1" hangingPunct="1">
              <a:lnSpc>
                <a:spcPct val="90000"/>
              </a:lnSpc>
            </a:pPr>
            <a:r>
              <a:rPr lang="en-US" sz="2000">
                <a:solidFill>
                  <a:srgbClr val="000000"/>
                </a:solidFill>
                <a:cs typeface="Times New Roman" pitchFamily="18" charset="0"/>
              </a:rPr>
              <a:t>The diversity of questions that can be asked in a survey depends upon the degree of interaction the respondent has with the interviewer and the questionnaire, as well as the ability to actually see the questions.  </a:t>
            </a:r>
          </a:p>
          <a:p>
            <a:pPr eaLnBrk="1" hangingPunct="1">
              <a:lnSpc>
                <a:spcPct val="90000"/>
              </a:lnSpc>
              <a:buFont typeface="Wingdings" pitchFamily="2" charset="2"/>
              <a:buNone/>
            </a:pPr>
            <a:r>
              <a:rPr lang="en-US" sz="2000">
                <a:solidFill>
                  <a:srgbClr val="000000"/>
                </a:solidFill>
                <a:cs typeface="Times New Roman" pitchFamily="18" charset="0"/>
              </a:rPr>
              <a:t> </a:t>
            </a:r>
          </a:p>
          <a:p>
            <a:pPr eaLnBrk="1" hangingPunct="1">
              <a:lnSpc>
                <a:spcPct val="90000"/>
              </a:lnSpc>
              <a:buFont typeface="Wingdings" pitchFamily="2" charset="2"/>
              <a:buNone/>
            </a:pPr>
            <a:r>
              <a:rPr lang="en-US" sz="2000">
                <a:solidFill>
                  <a:srgbClr val="000000"/>
                </a:solidFill>
                <a:cs typeface="Times New Roman" pitchFamily="18" charset="0"/>
              </a:rPr>
              <a:t>Use of Physical Stimuli</a:t>
            </a:r>
          </a:p>
          <a:p>
            <a:pPr eaLnBrk="1" hangingPunct="1">
              <a:lnSpc>
                <a:spcPct val="90000"/>
              </a:lnSpc>
            </a:pPr>
            <a:r>
              <a:rPr lang="en-US" sz="2000">
                <a:solidFill>
                  <a:srgbClr val="000000"/>
                </a:solidFill>
                <a:cs typeface="Times New Roman" pitchFamily="18" charset="0"/>
              </a:rPr>
              <a:t>The ability to use physical stimuli such as the product, a product prototype, commercials, or promotional displays during the interview.  </a:t>
            </a:r>
          </a:p>
          <a:p>
            <a:pPr eaLnBrk="1" hangingPunct="1">
              <a:lnSpc>
                <a:spcPct val="90000"/>
              </a:lnSpc>
              <a:buFont typeface="Wingdings" pitchFamily="2" charset="2"/>
              <a:buNone/>
            </a:pPr>
            <a:r>
              <a:rPr lang="en-US" sz="2000">
                <a:solidFill>
                  <a:srgbClr val="000000"/>
                </a:solidFill>
                <a:cs typeface="Times New Roman"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9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9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9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9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92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92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926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926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9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build="p"/>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3200"/>
              <a:t>Criteria for Evaluating Survey Methods</a:t>
            </a:r>
          </a:p>
        </p:txBody>
      </p:sp>
      <p:sp>
        <p:nvSpPr>
          <p:cNvPr id="140291" name="Rectangle 3"/>
          <p:cNvSpPr>
            <a:spLocks noGrp="1" noChangeArrowheads="1"/>
          </p:cNvSpPr>
          <p:nvPr>
            <p:ph type="body" idx="1"/>
          </p:nvPr>
        </p:nvSpPr>
        <p:spPr/>
        <p:txBody>
          <a:bodyPr>
            <a:normAutofit lnSpcReduction="10000"/>
          </a:bodyPr>
          <a:lstStyle/>
          <a:p>
            <a:pPr eaLnBrk="1" hangingPunct="1">
              <a:lnSpc>
                <a:spcPct val="90000"/>
              </a:lnSpc>
              <a:buFont typeface="Wingdings" pitchFamily="2" charset="2"/>
              <a:buNone/>
            </a:pPr>
            <a:r>
              <a:rPr lang="en-US" sz="2000">
                <a:solidFill>
                  <a:srgbClr val="000000"/>
                </a:solidFill>
                <a:cs typeface="Times New Roman" pitchFamily="18" charset="0"/>
              </a:rPr>
              <a:t>Sample Control</a:t>
            </a:r>
          </a:p>
          <a:p>
            <a:pPr eaLnBrk="1" hangingPunct="1">
              <a:lnSpc>
                <a:spcPct val="90000"/>
              </a:lnSpc>
            </a:pPr>
            <a:r>
              <a:rPr lang="en-US" sz="2000">
                <a:solidFill>
                  <a:srgbClr val="000000"/>
                </a:solidFill>
                <a:cs typeface="Times New Roman" pitchFamily="18" charset="0"/>
              </a:rPr>
              <a:t>Sample control is the ability of the survey mode to reach the units specified in the sample effectively and efficiently.</a:t>
            </a:r>
          </a:p>
          <a:p>
            <a:pPr eaLnBrk="1" hangingPunct="1">
              <a:lnSpc>
                <a:spcPct val="90000"/>
              </a:lnSpc>
              <a:buFont typeface="Wingdings" pitchFamily="2" charset="2"/>
              <a:buNone/>
            </a:pPr>
            <a:endParaRPr lang="en-US" sz="2000">
              <a:solidFill>
                <a:srgbClr val="000000"/>
              </a:solidFill>
              <a:cs typeface="Times New Roman" pitchFamily="18" charset="0"/>
            </a:endParaRPr>
          </a:p>
          <a:p>
            <a:pPr eaLnBrk="1" hangingPunct="1">
              <a:lnSpc>
                <a:spcPct val="90000"/>
              </a:lnSpc>
              <a:buFont typeface="Wingdings" pitchFamily="2" charset="2"/>
              <a:buNone/>
            </a:pPr>
            <a:r>
              <a:rPr lang="en-US" sz="2000">
                <a:solidFill>
                  <a:srgbClr val="000000"/>
                </a:solidFill>
                <a:cs typeface="Times New Roman" pitchFamily="18" charset="0"/>
              </a:rPr>
              <a:t>Control of the Data Collection Environment</a:t>
            </a:r>
          </a:p>
          <a:p>
            <a:pPr eaLnBrk="1" hangingPunct="1">
              <a:lnSpc>
                <a:spcPct val="90000"/>
              </a:lnSpc>
            </a:pPr>
            <a:r>
              <a:rPr lang="en-US" sz="2000">
                <a:solidFill>
                  <a:srgbClr val="000000"/>
                </a:solidFill>
                <a:cs typeface="Times New Roman" pitchFamily="18" charset="0"/>
              </a:rPr>
              <a:t>The degree of control a researcher has over the environment in which the respondent answers the questionnaire.</a:t>
            </a:r>
          </a:p>
          <a:p>
            <a:pPr eaLnBrk="1" hangingPunct="1">
              <a:lnSpc>
                <a:spcPct val="90000"/>
              </a:lnSpc>
              <a:buFont typeface="Wingdings" pitchFamily="2" charset="2"/>
              <a:buNone/>
            </a:pPr>
            <a:r>
              <a:rPr lang="en-US" sz="2000">
                <a:solidFill>
                  <a:srgbClr val="000000"/>
                </a:solidFill>
                <a:cs typeface="Times New Roman" pitchFamily="18" charset="0"/>
              </a:rPr>
              <a:t> </a:t>
            </a:r>
          </a:p>
          <a:p>
            <a:pPr eaLnBrk="1" hangingPunct="1">
              <a:lnSpc>
                <a:spcPct val="90000"/>
              </a:lnSpc>
              <a:buFont typeface="Wingdings" pitchFamily="2" charset="2"/>
              <a:buNone/>
            </a:pPr>
            <a:r>
              <a:rPr lang="en-US" sz="2000">
                <a:solidFill>
                  <a:srgbClr val="000000"/>
                </a:solidFill>
                <a:cs typeface="Times New Roman" pitchFamily="18" charset="0"/>
              </a:rPr>
              <a:t>Control of Field Force</a:t>
            </a:r>
          </a:p>
          <a:p>
            <a:pPr eaLnBrk="1" hangingPunct="1">
              <a:lnSpc>
                <a:spcPct val="90000"/>
              </a:lnSpc>
            </a:pPr>
            <a:r>
              <a:rPr lang="en-US" sz="2000">
                <a:solidFill>
                  <a:srgbClr val="000000"/>
                </a:solidFill>
                <a:cs typeface="Times New Roman" pitchFamily="18" charset="0"/>
              </a:rPr>
              <a:t>The ability to control the interviewers and supervisors involved in data collection.  </a:t>
            </a:r>
          </a:p>
          <a:p>
            <a:pPr eaLnBrk="1" hangingPunct="1">
              <a:lnSpc>
                <a:spcPct val="90000"/>
              </a:lnSpc>
              <a:buFont typeface="Wingdings" pitchFamily="2" charset="2"/>
              <a:buNone/>
            </a:pPr>
            <a:r>
              <a:rPr lang="en-US" sz="2000">
                <a:solidFill>
                  <a:srgbClr val="000000"/>
                </a:solidFill>
                <a:cs typeface="Times New Roman" pitchFamily="18" charset="0"/>
              </a:rPr>
              <a:t> </a:t>
            </a:r>
          </a:p>
          <a:p>
            <a:pPr eaLnBrk="1" hangingPunct="1">
              <a:lnSpc>
                <a:spcPct val="90000"/>
              </a:lnSpc>
              <a:buFont typeface="Wingdings" pitchFamily="2" charset="2"/>
              <a:buNone/>
            </a:pPr>
            <a:r>
              <a:rPr lang="en-US" sz="2000">
                <a:solidFill>
                  <a:srgbClr val="000000"/>
                </a:solidFill>
                <a:cs typeface="Times New Roman" pitchFamily="18" charset="0"/>
              </a:rPr>
              <a:t>Quantity of Data</a:t>
            </a:r>
          </a:p>
          <a:p>
            <a:pPr eaLnBrk="1" hangingPunct="1">
              <a:lnSpc>
                <a:spcPct val="90000"/>
              </a:lnSpc>
            </a:pPr>
            <a:r>
              <a:rPr lang="en-US" sz="2000">
                <a:solidFill>
                  <a:srgbClr val="000000"/>
                </a:solidFill>
                <a:cs typeface="Times New Roman" pitchFamily="18" charset="0"/>
              </a:rPr>
              <a:t>The ability to collect large amounts of data.  </a:t>
            </a:r>
          </a:p>
          <a:p>
            <a:pPr eaLnBrk="1" hangingPunct="1">
              <a:lnSpc>
                <a:spcPct val="90000"/>
              </a:lnSpc>
              <a:buFont typeface="Wingdings" pitchFamily="2" charset="2"/>
              <a:buNone/>
            </a:pPr>
            <a:r>
              <a:rPr lang="en-US" sz="2000">
                <a:solidFill>
                  <a:srgbClr val="000000"/>
                </a:solidFill>
                <a:cs typeface="Times New Roman"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0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0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02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029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029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029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029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0291">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0291">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0291">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029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1" grpId="0" build="p"/>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3200" dirty="0"/>
              <a:t>Criteria for Evaluating Survey Methods</a:t>
            </a:r>
          </a:p>
        </p:txBody>
      </p:sp>
      <p:sp>
        <p:nvSpPr>
          <p:cNvPr id="141315" name="Rectangle 3"/>
          <p:cNvSpPr>
            <a:spLocks noGrp="1" noChangeArrowheads="1"/>
          </p:cNvSpPr>
          <p:nvPr>
            <p:ph type="body" idx="1"/>
          </p:nvPr>
        </p:nvSpPr>
        <p:spPr/>
        <p:txBody>
          <a:bodyPr/>
          <a:lstStyle/>
          <a:p>
            <a:pPr eaLnBrk="1" hangingPunct="1">
              <a:buFont typeface="Wingdings" pitchFamily="2" charset="2"/>
              <a:buNone/>
            </a:pPr>
            <a:r>
              <a:rPr lang="en-US" sz="2000" dirty="0">
                <a:solidFill>
                  <a:srgbClr val="000000"/>
                </a:solidFill>
                <a:cs typeface="Times New Roman" pitchFamily="18" charset="0"/>
              </a:rPr>
              <a:t>Response Rate</a:t>
            </a:r>
          </a:p>
          <a:p>
            <a:pPr eaLnBrk="1" hangingPunct="1"/>
            <a:r>
              <a:rPr lang="en-US" sz="2000" dirty="0">
                <a:solidFill>
                  <a:srgbClr val="000000"/>
                </a:solidFill>
                <a:cs typeface="Times New Roman" pitchFamily="18" charset="0"/>
              </a:rPr>
              <a:t>Survey response rate is broadly defined as the percentage of the total attempted interviews that are completed.  </a:t>
            </a:r>
          </a:p>
          <a:p>
            <a:pPr eaLnBrk="1" hangingPunct="1">
              <a:buFont typeface="Wingdings" pitchFamily="2" charset="2"/>
              <a:buNone/>
            </a:pPr>
            <a:endParaRPr lang="en-US" sz="2000" dirty="0">
              <a:solidFill>
                <a:srgbClr val="000000"/>
              </a:solidFill>
              <a:cs typeface="Times New Roman" pitchFamily="18" charset="0"/>
            </a:endParaRPr>
          </a:p>
          <a:p>
            <a:pPr eaLnBrk="1" hangingPunct="1">
              <a:buFont typeface="Wingdings" pitchFamily="2" charset="2"/>
              <a:buNone/>
            </a:pPr>
            <a:r>
              <a:rPr lang="en-US" sz="2000" dirty="0">
                <a:solidFill>
                  <a:srgbClr val="000000"/>
                </a:solidFill>
                <a:cs typeface="Times New Roman" pitchFamily="18" charset="0"/>
              </a:rPr>
              <a:t>Perceived privacy </a:t>
            </a:r>
          </a:p>
          <a:p>
            <a:pPr eaLnBrk="1" hangingPunct="1"/>
            <a:r>
              <a:rPr lang="en-US" sz="2000" dirty="0">
                <a:solidFill>
                  <a:srgbClr val="000000"/>
                </a:solidFill>
                <a:cs typeface="Times New Roman" pitchFamily="18" charset="0"/>
              </a:rPr>
              <a:t>Perceived anonymity refers to the respondents' perceptions that their identities will not be discerned by the interviewer or the researcher.  </a:t>
            </a:r>
          </a:p>
          <a:p>
            <a:pPr eaLnBrk="1" hangingPunct="1">
              <a:buFont typeface="Wingdings" pitchFamily="2" charset="2"/>
              <a:buNone/>
            </a:pPr>
            <a:r>
              <a:rPr lang="en-US" sz="2000" dirty="0">
                <a:solidFill>
                  <a:srgbClr val="000000"/>
                </a:solidFill>
                <a:cs typeface="Times New Roman" pitchFamily="18" charset="0"/>
              </a:rPr>
              <a:t> </a:t>
            </a:r>
          </a:p>
          <a:p>
            <a:pPr eaLnBrk="1" hangingPunct="1">
              <a:buFont typeface="Wingdings" pitchFamily="2" charset="2"/>
              <a:buNone/>
            </a:pPr>
            <a:r>
              <a:rPr lang="en-US" sz="2000" dirty="0">
                <a:solidFill>
                  <a:srgbClr val="000000"/>
                </a:solidFill>
                <a:cs typeface="Times New Roman" pitchFamily="18" charset="0"/>
              </a:rPr>
              <a:t>Social Desirability/Sensitive Information</a:t>
            </a:r>
          </a:p>
          <a:p>
            <a:pPr eaLnBrk="1" hangingPunct="1"/>
            <a:r>
              <a:rPr lang="en-US" sz="2000" dirty="0">
                <a:solidFill>
                  <a:srgbClr val="000000"/>
                </a:solidFill>
                <a:cs typeface="Times New Roman" pitchFamily="18" charset="0"/>
              </a:rPr>
              <a:t>Social desirability is the tendency of the respondents to give answers that are socially acceptable, whether or not they are true.  </a:t>
            </a:r>
          </a:p>
          <a:p>
            <a:pPr eaLnBrk="1" hangingPunct="1">
              <a:buFont typeface="Wingdings" pitchFamily="2" charset="2"/>
              <a:buNone/>
            </a:pPr>
            <a:endParaRPr lang="en-US" sz="2000" dirty="0">
              <a:solidFill>
                <a:srgbClr val="000000"/>
              </a:solidFill>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1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13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131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131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131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131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13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solidFill>
                  <a:srgbClr val="0066FF"/>
                </a:solidFill>
              </a:rPr>
              <a:t>Research is…</a:t>
            </a:r>
          </a:p>
        </p:txBody>
      </p:sp>
      <p:sp>
        <p:nvSpPr>
          <p:cNvPr id="3" name="Content Placeholder 2"/>
          <p:cNvSpPr>
            <a:spLocks noGrp="1"/>
          </p:cNvSpPr>
          <p:nvPr>
            <p:ph idx="1"/>
          </p:nvPr>
        </p:nvSpPr>
        <p:spPr/>
        <p:txBody>
          <a:bodyPr rtlCol="0">
            <a:normAutofit lnSpcReduction="10000"/>
          </a:bodyPr>
          <a:lstStyle/>
          <a:p>
            <a:pPr marL="514350" indent="-514350" fontAlgn="auto">
              <a:spcAft>
                <a:spcPts val="0"/>
              </a:spcAft>
              <a:buFont typeface="+mj-lt"/>
              <a:buAutoNum type="arabicPeriod"/>
              <a:defRPr/>
            </a:pPr>
            <a:r>
              <a:rPr lang="en-US" dirty="0"/>
              <a:t>Searching for explanation of events, phenomena, relationships and causes</a:t>
            </a:r>
          </a:p>
          <a:p>
            <a:pPr lvl="1" fontAlgn="auto">
              <a:spcAft>
                <a:spcPts val="0"/>
              </a:spcAft>
              <a:buFont typeface="Arial"/>
              <a:buChar char="–"/>
              <a:defRPr/>
            </a:pPr>
            <a:r>
              <a:rPr lang="en-US" dirty="0"/>
              <a:t>What, how and why things occur</a:t>
            </a:r>
          </a:p>
          <a:p>
            <a:pPr lvl="1" fontAlgn="auto">
              <a:spcAft>
                <a:spcPts val="0"/>
              </a:spcAft>
              <a:buFont typeface="Arial"/>
              <a:buChar char="–"/>
              <a:defRPr/>
            </a:pPr>
            <a:r>
              <a:rPr lang="en-US" dirty="0"/>
              <a:t>Are there any interactions?</a:t>
            </a:r>
          </a:p>
          <a:p>
            <a:pPr marL="514350" indent="-514350" fontAlgn="auto">
              <a:spcAft>
                <a:spcPts val="0"/>
              </a:spcAft>
              <a:buFont typeface="+mj-lt"/>
              <a:buAutoNum type="arabicPeriod"/>
              <a:defRPr/>
            </a:pPr>
            <a:r>
              <a:rPr lang="en-US" dirty="0"/>
              <a:t>A process </a:t>
            </a:r>
          </a:p>
          <a:p>
            <a:pPr marL="914400" lvl="1" indent="-514350" fontAlgn="auto">
              <a:spcAft>
                <a:spcPts val="0"/>
              </a:spcAft>
              <a:buFont typeface="Arial"/>
              <a:buChar char="–"/>
              <a:defRPr/>
            </a:pPr>
            <a:r>
              <a:rPr lang="en-US" dirty="0"/>
              <a:t>Planned and managed – to make the information generated credible </a:t>
            </a:r>
          </a:p>
          <a:p>
            <a:pPr marL="914400" lvl="1" indent="-514350" fontAlgn="auto">
              <a:spcAft>
                <a:spcPts val="0"/>
              </a:spcAft>
              <a:buFont typeface="Arial"/>
              <a:buChar char="–"/>
              <a:defRPr/>
            </a:pPr>
            <a:r>
              <a:rPr lang="en-US" dirty="0"/>
              <a:t>Creative process</a:t>
            </a:r>
          </a:p>
          <a:p>
            <a:pPr marL="914400" lvl="1" indent="-514350" fontAlgn="auto">
              <a:spcAft>
                <a:spcPts val="0"/>
              </a:spcAft>
              <a:buFont typeface="Arial"/>
              <a:buChar char="–"/>
              <a:defRPr/>
            </a:pPr>
            <a:r>
              <a:rPr lang="en-US" dirty="0"/>
              <a:t>It is </a:t>
            </a:r>
            <a:r>
              <a:rPr lang="en-US" b="1" dirty="0"/>
              <a:t>circular</a:t>
            </a:r>
            <a:r>
              <a:rPr lang="en-US" dirty="0"/>
              <a:t> – always leads to more questions</a:t>
            </a:r>
          </a:p>
        </p:txBody>
      </p:sp>
      <p:sp>
        <p:nvSpPr>
          <p:cNvPr id="4" name="Slide Number Placeholder 3"/>
          <p:cNvSpPr>
            <a:spLocks noGrp="1"/>
          </p:cNvSpPr>
          <p:nvPr>
            <p:ph type="sldNum" sz="quarter" idx="12"/>
          </p:nvPr>
        </p:nvSpPr>
        <p:spPr/>
        <p:txBody>
          <a:bodyPr/>
          <a:lstStyle/>
          <a:p>
            <a:pPr>
              <a:defRPr/>
            </a:pPr>
            <a:fld id="{E8A5734B-B02C-49F3-8F43-FA8FACB17CD2}" type="slidenum">
              <a:rPr lang="en-US"/>
              <a:pPr>
                <a:defRPr/>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3200"/>
              <a:t>Criteria for Evaluating Survey Methods</a:t>
            </a:r>
          </a:p>
        </p:txBody>
      </p:sp>
      <p:sp>
        <p:nvSpPr>
          <p:cNvPr id="142339" name="Rectangle 3"/>
          <p:cNvSpPr>
            <a:spLocks noGrp="1" noChangeArrowheads="1"/>
          </p:cNvSpPr>
          <p:nvPr>
            <p:ph type="body" idx="1"/>
          </p:nvPr>
        </p:nvSpPr>
        <p:spPr/>
        <p:txBody>
          <a:bodyPr>
            <a:normAutofit lnSpcReduction="10000"/>
          </a:bodyPr>
          <a:lstStyle/>
          <a:p>
            <a:pPr eaLnBrk="1" hangingPunct="1">
              <a:buFont typeface="Wingdings" pitchFamily="2" charset="2"/>
              <a:buNone/>
            </a:pPr>
            <a:r>
              <a:rPr lang="en-US" sz="2400">
                <a:solidFill>
                  <a:srgbClr val="000000"/>
                </a:solidFill>
                <a:cs typeface="Times New Roman" pitchFamily="18" charset="0"/>
              </a:rPr>
              <a:t>Potential for Interviewer Bias</a:t>
            </a:r>
          </a:p>
          <a:p>
            <a:pPr eaLnBrk="1" hangingPunct="1"/>
            <a:r>
              <a:rPr lang="en-US" sz="2400">
                <a:solidFill>
                  <a:srgbClr val="000000"/>
                </a:solidFill>
                <a:cs typeface="Times New Roman" pitchFamily="18" charset="0"/>
              </a:rPr>
              <a:t>The extent of the interviewer's role determines the potential for bias.</a:t>
            </a:r>
          </a:p>
          <a:p>
            <a:pPr eaLnBrk="1" hangingPunct="1"/>
            <a:endParaRPr lang="en-US" sz="2400">
              <a:solidFill>
                <a:srgbClr val="000000"/>
              </a:solidFill>
              <a:cs typeface="Times New Roman" pitchFamily="18" charset="0"/>
            </a:endParaRPr>
          </a:p>
          <a:p>
            <a:pPr eaLnBrk="1" hangingPunct="1">
              <a:buFont typeface="Wingdings" pitchFamily="2" charset="2"/>
              <a:buNone/>
            </a:pPr>
            <a:r>
              <a:rPr lang="en-US" sz="2400">
                <a:solidFill>
                  <a:srgbClr val="000000"/>
                </a:solidFill>
                <a:cs typeface="Times New Roman" pitchFamily="18" charset="0"/>
              </a:rPr>
              <a:t>Speed</a:t>
            </a:r>
          </a:p>
          <a:p>
            <a:pPr eaLnBrk="1" hangingPunct="1"/>
            <a:r>
              <a:rPr lang="en-US" sz="2400">
                <a:solidFill>
                  <a:srgbClr val="000000"/>
                </a:solidFill>
                <a:cs typeface="Times New Roman" pitchFamily="18" charset="0"/>
              </a:rPr>
              <a:t>The total time taken for administering the survey to the entire sample.</a:t>
            </a:r>
          </a:p>
          <a:p>
            <a:pPr eaLnBrk="1" hangingPunct="1">
              <a:buFont typeface="Wingdings" pitchFamily="2" charset="2"/>
              <a:buNone/>
            </a:pPr>
            <a:endParaRPr lang="en-US" sz="2400">
              <a:solidFill>
                <a:srgbClr val="000000"/>
              </a:solidFill>
              <a:cs typeface="Times New Roman" pitchFamily="18" charset="0"/>
            </a:endParaRPr>
          </a:p>
          <a:p>
            <a:pPr eaLnBrk="1" hangingPunct="1">
              <a:buFont typeface="Wingdings" pitchFamily="2" charset="2"/>
              <a:buNone/>
            </a:pPr>
            <a:r>
              <a:rPr lang="en-US" sz="2400">
                <a:solidFill>
                  <a:srgbClr val="000000"/>
                </a:solidFill>
                <a:cs typeface="Times New Roman" pitchFamily="18" charset="0"/>
              </a:rPr>
              <a:t>Cost</a:t>
            </a:r>
          </a:p>
          <a:p>
            <a:pPr eaLnBrk="1" hangingPunct="1"/>
            <a:r>
              <a:rPr lang="en-US" sz="2400">
                <a:solidFill>
                  <a:srgbClr val="000000"/>
                </a:solidFill>
                <a:cs typeface="Times New Roman" pitchFamily="18" charset="0"/>
              </a:rPr>
              <a:t>The total cost of administering the survey and collecting the data.</a:t>
            </a: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233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233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2339">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23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Autofit/>
          </a:bodyPr>
          <a:lstStyle/>
          <a:p>
            <a:pPr eaLnBrk="1" hangingPunct="1"/>
            <a:r>
              <a:rPr lang="en-US" sz="2800" b="1" dirty="0">
                <a:solidFill>
                  <a:srgbClr val="7030A0"/>
                </a:solidFill>
              </a:rPr>
              <a:t>Observation Methods (Nature)</a:t>
            </a:r>
            <a:br>
              <a:rPr lang="en-US" sz="2800" b="1" dirty="0">
                <a:solidFill>
                  <a:srgbClr val="7030A0"/>
                </a:solidFill>
              </a:rPr>
            </a:br>
            <a:br>
              <a:rPr lang="en-US" sz="2800" i="1" dirty="0">
                <a:solidFill>
                  <a:srgbClr val="7030A0"/>
                </a:solidFill>
              </a:rPr>
            </a:br>
            <a:r>
              <a:rPr lang="en-US" sz="2800" dirty="0">
                <a:cs typeface="Times New Roman" pitchFamily="18" charset="0"/>
              </a:rPr>
              <a:t>Disguised versus Undisguised Observation</a:t>
            </a:r>
          </a:p>
        </p:txBody>
      </p:sp>
      <p:sp>
        <p:nvSpPr>
          <p:cNvPr id="147459" name="Rectangle 3"/>
          <p:cNvSpPr>
            <a:spLocks noGrp="1" noChangeArrowheads="1"/>
          </p:cNvSpPr>
          <p:nvPr>
            <p:ph type="body" idx="1"/>
          </p:nvPr>
        </p:nvSpPr>
        <p:spPr/>
        <p:txBody>
          <a:bodyPr/>
          <a:lstStyle/>
          <a:p>
            <a:pPr eaLnBrk="1" hangingPunct="1">
              <a:lnSpc>
                <a:spcPct val="90000"/>
              </a:lnSpc>
              <a:buFont typeface="Wingdings" pitchFamily="2" charset="2"/>
              <a:buNone/>
            </a:pPr>
            <a:endParaRPr lang="en-US" sz="2800" dirty="0">
              <a:solidFill>
                <a:srgbClr val="000000"/>
              </a:solidFill>
              <a:cs typeface="Times New Roman" pitchFamily="18" charset="0"/>
            </a:endParaRPr>
          </a:p>
          <a:p>
            <a:pPr eaLnBrk="1" hangingPunct="1">
              <a:lnSpc>
                <a:spcPct val="90000"/>
              </a:lnSpc>
            </a:pPr>
            <a:r>
              <a:rPr lang="en-US" sz="2800" dirty="0">
                <a:solidFill>
                  <a:srgbClr val="000000"/>
                </a:solidFill>
                <a:cs typeface="Times New Roman" pitchFamily="18" charset="0"/>
              </a:rPr>
              <a:t>In </a:t>
            </a:r>
            <a:r>
              <a:rPr lang="en-US" sz="2800" b="1" dirty="0">
                <a:solidFill>
                  <a:srgbClr val="000000"/>
                </a:solidFill>
                <a:cs typeface="Times New Roman" pitchFamily="18" charset="0"/>
              </a:rPr>
              <a:t>disguised observation</a:t>
            </a:r>
            <a:r>
              <a:rPr lang="en-US" sz="2800" dirty="0">
                <a:solidFill>
                  <a:srgbClr val="000000"/>
                </a:solidFill>
                <a:cs typeface="Times New Roman" pitchFamily="18" charset="0"/>
              </a:rPr>
              <a:t>, the respondents are unaware that they are being observed.  Disguise may be accomplished by using one-way mirrors, hidden cameras, or ordinary mechanical devices.  Observers may be disguised as shoppers or sales clerks.</a:t>
            </a:r>
          </a:p>
          <a:p>
            <a:pPr eaLnBrk="1" hangingPunct="1">
              <a:lnSpc>
                <a:spcPct val="90000"/>
              </a:lnSpc>
            </a:pPr>
            <a:endParaRPr lang="en-US" sz="2800" dirty="0">
              <a:solidFill>
                <a:srgbClr val="000000"/>
              </a:solidFill>
              <a:cs typeface="Times New Roman" pitchFamily="18" charset="0"/>
            </a:endParaRPr>
          </a:p>
          <a:p>
            <a:pPr eaLnBrk="1" hangingPunct="1">
              <a:lnSpc>
                <a:spcPct val="90000"/>
              </a:lnSpc>
            </a:pPr>
            <a:r>
              <a:rPr lang="en-US" sz="2800" dirty="0">
                <a:solidFill>
                  <a:srgbClr val="000000"/>
                </a:solidFill>
                <a:cs typeface="Times New Roman" pitchFamily="18" charset="0"/>
              </a:rPr>
              <a:t>In </a:t>
            </a:r>
            <a:r>
              <a:rPr lang="en-US" sz="2800" b="1" dirty="0">
                <a:solidFill>
                  <a:srgbClr val="000000"/>
                </a:solidFill>
                <a:cs typeface="Times New Roman" pitchFamily="18" charset="0"/>
              </a:rPr>
              <a:t>undisguised observation</a:t>
            </a:r>
            <a:r>
              <a:rPr lang="en-US" sz="2800" dirty="0">
                <a:solidFill>
                  <a:srgbClr val="000000"/>
                </a:solidFill>
                <a:cs typeface="Times New Roman" pitchFamily="18" charset="0"/>
              </a:rPr>
              <a:t>, the respondents are aware that they are under observation.</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45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7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Autofit/>
          </a:bodyPr>
          <a:lstStyle/>
          <a:p>
            <a:pPr eaLnBrk="1" hangingPunct="1"/>
            <a:r>
              <a:rPr lang="en-US" sz="2800" b="1" dirty="0"/>
              <a:t>Observation Methods (Nature)</a:t>
            </a:r>
            <a:br>
              <a:rPr lang="en-US" sz="2800" b="1" dirty="0"/>
            </a:br>
            <a:br>
              <a:rPr lang="en-US" sz="2800" i="1" dirty="0"/>
            </a:br>
            <a:r>
              <a:rPr lang="en-US" sz="2800" dirty="0">
                <a:cs typeface="Times New Roman" pitchFamily="18" charset="0"/>
              </a:rPr>
              <a:t>Natural versus Unnatural Observation</a:t>
            </a:r>
          </a:p>
        </p:txBody>
      </p:sp>
      <p:sp>
        <p:nvSpPr>
          <p:cNvPr id="148483" name="Rectangle 3"/>
          <p:cNvSpPr>
            <a:spLocks noGrp="1" noChangeArrowheads="1"/>
          </p:cNvSpPr>
          <p:nvPr>
            <p:ph type="body" idx="1"/>
          </p:nvPr>
        </p:nvSpPr>
        <p:spPr>
          <a:xfrm>
            <a:off x="457200" y="1371600"/>
            <a:ext cx="8229600" cy="4525963"/>
          </a:xfrm>
        </p:spPr>
        <p:txBody>
          <a:bodyPr/>
          <a:lstStyle/>
          <a:p>
            <a:pPr eaLnBrk="1" hangingPunct="1">
              <a:buFont typeface="Wingdings" pitchFamily="2" charset="2"/>
              <a:buNone/>
            </a:pPr>
            <a:endParaRPr lang="en-US" sz="2800" b="1" dirty="0">
              <a:solidFill>
                <a:srgbClr val="000000"/>
              </a:solidFill>
              <a:cs typeface="Times New Roman" pitchFamily="18" charset="0"/>
            </a:endParaRPr>
          </a:p>
          <a:p>
            <a:pPr eaLnBrk="1" hangingPunct="1"/>
            <a:r>
              <a:rPr lang="en-US" sz="2800" b="1" dirty="0">
                <a:solidFill>
                  <a:srgbClr val="000000"/>
                </a:solidFill>
                <a:cs typeface="Times New Roman" pitchFamily="18" charset="0"/>
              </a:rPr>
              <a:t>Natural</a:t>
            </a:r>
            <a:r>
              <a:rPr lang="en-US" sz="2800" dirty="0">
                <a:solidFill>
                  <a:srgbClr val="000000"/>
                </a:solidFill>
                <a:cs typeface="Times New Roman" pitchFamily="18" charset="0"/>
              </a:rPr>
              <a:t> </a:t>
            </a:r>
            <a:r>
              <a:rPr lang="en-US" sz="2800" b="1" dirty="0">
                <a:solidFill>
                  <a:srgbClr val="000000"/>
                </a:solidFill>
                <a:cs typeface="Times New Roman" pitchFamily="18" charset="0"/>
              </a:rPr>
              <a:t>observation</a:t>
            </a:r>
            <a:r>
              <a:rPr lang="en-US" sz="2800" dirty="0">
                <a:solidFill>
                  <a:srgbClr val="000000"/>
                </a:solidFill>
                <a:cs typeface="Times New Roman" pitchFamily="18" charset="0"/>
              </a:rPr>
              <a:t> involves observing behavior as it takes places in the environment.  For example, one could observe the behavior of respondents eating fast food in Burger King.  </a:t>
            </a:r>
          </a:p>
          <a:p>
            <a:pPr eaLnBrk="1" hangingPunct="1"/>
            <a:endParaRPr lang="en-US" sz="2800" dirty="0">
              <a:solidFill>
                <a:srgbClr val="000000"/>
              </a:solidFill>
              <a:cs typeface="Times New Roman" pitchFamily="18" charset="0"/>
            </a:endParaRPr>
          </a:p>
          <a:p>
            <a:pPr eaLnBrk="1" hangingPunct="1"/>
            <a:r>
              <a:rPr lang="en-US" sz="2800" dirty="0">
                <a:solidFill>
                  <a:srgbClr val="000000"/>
                </a:solidFill>
                <a:cs typeface="Times New Roman" pitchFamily="18" charset="0"/>
              </a:rPr>
              <a:t>In </a:t>
            </a:r>
            <a:r>
              <a:rPr lang="en-US" sz="2800" b="1" dirty="0">
                <a:solidFill>
                  <a:srgbClr val="000000"/>
                </a:solidFill>
                <a:cs typeface="Times New Roman" pitchFamily="18" charset="0"/>
              </a:rPr>
              <a:t>contrived observation</a:t>
            </a:r>
            <a:r>
              <a:rPr lang="en-US" sz="2800" dirty="0">
                <a:solidFill>
                  <a:srgbClr val="000000"/>
                </a:solidFill>
                <a:cs typeface="Times New Roman" pitchFamily="18" charset="0"/>
              </a:rPr>
              <a:t>, respondents' behavior is observed in an artificial environment, such as a test kitchen.</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48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84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3200"/>
              <a:t>A Classification of Observation Methods</a:t>
            </a:r>
          </a:p>
        </p:txBody>
      </p:sp>
      <p:grpSp>
        <p:nvGrpSpPr>
          <p:cNvPr id="2" name="Group 32"/>
          <p:cNvGrpSpPr>
            <a:grpSpLocks/>
          </p:cNvGrpSpPr>
          <p:nvPr/>
        </p:nvGrpSpPr>
        <p:grpSpPr bwMode="auto">
          <a:xfrm>
            <a:off x="990600" y="2209800"/>
            <a:ext cx="7086600" cy="1879600"/>
            <a:chOff x="624" y="2256"/>
            <a:chExt cx="4464" cy="1184"/>
          </a:xfrm>
        </p:grpSpPr>
        <p:sp>
          <p:nvSpPr>
            <p:cNvPr id="22551" name="Rectangle 4"/>
            <p:cNvSpPr>
              <a:spLocks noChangeArrowheads="1"/>
            </p:cNvSpPr>
            <p:nvPr/>
          </p:nvSpPr>
          <p:spPr bwMode="auto">
            <a:xfrm>
              <a:off x="1872" y="2256"/>
              <a:ext cx="2112" cy="384"/>
            </a:xfrm>
            <a:prstGeom prst="rect">
              <a:avLst/>
            </a:prstGeom>
            <a:solidFill>
              <a:srgbClr val="CCECFF"/>
            </a:solidFill>
            <a:ln w="12700">
              <a:solidFill>
                <a:srgbClr val="0A0C0E"/>
              </a:solidFill>
              <a:miter lim="800000"/>
              <a:headEnd/>
              <a:tailEnd/>
            </a:ln>
          </p:spPr>
          <p:txBody>
            <a:bodyPr wrap="none" anchor="ctr"/>
            <a:lstStyle/>
            <a:p>
              <a:endParaRPr lang="en-US"/>
            </a:p>
          </p:txBody>
        </p:sp>
        <p:sp>
          <p:nvSpPr>
            <p:cNvPr id="22552" name="Rectangle 5"/>
            <p:cNvSpPr>
              <a:spLocks noChangeArrowheads="1"/>
            </p:cNvSpPr>
            <p:nvPr/>
          </p:nvSpPr>
          <p:spPr bwMode="auto">
            <a:xfrm>
              <a:off x="2002" y="2297"/>
              <a:ext cx="2078" cy="248"/>
            </a:xfrm>
            <a:prstGeom prst="rect">
              <a:avLst/>
            </a:prstGeom>
            <a:noFill/>
            <a:ln w="12700">
              <a:noFill/>
              <a:miter lim="800000"/>
              <a:headEnd/>
              <a:tailEnd/>
            </a:ln>
          </p:spPr>
          <p:txBody>
            <a:bodyPr lIns="90487" tIns="44450" rIns="90487" bIns="44450">
              <a:spAutoFit/>
            </a:bodyPr>
            <a:lstStyle/>
            <a:p>
              <a:pPr>
                <a:spcBef>
                  <a:spcPct val="50000"/>
                </a:spcBef>
              </a:pPr>
              <a:r>
                <a:rPr lang="en-US" sz="2000" b="1">
                  <a:solidFill>
                    <a:srgbClr val="0A0C0E"/>
                  </a:solidFill>
                  <a:latin typeface="Arial" charset="0"/>
                </a:rPr>
                <a:t>Observation Methods</a:t>
              </a:r>
            </a:p>
          </p:txBody>
        </p:sp>
        <p:sp>
          <p:nvSpPr>
            <p:cNvPr id="22553" name="Line 6"/>
            <p:cNvSpPr>
              <a:spLocks noChangeShapeType="1"/>
            </p:cNvSpPr>
            <p:nvPr/>
          </p:nvSpPr>
          <p:spPr bwMode="auto">
            <a:xfrm>
              <a:off x="2976" y="2660"/>
              <a:ext cx="0" cy="780"/>
            </a:xfrm>
            <a:prstGeom prst="line">
              <a:avLst/>
            </a:prstGeom>
            <a:noFill/>
            <a:ln w="12700">
              <a:solidFill>
                <a:srgbClr val="0A0C0E"/>
              </a:solidFill>
              <a:round/>
              <a:headEnd/>
              <a:tailEnd type="triangle" w="med" len="med"/>
            </a:ln>
          </p:spPr>
          <p:txBody>
            <a:bodyPr wrap="none" anchor="ctr"/>
            <a:lstStyle/>
            <a:p>
              <a:endParaRPr lang="en-US"/>
            </a:p>
          </p:txBody>
        </p:sp>
        <p:sp>
          <p:nvSpPr>
            <p:cNvPr id="22554" name="Line 12"/>
            <p:cNvSpPr>
              <a:spLocks noChangeShapeType="1"/>
            </p:cNvSpPr>
            <p:nvPr/>
          </p:nvSpPr>
          <p:spPr bwMode="auto">
            <a:xfrm>
              <a:off x="644" y="2928"/>
              <a:ext cx="4444" cy="0"/>
            </a:xfrm>
            <a:prstGeom prst="line">
              <a:avLst/>
            </a:prstGeom>
            <a:noFill/>
            <a:ln w="12700">
              <a:solidFill>
                <a:srgbClr val="0A0C0E"/>
              </a:solidFill>
              <a:round/>
              <a:headEnd/>
              <a:tailEnd/>
            </a:ln>
          </p:spPr>
          <p:txBody>
            <a:bodyPr wrap="none" anchor="ctr"/>
            <a:lstStyle/>
            <a:p>
              <a:endParaRPr lang="en-US"/>
            </a:p>
          </p:txBody>
        </p:sp>
        <p:sp>
          <p:nvSpPr>
            <p:cNvPr id="22555" name="Line 13"/>
            <p:cNvSpPr>
              <a:spLocks noChangeShapeType="1"/>
            </p:cNvSpPr>
            <p:nvPr/>
          </p:nvSpPr>
          <p:spPr bwMode="auto">
            <a:xfrm>
              <a:off x="624" y="2948"/>
              <a:ext cx="0" cy="492"/>
            </a:xfrm>
            <a:prstGeom prst="line">
              <a:avLst/>
            </a:prstGeom>
            <a:noFill/>
            <a:ln w="12700">
              <a:solidFill>
                <a:srgbClr val="0A0C0E"/>
              </a:solidFill>
              <a:round/>
              <a:headEnd/>
              <a:tailEnd type="triangle" w="med" len="med"/>
            </a:ln>
          </p:spPr>
          <p:txBody>
            <a:bodyPr wrap="none" anchor="ctr"/>
            <a:lstStyle/>
            <a:p>
              <a:endParaRPr lang="en-US"/>
            </a:p>
          </p:txBody>
        </p:sp>
        <p:sp>
          <p:nvSpPr>
            <p:cNvPr id="22556" name="Line 14"/>
            <p:cNvSpPr>
              <a:spLocks noChangeShapeType="1"/>
            </p:cNvSpPr>
            <p:nvPr/>
          </p:nvSpPr>
          <p:spPr bwMode="auto">
            <a:xfrm>
              <a:off x="1872" y="2948"/>
              <a:ext cx="0" cy="492"/>
            </a:xfrm>
            <a:prstGeom prst="line">
              <a:avLst/>
            </a:prstGeom>
            <a:noFill/>
            <a:ln w="12700">
              <a:solidFill>
                <a:srgbClr val="0A0C0E"/>
              </a:solidFill>
              <a:round/>
              <a:headEnd/>
              <a:tailEnd type="triangle" w="med" len="med"/>
            </a:ln>
          </p:spPr>
          <p:txBody>
            <a:bodyPr wrap="none" anchor="ctr"/>
            <a:lstStyle/>
            <a:p>
              <a:endParaRPr lang="en-US"/>
            </a:p>
          </p:txBody>
        </p:sp>
        <p:sp>
          <p:nvSpPr>
            <p:cNvPr id="22557" name="Line 15"/>
            <p:cNvSpPr>
              <a:spLocks noChangeShapeType="1"/>
            </p:cNvSpPr>
            <p:nvPr/>
          </p:nvSpPr>
          <p:spPr bwMode="auto">
            <a:xfrm>
              <a:off x="3936" y="2948"/>
              <a:ext cx="0" cy="492"/>
            </a:xfrm>
            <a:prstGeom prst="line">
              <a:avLst/>
            </a:prstGeom>
            <a:noFill/>
            <a:ln w="12700">
              <a:solidFill>
                <a:srgbClr val="0A0C0E"/>
              </a:solidFill>
              <a:round/>
              <a:headEnd/>
              <a:tailEnd type="triangle" w="med" len="med"/>
            </a:ln>
          </p:spPr>
          <p:txBody>
            <a:bodyPr wrap="none" anchor="ctr"/>
            <a:lstStyle/>
            <a:p>
              <a:endParaRPr lang="en-US"/>
            </a:p>
          </p:txBody>
        </p:sp>
        <p:sp>
          <p:nvSpPr>
            <p:cNvPr id="22558" name="Line 16"/>
            <p:cNvSpPr>
              <a:spLocks noChangeShapeType="1"/>
            </p:cNvSpPr>
            <p:nvPr/>
          </p:nvSpPr>
          <p:spPr bwMode="auto">
            <a:xfrm>
              <a:off x="5088" y="2928"/>
              <a:ext cx="0" cy="512"/>
            </a:xfrm>
            <a:prstGeom prst="line">
              <a:avLst/>
            </a:prstGeom>
            <a:noFill/>
            <a:ln w="12700">
              <a:solidFill>
                <a:srgbClr val="0A0C0E"/>
              </a:solidFill>
              <a:round/>
              <a:headEnd/>
              <a:tailEnd type="triangle" w="med" len="med"/>
            </a:ln>
          </p:spPr>
          <p:txBody>
            <a:bodyPr wrap="none" anchor="ctr"/>
            <a:lstStyle/>
            <a:p>
              <a:endParaRPr lang="en-US"/>
            </a:p>
          </p:txBody>
        </p:sp>
      </p:grpSp>
      <p:grpSp>
        <p:nvGrpSpPr>
          <p:cNvPr id="3" name="Group 38"/>
          <p:cNvGrpSpPr>
            <a:grpSpLocks/>
          </p:cNvGrpSpPr>
          <p:nvPr/>
        </p:nvGrpSpPr>
        <p:grpSpPr bwMode="auto">
          <a:xfrm>
            <a:off x="217488" y="4114800"/>
            <a:ext cx="8697912" cy="711200"/>
            <a:chOff x="137" y="3448"/>
            <a:chExt cx="5479" cy="448"/>
          </a:xfrm>
        </p:grpSpPr>
        <p:grpSp>
          <p:nvGrpSpPr>
            <p:cNvPr id="4" name="Group 37"/>
            <p:cNvGrpSpPr>
              <a:grpSpLocks/>
            </p:cNvGrpSpPr>
            <p:nvPr/>
          </p:nvGrpSpPr>
          <p:grpSpPr bwMode="auto">
            <a:xfrm>
              <a:off x="137" y="3456"/>
              <a:ext cx="1166" cy="440"/>
              <a:chOff x="137" y="3456"/>
              <a:chExt cx="1166" cy="440"/>
            </a:xfrm>
          </p:grpSpPr>
          <p:sp>
            <p:nvSpPr>
              <p:cNvPr id="22549" name="Rectangle 8"/>
              <p:cNvSpPr>
                <a:spLocks noChangeArrowheads="1"/>
              </p:cNvSpPr>
              <p:nvPr/>
            </p:nvSpPr>
            <p:spPr bwMode="auto">
              <a:xfrm>
                <a:off x="144" y="3456"/>
                <a:ext cx="1104" cy="432"/>
              </a:xfrm>
              <a:prstGeom prst="rect">
                <a:avLst/>
              </a:prstGeom>
              <a:solidFill>
                <a:srgbClr val="CCECFF"/>
              </a:solidFill>
              <a:ln w="12700">
                <a:solidFill>
                  <a:srgbClr val="0A0C0E"/>
                </a:solidFill>
                <a:miter lim="800000"/>
                <a:headEnd/>
                <a:tailEnd/>
              </a:ln>
            </p:spPr>
            <p:txBody>
              <a:bodyPr wrap="none" anchor="ctr"/>
              <a:lstStyle/>
              <a:p>
                <a:endParaRPr lang="en-US"/>
              </a:p>
            </p:txBody>
          </p:sp>
          <p:sp>
            <p:nvSpPr>
              <p:cNvPr id="22550" name="Rectangle 17"/>
              <p:cNvSpPr>
                <a:spLocks noChangeArrowheads="1"/>
              </p:cNvSpPr>
              <p:nvPr/>
            </p:nvSpPr>
            <p:spPr bwMode="auto">
              <a:xfrm>
                <a:off x="137" y="3456"/>
                <a:ext cx="1166" cy="440"/>
              </a:xfrm>
              <a:prstGeom prst="rect">
                <a:avLst/>
              </a:prstGeom>
              <a:noFill/>
              <a:ln w="12700">
                <a:noFill/>
                <a:miter lim="800000"/>
                <a:headEnd/>
                <a:tailEnd/>
              </a:ln>
            </p:spPr>
            <p:txBody>
              <a:bodyPr lIns="90487" tIns="44450" rIns="90487" bIns="44450">
                <a:spAutoFit/>
              </a:bodyPr>
              <a:lstStyle/>
              <a:p>
                <a:pPr algn="ctr">
                  <a:spcBef>
                    <a:spcPct val="50000"/>
                  </a:spcBef>
                </a:pPr>
                <a:r>
                  <a:rPr lang="en-US" sz="2000" b="1">
                    <a:solidFill>
                      <a:srgbClr val="0A0C0E"/>
                    </a:solidFill>
                    <a:latin typeface="Arial" charset="0"/>
                  </a:rPr>
                  <a:t>Personal Observation</a:t>
                </a:r>
              </a:p>
            </p:txBody>
          </p:sp>
        </p:grpSp>
        <p:grpSp>
          <p:nvGrpSpPr>
            <p:cNvPr id="5" name="Group 36"/>
            <p:cNvGrpSpPr>
              <a:grpSpLocks/>
            </p:cNvGrpSpPr>
            <p:nvPr/>
          </p:nvGrpSpPr>
          <p:grpSpPr bwMode="auto">
            <a:xfrm>
              <a:off x="1337" y="3448"/>
              <a:ext cx="1166" cy="440"/>
              <a:chOff x="1337" y="3448"/>
              <a:chExt cx="1166" cy="440"/>
            </a:xfrm>
          </p:grpSpPr>
          <p:sp>
            <p:nvSpPr>
              <p:cNvPr id="22547" name="Rectangle 9"/>
              <p:cNvSpPr>
                <a:spLocks noChangeArrowheads="1"/>
              </p:cNvSpPr>
              <p:nvPr/>
            </p:nvSpPr>
            <p:spPr bwMode="auto">
              <a:xfrm>
                <a:off x="1344" y="3456"/>
                <a:ext cx="1104" cy="432"/>
              </a:xfrm>
              <a:prstGeom prst="rect">
                <a:avLst/>
              </a:prstGeom>
              <a:solidFill>
                <a:srgbClr val="CCECFF"/>
              </a:solidFill>
              <a:ln w="12700">
                <a:solidFill>
                  <a:srgbClr val="0A0C0E"/>
                </a:solidFill>
                <a:miter lim="800000"/>
                <a:headEnd/>
                <a:tailEnd/>
              </a:ln>
            </p:spPr>
            <p:txBody>
              <a:bodyPr wrap="none" anchor="ctr"/>
              <a:lstStyle/>
              <a:p>
                <a:endParaRPr lang="en-US"/>
              </a:p>
            </p:txBody>
          </p:sp>
          <p:sp>
            <p:nvSpPr>
              <p:cNvPr id="22548" name="Rectangle 18"/>
              <p:cNvSpPr>
                <a:spLocks noChangeArrowheads="1"/>
              </p:cNvSpPr>
              <p:nvPr/>
            </p:nvSpPr>
            <p:spPr bwMode="auto">
              <a:xfrm>
                <a:off x="1337" y="3448"/>
                <a:ext cx="1166" cy="440"/>
              </a:xfrm>
              <a:prstGeom prst="rect">
                <a:avLst/>
              </a:prstGeom>
              <a:noFill/>
              <a:ln w="12700">
                <a:noFill/>
                <a:miter lim="800000"/>
                <a:headEnd/>
                <a:tailEnd/>
              </a:ln>
            </p:spPr>
            <p:txBody>
              <a:bodyPr lIns="90487" tIns="44450" rIns="90487" bIns="44450">
                <a:spAutoFit/>
              </a:bodyPr>
              <a:lstStyle/>
              <a:p>
                <a:pPr>
                  <a:spcBef>
                    <a:spcPct val="50000"/>
                  </a:spcBef>
                </a:pPr>
                <a:r>
                  <a:rPr lang="en-US" sz="2000" b="1">
                    <a:solidFill>
                      <a:srgbClr val="0A0C0E"/>
                    </a:solidFill>
                    <a:latin typeface="Arial" charset="0"/>
                  </a:rPr>
                  <a:t>Mechanical Observation</a:t>
                </a:r>
              </a:p>
            </p:txBody>
          </p:sp>
        </p:grpSp>
        <p:grpSp>
          <p:nvGrpSpPr>
            <p:cNvPr id="6" name="Group 35"/>
            <p:cNvGrpSpPr>
              <a:grpSpLocks/>
            </p:cNvGrpSpPr>
            <p:nvPr/>
          </p:nvGrpSpPr>
          <p:grpSpPr bwMode="auto">
            <a:xfrm>
              <a:off x="4594" y="3456"/>
              <a:ext cx="1022" cy="440"/>
              <a:chOff x="4594" y="3456"/>
              <a:chExt cx="1022" cy="440"/>
            </a:xfrm>
          </p:grpSpPr>
          <p:sp>
            <p:nvSpPr>
              <p:cNvPr id="22545" name="Rectangle 11"/>
              <p:cNvSpPr>
                <a:spLocks noChangeArrowheads="1"/>
              </p:cNvSpPr>
              <p:nvPr/>
            </p:nvSpPr>
            <p:spPr bwMode="auto">
              <a:xfrm>
                <a:off x="4608" y="3456"/>
                <a:ext cx="1008" cy="432"/>
              </a:xfrm>
              <a:prstGeom prst="rect">
                <a:avLst/>
              </a:prstGeom>
              <a:solidFill>
                <a:srgbClr val="CCECFF"/>
              </a:solidFill>
              <a:ln w="12700">
                <a:solidFill>
                  <a:srgbClr val="0A0C0E"/>
                </a:solidFill>
                <a:miter lim="800000"/>
                <a:headEnd/>
                <a:tailEnd/>
              </a:ln>
            </p:spPr>
            <p:txBody>
              <a:bodyPr wrap="none" anchor="ctr"/>
              <a:lstStyle/>
              <a:p>
                <a:pPr algn="ctr"/>
                <a:endParaRPr lang="en-US" sz="2000">
                  <a:solidFill>
                    <a:srgbClr val="0066FF"/>
                  </a:solidFill>
                  <a:latin typeface="Arial" charset="0"/>
                </a:endParaRPr>
              </a:p>
            </p:txBody>
          </p:sp>
          <p:sp>
            <p:nvSpPr>
              <p:cNvPr id="22546" name="Rectangle 21"/>
              <p:cNvSpPr>
                <a:spLocks noChangeArrowheads="1"/>
              </p:cNvSpPr>
              <p:nvPr/>
            </p:nvSpPr>
            <p:spPr bwMode="auto">
              <a:xfrm>
                <a:off x="4594" y="3456"/>
                <a:ext cx="1022" cy="440"/>
              </a:xfrm>
              <a:prstGeom prst="rect">
                <a:avLst/>
              </a:prstGeom>
              <a:noFill/>
              <a:ln w="12700">
                <a:noFill/>
                <a:miter lim="800000"/>
                <a:headEnd/>
                <a:tailEnd/>
              </a:ln>
            </p:spPr>
            <p:txBody>
              <a:bodyPr lIns="90487" tIns="44450" rIns="90487" bIns="44450">
                <a:spAutoFit/>
              </a:bodyPr>
              <a:lstStyle/>
              <a:p>
                <a:pPr algn="ctr">
                  <a:spcBef>
                    <a:spcPct val="50000"/>
                  </a:spcBef>
                </a:pPr>
                <a:r>
                  <a:rPr lang="en-US" sz="2000" b="1">
                    <a:solidFill>
                      <a:srgbClr val="0A0C0E"/>
                    </a:solidFill>
                    <a:latin typeface="Arial" charset="0"/>
                  </a:rPr>
                  <a:t>Trace Analysis</a:t>
                </a:r>
              </a:p>
            </p:txBody>
          </p:sp>
        </p:grpSp>
        <p:grpSp>
          <p:nvGrpSpPr>
            <p:cNvPr id="7" name="Group 34"/>
            <p:cNvGrpSpPr>
              <a:grpSpLocks/>
            </p:cNvGrpSpPr>
            <p:nvPr/>
          </p:nvGrpSpPr>
          <p:grpSpPr bwMode="auto">
            <a:xfrm>
              <a:off x="3449" y="3448"/>
              <a:ext cx="1070" cy="440"/>
              <a:chOff x="3449" y="3448"/>
              <a:chExt cx="1070" cy="440"/>
            </a:xfrm>
          </p:grpSpPr>
          <p:sp>
            <p:nvSpPr>
              <p:cNvPr id="22543" name="Rectangle 10"/>
              <p:cNvSpPr>
                <a:spLocks noChangeArrowheads="1"/>
              </p:cNvSpPr>
              <p:nvPr/>
            </p:nvSpPr>
            <p:spPr bwMode="auto">
              <a:xfrm>
                <a:off x="3456" y="3456"/>
                <a:ext cx="1056" cy="432"/>
              </a:xfrm>
              <a:prstGeom prst="rect">
                <a:avLst/>
              </a:prstGeom>
              <a:solidFill>
                <a:srgbClr val="CCECFF"/>
              </a:solidFill>
              <a:ln w="12700">
                <a:solidFill>
                  <a:srgbClr val="0A0C0E"/>
                </a:solidFill>
                <a:miter lim="800000"/>
                <a:headEnd/>
                <a:tailEnd/>
              </a:ln>
            </p:spPr>
            <p:txBody>
              <a:bodyPr wrap="none" anchor="ctr"/>
              <a:lstStyle/>
              <a:p>
                <a:endParaRPr lang="en-US"/>
              </a:p>
            </p:txBody>
          </p:sp>
          <p:sp>
            <p:nvSpPr>
              <p:cNvPr id="22544" name="Rectangle 20"/>
              <p:cNvSpPr>
                <a:spLocks noChangeArrowheads="1"/>
              </p:cNvSpPr>
              <p:nvPr/>
            </p:nvSpPr>
            <p:spPr bwMode="auto">
              <a:xfrm>
                <a:off x="3449" y="3448"/>
                <a:ext cx="1070" cy="440"/>
              </a:xfrm>
              <a:prstGeom prst="rect">
                <a:avLst/>
              </a:prstGeom>
              <a:noFill/>
              <a:ln w="12700">
                <a:noFill/>
                <a:miter lim="800000"/>
                <a:headEnd/>
                <a:tailEnd/>
              </a:ln>
            </p:spPr>
            <p:txBody>
              <a:bodyPr lIns="90487" tIns="44450" rIns="90487" bIns="44450">
                <a:spAutoFit/>
              </a:bodyPr>
              <a:lstStyle/>
              <a:p>
                <a:pPr algn="ctr">
                  <a:spcBef>
                    <a:spcPct val="50000"/>
                  </a:spcBef>
                </a:pPr>
                <a:r>
                  <a:rPr lang="en-US" sz="2000" b="1">
                    <a:solidFill>
                      <a:srgbClr val="0A0C0E"/>
                    </a:solidFill>
                    <a:latin typeface="Arial" charset="0"/>
                  </a:rPr>
                  <a:t>Content Analysis</a:t>
                </a:r>
              </a:p>
            </p:txBody>
          </p:sp>
        </p:grpSp>
        <p:grpSp>
          <p:nvGrpSpPr>
            <p:cNvPr id="8" name="Group 33"/>
            <p:cNvGrpSpPr>
              <a:grpSpLocks/>
            </p:cNvGrpSpPr>
            <p:nvPr/>
          </p:nvGrpSpPr>
          <p:grpSpPr bwMode="auto">
            <a:xfrm>
              <a:off x="2537" y="3456"/>
              <a:ext cx="830" cy="432"/>
              <a:chOff x="2537" y="3456"/>
              <a:chExt cx="830" cy="432"/>
            </a:xfrm>
          </p:grpSpPr>
          <p:sp>
            <p:nvSpPr>
              <p:cNvPr id="22541" name="Rectangle 7"/>
              <p:cNvSpPr>
                <a:spLocks noChangeArrowheads="1"/>
              </p:cNvSpPr>
              <p:nvPr/>
            </p:nvSpPr>
            <p:spPr bwMode="auto">
              <a:xfrm>
                <a:off x="2592" y="3456"/>
                <a:ext cx="768" cy="432"/>
              </a:xfrm>
              <a:prstGeom prst="rect">
                <a:avLst/>
              </a:prstGeom>
              <a:solidFill>
                <a:srgbClr val="CCECFF"/>
              </a:solidFill>
              <a:ln w="12700">
                <a:solidFill>
                  <a:srgbClr val="0A0C0E"/>
                </a:solidFill>
                <a:miter lim="800000"/>
                <a:headEnd/>
                <a:tailEnd/>
              </a:ln>
            </p:spPr>
            <p:txBody>
              <a:bodyPr wrap="none" anchor="ctr"/>
              <a:lstStyle/>
              <a:p>
                <a:endParaRPr lang="en-US"/>
              </a:p>
            </p:txBody>
          </p:sp>
          <p:sp>
            <p:nvSpPr>
              <p:cNvPr id="22542" name="Rectangle 19"/>
              <p:cNvSpPr>
                <a:spLocks noChangeArrowheads="1"/>
              </p:cNvSpPr>
              <p:nvPr/>
            </p:nvSpPr>
            <p:spPr bwMode="auto">
              <a:xfrm>
                <a:off x="2537" y="3497"/>
                <a:ext cx="830" cy="248"/>
              </a:xfrm>
              <a:prstGeom prst="rect">
                <a:avLst/>
              </a:prstGeom>
              <a:noFill/>
              <a:ln w="12700">
                <a:noFill/>
                <a:miter lim="800000"/>
                <a:headEnd/>
                <a:tailEnd/>
              </a:ln>
            </p:spPr>
            <p:txBody>
              <a:bodyPr lIns="90487" tIns="44450" rIns="90487" bIns="44450">
                <a:spAutoFit/>
              </a:bodyPr>
              <a:lstStyle/>
              <a:p>
                <a:pPr algn="ctr">
                  <a:spcBef>
                    <a:spcPct val="50000"/>
                  </a:spcBef>
                </a:pPr>
                <a:r>
                  <a:rPr lang="en-US" sz="2000" b="1">
                    <a:solidFill>
                      <a:srgbClr val="0A0C0E"/>
                    </a:solidFill>
                    <a:latin typeface="Arial" charset="0"/>
                  </a:rPr>
                  <a:t>Audit</a:t>
                </a:r>
              </a:p>
            </p:txBody>
          </p:sp>
        </p:grpSp>
      </p:gr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2800" b="1" dirty="0"/>
              <a:t>Observation Methods</a:t>
            </a:r>
            <a:br>
              <a:rPr lang="en-US" sz="2800" b="1" dirty="0"/>
            </a:br>
            <a:r>
              <a:rPr lang="en-US" sz="2800" dirty="0"/>
              <a:t>Personal Observation</a:t>
            </a:r>
          </a:p>
        </p:txBody>
      </p:sp>
      <p:sp>
        <p:nvSpPr>
          <p:cNvPr id="131075" name="Rectangle 3"/>
          <p:cNvSpPr>
            <a:spLocks noGrp="1" noChangeArrowheads="1"/>
          </p:cNvSpPr>
          <p:nvPr>
            <p:ph type="body" idx="1"/>
          </p:nvPr>
        </p:nvSpPr>
        <p:spPr/>
        <p:txBody>
          <a:bodyPr/>
          <a:lstStyle/>
          <a:p>
            <a:pPr eaLnBrk="1" hangingPunct="1"/>
            <a:r>
              <a:rPr lang="en-US" dirty="0">
                <a:solidFill>
                  <a:srgbClr val="000000"/>
                </a:solidFill>
                <a:cs typeface="Times New Roman" pitchFamily="18" charset="0"/>
              </a:rPr>
              <a:t>A researcher observes actual behavior as it occurs.  </a:t>
            </a:r>
          </a:p>
          <a:p>
            <a:pPr eaLnBrk="1" hangingPunct="1"/>
            <a:r>
              <a:rPr lang="en-US" dirty="0">
                <a:solidFill>
                  <a:srgbClr val="000000"/>
                </a:solidFill>
                <a:cs typeface="Times New Roman" pitchFamily="18" charset="0"/>
              </a:rPr>
              <a:t>The observer does not attempt to manipulate the phenomenon being observed but merely records what takes place.  </a:t>
            </a:r>
          </a:p>
          <a:p>
            <a:pPr eaLnBrk="1" hangingPunct="1"/>
            <a:r>
              <a:rPr lang="en-US" dirty="0">
                <a:cs typeface="Times New Roman" pitchFamily="18" charset="0"/>
              </a:rPr>
              <a:t>For example, a researcher might record traffic counts and observe traffic flows in a department store.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1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10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2800" b="1" dirty="0"/>
              <a:t>Observation Methods</a:t>
            </a:r>
            <a:br>
              <a:rPr lang="en-US" sz="2800" dirty="0"/>
            </a:br>
            <a:r>
              <a:rPr lang="en-US" sz="2800" dirty="0">
                <a:cs typeface="Times New Roman" pitchFamily="18" charset="0"/>
              </a:rPr>
              <a:t>Mechanical Observation</a:t>
            </a:r>
            <a:r>
              <a:rPr lang="en-US" sz="2800" dirty="0"/>
              <a:t> </a:t>
            </a:r>
          </a:p>
        </p:txBody>
      </p:sp>
      <p:sp>
        <p:nvSpPr>
          <p:cNvPr id="132099" name="Rectangle 3"/>
          <p:cNvSpPr>
            <a:spLocks noGrp="1" noChangeArrowheads="1"/>
          </p:cNvSpPr>
          <p:nvPr>
            <p:ph type="body" idx="1"/>
          </p:nvPr>
        </p:nvSpPr>
        <p:spPr/>
        <p:txBody>
          <a:bodyPr>
            <a:normAutofit fontScale="92500" lnSpcReduction="10000"/>
          </a:bodyPr>
          <a:lstStyle/>
          <a:p>
            <a:pPr eaLnBrk="1" hangingPunct="1">
              <a:lnSpc>
                <a:spcPct val="90000"/>
              </a:lnSpc>
              <a:buFont typeface="Wingdings" pitchFamily="2" charset="2"/>
              <a:buNone/>
            </a:pPr>
            <a:r>
              <a:rPr lang="en-US" sz="2400" b="1">
                <a:solidFill>
                  <a:srgbClr val="000000"/>
                </a:solidFill>
                <a:cs typeface="Times New Roman" pitchFamily="18" charset="0"/>
              </a:rPr>
              <a:t>Do not require respondents' direct participation.</a:t>
            </a:r>
            <a:endParaRPr lang="en-US" sz="2400">
              <a:solidFill>
                <a:srgbClr val="000000"/>
              </a:solidFill>
              <a:cs typeface="Times New Roman" pitchFamily="18" charset="0"/>
            </a:endParaRPr>
          </a:p>
          <a:p>
            <a:pPr lvl="1" eaLnBrk="1" hangingPunct="1">
              <a:lnSpc>
                <a:spcPct val="90000"/>
              </a:lnSpc>
              <a:buClr>
                <a:schemeClr val="tx2"/>
              </a:buClr>
              <a:buSzPct val="66000"/>
            </a:pPr>
            <a:r>
              <a:rPr lang="en-US" sz="2400">
                <a:solidFill>
                  <a:srgbClr val="000000"/>
                </a:solidFill>
                <a:cs typeface="Times New Roman" pitchFamily="18" charset="0"/>
              </a:rPr>
              <a:t>the AC Nielsen audimeter </a:t>
            </a:r>
          </a:p>
          <a:p>
            <a:pPr lvl="1" eaLnBrk="1" hangingPunct="1">
              <a:lnSpc>
                <a:spcPct val="90000"/>
              </a:lnSpc>
              <a:buClr>
                <a:schemeClr val="tx2"/>
              </a:buClr>
              <a:buSzPct val="66000"/>
            </a:pPr>
            <a:r>
              <a:rPr lang="en-US" sz="2400">
                <a:solidFill>
                  <a:srgbClr val="000000"/>
                </a:solidFill>
                <a:cs typeface="Times New Roman" pitchFamily="18" charset="0"/>
              </a:rPr>
              <a:t>turnstiles that record the number of people entering or leaving a building.</a:t>
            </a:r>
          </a:p>
          <a:p>
            <a:pPr lvl="1" eaLnBrk="1" hangingPunct="1">
              <a:lnSpc>
                <a:spcPct val="90000"/>
              </a:lnSpc>
              <a:buClr>
                <a:schemeClr val="tx2"/>
              </a:buClr>
              <a:buSzPct val="66000"/>
            </a:pPr>
            <a:r>
              <a:rPr lang="en-US" sz="2400">
                <a:solidFill>
                  <a:srgbClr val="000000"/>
                </a:solidFill>
                <a:cs typeface="Times New Roman" pitchFamily="18" charset="0"/>
              </a:rPr>
              <a:t>On-site cameras (still, motion picture, or video) </a:t>
            </a:r>
          </a:p>
          <a:p>
            <a:pPr lvl="1" eaLnBrk="1" hangingPunct="1">
              <a:lnSpc>
                <a:spcPct val="90000"/>
              </a:lnSpc>
              <a:buClr>
                <a:schemeClr val="tx2"/>
              </a:buClr>
              <a:buSzPct val="66000"/>
            </a:pPr>
            <a:r>
              <a:rPr lang="en-US" sz="2400">
                <a:solidFill>
                  <a:srgbClr val="000000"/>
                </a:solidFill>
                <a:cs typeface="Times New Roman" pitchFamily="18" charset="0"/>
              </a:rPr>
              <a:t>Optical scanners in supermarkets</a:t>
            </a:r>
          </a:p>
          <a:p>
            <a:pPr lvl="1" eaLnBrk="1" hangingPunct="1">
              <a:lnSpc>
                <a:spcPct val="90000"/>
              </a:lnSpc>
              <a:buClr>
                <a:schemeClr val="tx2"/>
              </a:buClr>
              <a:buSzPct val="66000"/>
            </a:pPr>
            <a:endParaRPr lang="en-US" sz="2400">
              <a:solidFill>
                <a:srgbClr val="000000"/>
              </a:solidFill>
              <a:cs typeface="Times New Roman" pitchFamily="18" charset="0"/>
            </a:endParaRPr>
          </a:p>
          <a:p>
            <a:pPr eaLnBrk="1" hangingPunct="1">
              <a:lnSpc>
                <a:spcPct val="90000"/>
              </a:lnSpc>
              <a:buClr>
                <a:schemeClr val="tx2"/>
              </a:buClr>
              <a:buSzPct val="66000"/>
              <a:buFont typeface="Wingdings" pitchFamily="2" charset="2"/>
              <a:buNone/>
            </a:pPr>
            <a:r>
              <a:rPr lang="en-US" sz="2400" b="1">
                <a:solidFill>
                  <a:srgbClr val="000000"/>
                </a:solidFill>
                <a:cs typeface="Times New Roman" pitchFamily="18" charset="0"/>
              </a:rPr>
              <a:t>Do require respondent involvement.  </a:t>
            </a:r>
            <a:endParaRPr lang="en-US" sz="2400">
              <a:solidFill>
                <a:srgbClr val="000000"/>
              </a:solidFill>
              <a:cs typeface="Times New Roman" pitchFamily="18" charset="0"/>
            </a:endParaRPr>
          </a:p>
          <a:p>
            <a:pPr lvl="1" eaLnBrk="1" hangingPunct="1">
              <a:lnSpc>
                <a:spcPct val="90000"/>
              </a:lnSpc>
              <a:buClr>
                <a:schemeClr val="tx2"/>
              </a:buClr>
              <a:buSzPct val="66000"/>
            </a:pPr>
            <a:r>
              <a:rPr lang="en-US" sz="2400">
                <a:solidFill>
                  <a:srgbClr val="000000"/>
                </a:solidFill>
                <a:cs typeface="Times New Roman" pitchFamily="18" charset="0"/>
              </a:rPr>
              <a:t>eye-tracking monitors</a:t>
            </a:r>
          </a:p>
          <a:p>
            <a:pPr lvl="1" eaLnBrk="1" hangingPunct="1">
              <a:lnSpc>
                <a:spcPct val="90000"/>
              </a:lnSpc>
              <a:buClr>
                <a:schemeClr val="tx2"/>
              </a:buClr>
              <a:buSzPct val="66000"/>
            </a:pPr>
            <a:r>
              <a:rPr lang="en-US" sz="2400">
                <a:solidFill>
                  <a:srgbClr val="000000"/>
                </a:solidFill>
                <a:cs typeface="Times New Roman" pitchFamily="18" charset="0"/>
              </a:rPr>
              <a:t>pupilometers</a:t>
            </a:r>
          </a:p>
          <a:p>
            <a:pPr lvl="1" eaLnBrk="1" hangingPunct="1">
              <a:lnSpc>
                <a:spcPct val="90000"/>
              </a:lnSpc>
              <a:buClr>
                <a:schemeClr val="tx2"/>
              </a:buClr>
              <a:buSzPct val="66000"/>
            </a:pPr>
            <a:r>
              <a:rPr lang="en-US" sz="2400">
                <a:solidFill>
                  <a:srgbClr val="000000"/>
                </a:solidFill>
                <a:cs typeface="Times New Roman" pitchFamily="18" charset="0"/>
              </a:rPr>
              <a:t>psychogalvanometers</a:t>
            </a:r>
          </a:p>
          <a:p>
            <a:pPr lvl="1" eaLnBrk="1" hangingPunct="1">
              <a:lnSpc>
                <a:spcPct val="90000"/>
              </a:lnSpc>
              <a:buClr>
                <a:schemeClr val="tx2"/>
              </a:buClr>
              <a:buSzPct val="66000"/>
            </a:pPr>
            <a:r>
              <a:rPr lang="en-US" sz="2400">
                <a:solidFill>
                  <a:srgbClr val="000000"/>
                </a:solidFill>
                <a:cs typeface="Times New Roman" pitchFamily="18" charset="0"/>
              </a:rPr>
              <a:t>voice pitch analyzers</a:t>
            </a:r>
          </a:p>
          <a:p>
            <a:pPr lvl="1" eaLnBrk="1" hangingPunct="1">
              <a:lnSpc>
                <a:spcPct val="90000"/>
              </a:lnSpc>
              <a:buClr>
                <a:schemeClr val="tx2"/>
              </a:buClr>
              <a:buSzPct val="66000"/>
            </a:pPr>
            <a:r>
              <a:rPr lang="en-US" sz="2400">
                <a:solidFill>
                  <a:srgbClr val="000000"/>
                </a:solidFill>
                <a:cs typeface="Times New Roman" pitchFamily="18" charset="0"/>
              </a:rPr>
              <a:t>devices measuring response latency</a:t>
            </a:r>
          </a:p>
          <a:p>
            <a:pPr eaLnBrk="1" hangingPunct="1">
              <a:lnSpc>
                <a:spcPct val="90000"/>
              </a:lnSpc>
            </a:pPr>
            <a:endParaRPr 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209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209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209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209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2099">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2099">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2099">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2099">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2099">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20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2800" b="1" dirty="0"/>
              <a:t>Observation Methods</a:t>
            </a:r>
            <a:br>
              <a:rPr lang="en-US" sz="2800" b="1" dirty="0"/>
            </a:br>
            <a:r>
              <a:rPr lang="en-US" sz="2800" dirty="0"/>
              <a:t>Audit</a:t>
            </a:r>
          </a:p>
        </p:txBody>
      </p:sp>
      <p:sp>
        <p:nvSpPr>
          <p:cNvPr id="133123" name="Rectangle 3"/>
          <p:cNvSpPr>
            <a:spLocks noGrp="1" noChangeArrowheads="1"/>
          </p:cNvSpPr>
          <p:nvPr>
            <p:ph type="body" idx="1"/>
          </p:nvPr>
        </p:nvSpPr>
        <p:spPr/>
        <p:txBody>
          <a:bodyPr/>
          <a:lstStyle/>
          <a:p>
            <a:pPr eaLnBrk="1" hangingPunct="1"/>
            <a:r>
              <a:rPr lang="en-US" sz="2800" dirty="0">
                <a:solidFill>
                  <a:srgbClr val="000000"/>
                </a:solidFill>
                <a:cs typeface="Times New Roman" pitchFamily="18" charset="0"/>
              </a:rPr>
              <a:t>The researcher collects data by examining physical records or performing inventory analysis.  </a:t>
            </a:r>
          </a:p>
          <a:p>
            <a:pPr eaLnBrk="1" hangingPunct="1"/>
            <a:r>
              <a:rPr lang="en-US" sz="2800" dirty="0">
                <a:solidFill>
                  <a:srgbClr val="000000"/>
                </a:solidFill>
                <a:cs typeface="Times New Roman" pitchFamily="18" charset="0"/>
              </a:rPr>
              <a:t>Data are collected personally by the researcher.  </a:t>
            </a:r>
          </a:p>
          <a:p>
            <a:pPr eaLnBrk="1" hangingPunct="1"/>
            <a:r>
              <a:rPr lang="en-US" sz="2800" dirty="0">
                <a:solidFill>
                  <a:srgbClr val="000000"/>
                </a:solidFill>
                <a:cs typeface="Times New Roman" pitchFamily="18" charset="0"/>
              </a:rPr>
              <a:t>The data are based upon counts, usually of physical objects.  </a:t>
            </a:r>
          </a:p>
          <a:p>
            <a:pPr eaLnBrk="1" hangingPunct="1"/>
            <a:r>
              <a:rPr lang="en-US" sz="2800" dirty="0">
                <a:solidFill>
                  <a:srgbClr val="000000"/>
                </a:solidFill>
                <a:cs typeface="Times New Roman" pitchFamily="18" charset="0"/>
              </a:rPr>
              <a:t>Retail and wholesale audits conducted by marketing research suppliers.</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31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2800" b="1" dirty="0"/>
              <a:t>Observation Methods</a:t>
            </a:r>
            <a:br>
              <a:rPr lang="en-US" sz="2800" b="1" dirty="0"/>
            </a:br>
            <a:r>
              <a:rPr lang="en-US" sz="2800" dirty="0"/>
              <a:t>Content Analysis</a:t>
            </a:r>
          </a:p>
        </p:txBody>
      </p:sp>
      <p:sp>
        <p:nvSpPr>
          <p:cNvPr id="134147" name="Rectangle 3"/>
          <p:cNvSpPr>
            <a:spLocks noGrp="1" noChangeArrowheads="1"/>
          </p:cNvSpPr>
          <p:nvPr>
            <p:ph type="body" idx="1"/>
          </p:nvPr>
        </p:nvSpPr>
        <p:spPr/>
        <p:txBody>
          <a:bodyPr>
            <a:normAutofit lnSpcReduction="10000"/>
          </a:bodyPr>
          <a:lstStyle/>
          <a:p>
            <a:pPr eaLnBrk="1" hangingPunct="1"/>
            <a:r>
              <a:rPr lang="en-US" sz="2800" dirty="0">
                <a:solidFill>
                  <a:srgbClr val="000000"/>
                </a:solidFill>
                <a:cs typeface="Times New Roman" pitchFamily="18" charset="0"/>
              </a:rPr>
              <a:t>The objective, systematic, and quantitative description of the manifest content of a communication.   </a:t>
            </a:r>
          </a:p>
          <a:p>
            <a:pPr eaLnBrk="1" hangingPunct="1"/>
            <a:r>
              <a:rPr lang="en-US" sz="2800" dirty="0">
                <a:solidFill>
                  <a:srgbClr val="000000"/>
                </a:solidFill>
                <a:cs typeface="Times New Roman" pitchFamily="18" charset="0"/>
              </a:rPr>
              <a:t>The unit of analysis may be words, characters (individuals or objects), themes (propositions), space and time measures (length or duration of the message), or topics (subject of the message).  </a:t>
            </a:r>
          </a:p>
          <a:p>
            <a:pPr eaLnBrk="1" hangingPunct="1"/>
            <a:r>
              <a:rPr lang="en-US" sz="2800" dirty="0">
                <a:cs typeface="Times New Roman" pitchFamily="18" charset="0"/>
              </a:rPr>
              <a:t>Analytical categories for classifying the units are developed and the communication is broken down according to prescribed rules.</a:t>
            </a:r>
            <a:r>
              <a:rPr lang="en-US" sz="2800" dirty="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4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4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2800" b="1" dirty="0"/>
              <a:t>Observation Methods</a:t>
            </a:r>
            <a:br>
              <a:rPr lang="en-US" sz="2800" b="1" dirty="0"/>
            </a:br>
            <a:r>
              <a:rPr lang="en-US" sz="2800" dirty="0"/>
              <a:t>Trace Analysis</a:t>
            </a:r>
          </a:p>
        </p:txBody>
      </p:sp>
      <p:sp>
        <p:nvSpPr>
          <p:cNvPr id="135171" name="Rectangle 3"/>
          <p:cNvSpPr>
            <a:spLocks noGrp="1" noChangeArrowheads="1"/>
          </p:cNvSpPr>
          <p:nvPr>
            <p:ph type="body" idx="1"/>
          </p:nvPr>
        </p:nvSpPr>
        <p:spPr/>
        <p:txBody>
          <a:bodyPr>
            <a:normAutofit lnSpcReduction="10000"/>
          </a:bodyPr>
          <a:lstStyle/>
          <a:p>
            <a:pPr eaLnBrk="1" hangingPunct="1">
              <a:lnSpc>
                <a:spcPct val="90000"/>
              </a:lnSpc>
              <a:buFont typeface="Wingdings" pitchFamily="2" charset="2"/>
              <a:buNone/>
            </a:pPr>
            <a:r>
              <a:rPr lang="en-US" sz="2000" dirty="0">
                <a:solidFill>
                  <a:srgbClr val="000000"/>
                </a:solidFill>
                <a:cs typeface="Times New Roman" pitchFamily="18" charset="0"/>
              </a:rPr>
              <a:t>Data collection is based on physical traces, or evidence, of past</a:t>
            </a:r>
          </a:p>
          <a:p>
            <a:pPr eaLnBrk="1" hangingPunct="1">
              <a:lnSpc>
                <a:spcPct val="90000"/>
              </a:lnSpc>
              <a:buFont typeface="Wingdings" pitchFamily="2" charset="2"/>
              <a:buNone/>
            </a:pPr>
            <a:r>
              <a:rPr lang="en-US" sz="2000" dirty="0">
                <a:solidFill>
                  <a:srgbClr val="000000"/>
                </a:solidFill>
                <a:cs typeface="Times New Roman" pitchFamily="18" charset="0"/>
              </a:rPr>
              <a:t>behavior.  </a:t>
            </a:r>
          </a:p>
          <a:p>
            <a:pPr eaLnBrk="1" hangingPunct="1">
              <a:lnSpc>
                <a:spcPct val="90000"/>
              </a:lnSpc>
              <a:buFont typeface="Wingdings" pitchFamily="2" charset="2"/>
              <a:buNone/>
            </a:pPr>
            <a:endParaRPr lang="en-US" sz="2000" dirty="0">
              <a:solidFill>
                <a:srgbClr val="000000"/>
              </a:solidFill>
              <a:cs typeface="Times New Roman" pitchFamily="18" charset="0"/>
            </a:endParaRPr>
          </a:p>
          <a:p>
            <a:pPr eaLnBrk="1" hangingPunct="1">
              <a:lnSpc>
                <a:spcPct val="90000"/>
              </a:lnSpc>
            </a:pPr>
            <a:r>
              <a:rPr lang="en-US" sz="2000" dirty="0">
                <a:solidFill>
                  <a:srgbClr val="000000"/>
                </a:solidFill>
                <a:cs typeface="Times New Roman" pitchFamily="18" charset="0"/>
              </a:rPr>
              <a:t>The selective erosion of tiles in a museum indexed by the replacement rate was used to determine the relative popularity of exhibits.</a:t>
            </a:r>
          </a:p>
          <a:p>
            <a:pPr eaLnBrk="1" hangingPunct="1">
              <a:lnSpc>
                <a:spcPct val="90000"/>
              </a:lnSpc>
            </a:pPr>
            <a:r>
              <a:rPr lang="en-US" sz="2000" dirty="0">
                <a:solidFill>
                  <a:srgbClr val="000000"/>
                </a:solidFill>
                <a:cs typeface="Times New Roman" pitchFamily="18" charset="0"/>
              </a:rPr>
              <a:t>The number of different fingerprints on a page was used to gauge the readership of various advertisements in a magazine.</a:t>
            </a:r>
          </a:p>
          <a:p>
            <a:pPr eaLnBrk="1" hangingPunct="1">
              <a:lnSpc>
                <a:spcPct val="90000"/>
              </a:lnSpc>
            </a:pPr>
            <a:r>
              <a:rPr lang="en-US" sz="2000" dirty="0">
                <a:solidFill>
                  <a:srgbClr val="000000"/>
                </a:solidFill>
                <a:cs typeface="Times New Roman" pitchFamily="18" charset="0"/>
              </a:rPr>
              <a:t>The position of the radio dials in cars brought in for service was used to estimate share of listening audience of various radio stations.  </a:t>
            </a:r>
          </a:p>
          <a:p>
            <a:pPr eaLnBrk="1" hangingPunct="1">
              <a:lnSpc>
                <a:spcPct val="90000"/>
              </a:lnSpc>
            </a:pPr>
            <a:r>
              <a:rPr lang="en-US" sz="2000" dirty="0">
                <a:solidFill>
                  <a:srgbClr val="000000"/>
                </a:solidFill>
                <a:cs typeface="Times New Roman" pitchFamily="18" charset="0"/>
              </a:rPr>
              <a:t>The age and condition of cars in a parking lot were used to assess the affluence of customers.</a:t>
            </a:r>
          </a:p>
          <a:p>
            <a:pPr eaLnBrk="1" hangingPunct="1">
              <a:lnSpc>
                <a:spcPct val="90000"/>
              </a:lnSpc>
            </a:pPr>
            <a:r>
              <a:rPr lang="en-US" sz="2000" dirty="0">
                <a:solidFill>
                  <a:srgbClr val="000000"/>
                </a:solidFill>
                <a:cs typeface="Times New Roman" pitchFamily="18" charset="0"/>
              </a:rPr>
              <a:t>The magazines people donated to charity were used to determine people's favorite magazines.</a:t>
            </a:r>
          </a:p>
          <a:p>
            <a:pPr eaLnBrk="1" hangingPunct="1">
              <a:lnSpc>
                <a:spcPct val="90000"/>
              </a:lnSpc>
            </a:pPr>
            <a:r>
              <a:rPr lang="en-US" sz="2000" dirty="0">
                <a:cs typeface="Times New Roman" pitchFamily="18" charset="0"/>
              </a:rPr>
              <a:t>Internet visitors leave traces which can be analyzed to examine browsing and usage behavior by using cookies.</a:t>
            </a:r>
            <a:r>
              <a:rPr lang="en-US" sz="2000" dirty="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5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517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517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517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517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517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51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050"/>
          <p:cNvSpPr>
            <a:spLocks noGrp="1" noChangeArrowheads="1"/>
          </p:cNvSpPr>
          <p:nvPr>
            <p:ph type="title"/>
          </p:nvPr>
        </p:nvSpPr>
        <p:spPr/>
        <p:txBody>
          <a:bodyPr/>
          <a:lstStyle/>
          <a:p>
            <a:pPr eaLnBrk="1" hangingPunct="1"/>
            <a:r>
              <a:rPr lang="en-US" sz="2600" b="1" dirty="0"/>
              <a:t>A Comparative Evaluation of Observation Methods</a:t>
            </a:r>
          </a:p>
        </p:txBody>
      </p:sp>
      <p:sp>
        <p:nvSpPr>
          <p:cNvPr id="28675" name="Rectangle 2051"/>
          <p:cNvSpPr>
            <a:spLocks noChangeArrowheads="1"/>
          </p:cNvSpPr>
          <p:nvPr/>
        </p:nvSpPr>
        <p:spPr bwMode="auto">
          <a:xfrm>
            <a:off x="82550" y="1422400"/>
            <a:ext cx="8978900" cy="3568700"/>
          </a:xfrm>
          <a:prstGeom prst="rect">
            <a:avLst/>
          </a:prstGeom>
          <a:solidFill>
            <a:schemeClr val="bg1">
              <a:alpha val="50195"/>
            </a:schemeClr>
          </a:solidFill>
          <a:ln w="12700">
            <a:solidFill>
              <a:schemeClr val="tx1"/>
            </a:solidFill>
            <a:miter lim="800000"/>
            <a:headEnd/>
            <a:tailEnd/>
          </a:ln>
        </p:spPr>
        <p:txBody>
          <a:bodyPr wrap="none" anchor="ctr"/>
          <a:lstStyle/>
          <a:p>
            <a:endParaRPr lang="en-US"/>
          </a:p>
        </p:txBody>
      </p:sp>
      <p:sp>
        <p:nvSpPr>
          <p:cNvPr id="28677" name="Line 2053"/>
          <p:cNvSpPr>
            <a:spLocks noChangeShapeType="1"/>
          </p:cNvSpPr>
          <p:nvPr/>
        </p:nvSpPr>
        <p:spPr bwMode="auto">
          <a:xfrm>
            <a:off x="501650" y="2209800"/>
            <a:ext cx="8235950" cy="0"/>
          </a:xfrm>
          <a:prstGeom prst="line">
            <a:avLst/>
          </a:prstGeom>
          <a:noFill/>
          <a:ln w="50800">
            <a:solidFill>
              <a:schemeClr val="tx1"/>
            </a:solidFill>
            <a:round/>
            <a:headEnd/>
            <a:tailEnd/>
          </a:ln>
        </p:spPr>
        <p:txBody>
          <a:bodyPr wrap="none" anchor="ctr"/>
          <a:lstStyle/>
          <a:p>
            <a:endParaRPr lang="en-US"/>
          </a:p>
        </p:txBody>
      </p:sp>
      <p:sp>
        <p:nvSpPr>
          <p:cNvPr id="28679" name="Rectangle 2055"/>
          <p:cNvSpPr>
            <a:spLocks noChangeArrowheads="1"/>
          </p:cNvSpPr>
          <p:nvPr/>
        </p:nvSpPr>
        <p:spPr bwMode="auto">
          <a:xfrm>
            <a:off x="114300" y="1644650"/>
            <a:ext cx="8877300" cy="3267075"/>
          </a:xfrm>
          <a:prstGeom prst="rect">
            <a:avLst/>
          </a:prstGeom>
          <a:noFill/>
          <a:ln w="12700">
            <a:noFill/>
            <a:miter lim="800000"/>
            <a:headEnd/>
            <a:tailEnd/>
          </a:ln>
        </p:spPr>
        <p:txBody>
          <a:bodyPr lIns="90487" tIns="44450" rIns="90487" bIns="44450">
            <a:spAutoFit/>
          </a:bodyPr>
          <a:lstStyle/>
          <a:p>
            <a:r>
              <a:rPr lang="en-US" sz="1600" b="1" dirty="0">
                <a:solidFill>
                  <a:schemeClr val="hlink"/>
                </a:solidFill>
                <a:latin typeface="Arial" charset="0"/>
              </a:rPr>
              <a:t>Criteria	          	       Personal         Mechanical          Audit        Content     Trace</a:t>
            </a:r>
          </a:p>
          <a:p>
            <a:r>
              <a:rPr lang="en-US" sz="1600" b="1" dirty="0">
                <a:solidFill>
                  <a:schemeClr val="hlink"/>
                </a:solidFill>
                <a:latin typeface="Arial" charset="0"/>
              </a:rPr>
              <a:t>	         	       Observation   </a:t>
            </a:r>
            <a:r>
              <a:rPr lang="en-US" sz="1600" b="1" dirty="0" err="1">
                <a:solidFill>
                  <a:schemeClr val="hlink"/>
                </a:solidFill>
                <a:latin typeface="Arial" charset="0"/>
              </a:rPr>
              <a:t>Observation</a:t>
            </a:r>
            <a:r>
              <a:rPr lang="en-US" sz="1600" b="1" dirty="0">
                <a:solidFill>
                  <a:schemeClr val="hlink"/>
                </a:solidFill>
                <a:latin typeface="Arial" charset="0"/>
              </a:rPr>
              <a:t>         Analysis  </a:t>
            </a:r>
            <a:r>
              <a:rPr lang="en-US" sz="1600" b="1" dirty="0" err="1">
                <a:solidFill>
                  <a:schemeClr val="hlink"/>
                </a:solidFill>
                <a:latin typeface="Arial" charset="0"/>
              </a:rPr>
              <a:t>Analysis</a:t>
            </a:r>
            <a:r>
              <a:rPr lang="en-US" sz="1600" b="1" dirty="0">
                <a:solidFill>
                  <a:schemeClr val="hlink"/>
                </a:solidFill>
                <a:latin typeface="Arial" charset="0"/>
              </a:rPr>
              <a:t>    </a:t>
            </a:r>
            <a:r>
              <a:rPr lang="en-US" sz="1600" b="1" dirty="0" err="1">
                <a:solidFill>
                  <a:schemeClr val="hlink"/>
                </a:solidFill>
                <a:latin typeface="Arial" charset="0"/>
              </a:rPr>
              <a:t>Analysis</a:t>
            </a:r>
            <a:endParaRPr lang="en-US" sz="1600" b="1" dirty="0">
              <a:solidFill>
                <a:schemeClr val="hlink"/>
              </a:solidFill>
              <a:latin typeface="Arial" charset="0"/>
            </a:endParaRPr>
          </a:p>
          <a:p>
            <a:endParaRPr lang="en-US" sz="1600" b="1" dirty="0">
              <a:solidFill>
                <a:schemeClr val="tx2"/>
              </a:solidFill>
              <a:latin typeface="Arial" charset="0"/>
            </a:endParaRPr>
          </a:p>
          <a:p>
            <a:r>
              <a:rPr lang="en-US" sz="1600" dirty="0">
                <a:solidFill>
                  <a:schemeClr val="tx1"/>
                </a:solidFill>
                <a:latin typeface="Arial" charset="0"/>
              </a:rPr>
              <a:t>Degree of structure		Low	</a:t>
            </a:r>
            <a:r>
              <a:rPr lang="en-US" sz="1600" dirty="0" err="1">
                <a:solidFill>
                  <a:schemeClr val="tx1"/>
                </a:solidFill>
                <a:latin typeface="Arial" charset="0"/>
              </a:rPr>
              <a:t>Low</a:t>
            </a:r>
            <a:r>
              <a:rPr lang="en-US" sz="1600" dirty="0">
                <a:solidFill>
                  <a:schemeClr val="tx1"/>
                </a:solidFill>
                <a:latin typeface="Arial" charset="0"/>
              </a:rPr>
              <a:t> to high	</a:t>
            </a:r>
            <a:r>
              <a:rPr lang="en-US" sz="1600" dirty="0" err="1">
                <a:solidFill>
                  <a:schemeClr val="tx1"/>
                </a:solidFill>
                <a:latin typeface="Arial" charset="0"/>
              </a:rPr>
              <a:t>High</a:t>
            </a:r>
            <a:r>
              <a:rPr lang="en-US" sz="1600" dirty="0">
                <a:solidFill>
                  <a:schemeClr val="tx1"/>
                </a:solidFill>
                <a:latin typeface="Arial" charset="0"/>
              </a:rPr>
              <a:t>	</a:t>
            </a:r>
            <a:r>
              <a:rPr lang="en-US" sz="1600" dirty="0" err="1">
                <a:solidFill>
                  <a:schemeClr val="tx1"/>
                </a:solidFill>
                <a:latin typeface="Arial" charset="0"/>
              </a:rPr>
              <a:t>High</a:t>
            </a:r>
            <a:r>
              <a:rPr lang="en-US" sz="1600" dirty="0">
                <a:solidFill>
                  <a:schemeClr val="tx1"/>
                </a:solidFill>
                <a:latin typeface="Arial" charset="0"/>
              </a:rPr>
              <a:t>	Medium</a:t>
            </a:r>
          </a:p>
          <a:p>
            <a:r>
              <a:rPr lang="en-US" sz="1600" dirty="0">
                <a:solidFill>
                  <a:srgbClr val="5F5F5F"/>
                </a:solidFill>
                <a:latin typeface="Arial" charset="0"/>
              </a:rPr>
              <a:t>Degree of disguise	     	Medium	Low to high	Low	High	</a:t>
            </a:r>
            <a:r>
              <a:rPr lang="en-US" sz="1600" dirty="0" err="1">
                <a:solidFill>
                  <a:srgbClr val="5F5F5F"/>
                </a:solidFill>
                <a:latin typeface="Arial" charset="0"/>
              </a:rPr>
              <a:t>High</a:t>
            </a:r>
            <a:r>
              <a:rPr lang="en-US" sz="1600" dirty="0">
                <a:solidFill>
                  <a:schemeClr val="tx1"/>
                </a:solidFill>
                <a:latin typeface="Arial" charset="0"/>
              </a:rPr>
              <a:t> </a:t>
            </a:r>
          </a:p>
          <a:p>
            <a:r>
              <a:rPr lang="en-US" sz="1600" dirty="0">
                <a:solidFill>
                  <a:schemeClr val="tx1"/>
                </a:solidFill>
                <a:latin typeface="Arial" charset="0"/>
              </a:rPr>
              <a:t>Ability to observe       	High	Low to high	</a:t>
            </a:r>
            <a:r>
              <a:rPr lang="en-US" sz="1600" dirty="0" err="1">
                <a:solidFill>
                  <a:schemeClr val="tx1"/>
                </a:solidFill>
                <a:latin typeface="Arial" charset="0"/>
              </a:rPr>
              <a:t>High</a:t>
            </a:r>
            <a:r>
              <a:rPr lang="en-US" sz="1600" dirty="0">
                <a:solidFill>
                  <a:schemeClr val="tx1"/>
                </a:solidFill>
                <a:latin typeface="Arial" charset="0"/>
              </a:rPr>
              <a:t>	Medium	Low </a:t>
            </a:r>
          </a:p>
          <a:p>
            <a:r>
              <a:rPr lang="en-US" sz="1600" dirty="0">
                <a:solidFill>
                  <a:schemeClr val="tx1"/>
                </a:solidFill>
                <a:latin typeface="Arial" charset="0"/>
              </a:rPr>
              <a:t>in natural setting  </a:t>
            </a:r>
          </a:p>
          <a:p>
            <a:r>
              <a:rPr lang="en-US" sz="1600" dirty="0">
                <a:solidFill>
                  <a:srgbClr val="5F5F5F"/>
                </a:solidFill>
                <a:latin typeface="Arial" charset="0"/>
              </a:rPr>
              <a:t>Observation bias        	High	Low		</a:t>
            </a:r>
            <a:r>
              <a:rPr lang="en-US" sz="1600" dirty="0" err="1">
                <a:solidFill>
                  <a:srgbClr val="5F5F5F"/>
                </a:solidFill>
                <a:latin typeface="Arial" charset="0"/>
              </a:rPr>
              <a:t>Low</a:t>
            </a:r>
            <a:r>
              <a:rPr lang="en-US" sz="1600" dirty="0">
                <a:solidFill>
                  <a:srgbClr val="5F5F5F"/>
                </a:solidFill>
                <a:latin typeface="Arial" charset="0"/>
              </a:rPr>
              <a:t>	Medium	</a:t>
            </a:r>
            <a:r>
              <a:rPr lang="en-US" sz="1600" dirty="0" err="1">
                <a:solidFill>
                  <a:srgbClr val="5F5F5F"/>
                </a:solidFill>
                <a:latin typeface="Arial" charset="0"/>
              </a:rPr>
              <a:t>Medium</a:t>
            </a:r>
            <a:endParaRPr lang="en-US" sz="1600" dirty="0">
              <a:solidFill>
                <a:srgbClr val="5F5F5F"/>
              </a:solidFill>
              <a:latin typeface="Arial" charset="0"/>
            </a:endParaRPr>
          </a:p>
          <a:p>
            <a:r>
              <a:rPr lang="en-US" sz="1600" dirty="0">
                <a:solidFill>
                  <a:schemeClr val="tx1"/>
                </a:solidFill>
                <a:latin typeface="Arial" charset="0"/>
              </a:rPr>
              <a:t>Analysis Bias	     	High	Low to		Low	</a:t>
            </a:r>
            <a:r>
              <a:rPr lang="en-US" sz="1600" dirty="0" err="1">
                <a:solidFill>
                  <a:schemeClr val="tx1"/>
                </a:solidFill>
                <a:latin typeface="Arial" charset="0"/>
              </a:rPr>
              <a:t>Low</a:t>
            </a:r>
            <a:r>
              <a:rPr lang="en-US" sz="1600" dirty="0">
                <a:solidFill>
                  <a:schemeClr val="tx1"/>
                </a:solidFill>
                <a:latin typeface="Arial" charset="0"/>
              </a:rPr>
              <a:t>	Medium</a:t>
            </a:r>
          </a:p>
          <a:p>
            <a:r>
              <a:rPr lang="en-US" sz="1600" dirty="0">
                <a:solidFill>
                  <a:schemeClr val="tx1"/>
                </a:solidFill>
                <a:latin typeface="Arial" charset="0"/>
              </a:rPr>
              <a:t>				Medium </a:t>
            </a:r>
          </a:p>
          <a:p>
            <a:r>
              <a:rPr lang="en-US" sz="1600" dirty="0">
                <a:solidFill>
                  <a:srgbClr val="5F5F5F"/>
                </a:solidFill>
                <a:latin typeface="Arial" charset="0"/>
              </a:rPr>
              <a:t>General remarks   		Most 	Can be	           Expensive   Limited to    Method of</a:t>
            </a:r>
          </a:p>
          <a:p>
            <a:r>
              <a:rPr lang="en-US" sz="1600" dirty="0">
                <a:solidFill>
                  <a:srgbClr val="5F5F5F"/>
                </a:solidFill>
                <a:latin typeface="Arial" charset="0"/>
              </a:rPr>
              <a:t>			flexible 	intrusive                                 </a:t>
            </a:r>
            <a:r>
              <a:rPr lang="en-US" sz="1600" dirty="0" err="1">
                <a:solidFill>
                  <a:srgbClr val="5F5F5F"/>
                </a:solidFill>
                <a:latin typeface="Arial" charset="0"/>
              </a:rPr>
              <a:t>commu</a:t>
            </a:r>
            <a:r>
              <a:rPr lang="en-US" sz="1600" dirty="0">
                <a:solidFill>
                  <a:srgbClr val="5F5F5F"/>
                </a:solidFill>
                <a:latin typeface="Arial" charset="0"/>
              </a:rPr>
              <a:t>-      last resort</a:t>
            </a:r>
          </a:p>
          <a:p>
            <a:r>
              <a:rPr lang="en-US" sz="1600" dirty="0">
                <a:solidFill>
                  <a:srgbClr val="5F5F5F"/>
                </a:solidFill>
                <a:latin typeface="Arial" charset="0"/>
              </a:rPr>
              <a:t>							</a:t>
            </a:r>
            <a:r>
              <a:rPr lang="en-US" sz="1600" dirty="0" err="1">
                <a:solidFill>
                  <a:srgbClr val="5F5F5F"/>
                </a:solidFill>
                <a:latin typeface="Arial" charset="0"/>
              </a:rPr>
              <a:t>nications</a:t>
            </a:r>
            <a:endParaRPr lang="en-US" sz="1600" dirty="0">
              <a:solidFill>
                <a:srgbClr val="5F5F5F"/>
              </a:solidFill>
              <a:latin typeface="Arial"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rtlCol="0">
            <a:normAutofit/>
          </a:bodyPr>
          <a:lstStyle/>
          <a:p>
            <a:pPr fontAlgn="auto">
              <a:spcAft>
                <a:spcPts val="0"/>
              </a:spcAft>
              <a:buFont typeface="Arial"/>
              <a:buChar char="•"/>
              <a:defRPr/>
            </a:pPr>
            <a:r>
              <a:rPr lang="en-US" dirty="0"/>
              <a:t>All well designed and conducted research has potential application.</a:t>
            </a:r>
          </a:p>
          <a:p>
            <a:pPr fontAlgn="auto">
              <a:spcAft>
                <a:spcPts val="0"/>
              </a:spcAft>
              <a:buFont typeface="Arial"/>
              <a:buChar char="•"/>
              <a:defRPr/>
            </a:pPr>
            <a:r>
              <a:rPr lang="en-US" dirty="0"/>
              <a:t>Failure to see applications can be due to:</a:t>
            </a:r>
          </a:p>
          <a:p>
            <a:pPr lvl="1" fontAlgn="auto">
              <a:spcAft>
                <a:spcPts val="0"/>
              </a:spcAft>
              <a:buFont typeface="Arial"/>
              <a:buChar char="–"/>
              <a:defRPr/>
            </a:pPr>
            <a:r>
              <a:rPr lang="en-US" dirty="0"/>
              <a:t>Users not trained or experienced in the specialized methods of economic research and reasoning.</a:t>
            </a:r>
          </a:p>
          <a:p>
            <a:pPr lvl="1" fontAlgn="auto">
              <a:spcAft>
                <a:spcPts val="0"/>
              </a:spcAft>
              <a:buFont typeface="Arial"/>
              <a:buChar char="–"/>
              <a:defRPr/>
            </a:pPr>
            <a:r>
              <a:rPr lang="en-US" dirty="0"/>
              <a:t>Researchers often do not provide adequate interpretations and guidance on applications of the research.</a:t>
            </a:r>
          </a:p>
        </p:txBody>
      </p:sp>
      <p:sp>
        <p:nvSpPr>
          <p:cNvPr id="4" name="Slide Number Placeholder 3"/>
          <p:cNvSpPr>
            <a:spLocks noGrp="1"/>
          </p:cNvSpPr>
          <p:nvPr>
            <p:ph type="sldNum" sz="quarter" idx="12"/>
          </p:nvPr>
        </p:nvSpPr>
        <p:spPr/>
        <p:txBody>
          <a:bodyPr/>
          <a:lstStyle/>
          <a:p>
            <a:pPr>
              <a:defRPr/>
            </a:pPr>
            <a:fld id="{D1295906-5630-4D71-8208-71D791FD25DC}" type="slidenum">
              <a:rPr lang="en-US"/>
              <a:pPr>
                <a:defRPr/>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eaLnBrk="1" hangingPunct="1"/>
            <a:r>
              <a:rPr lang="en-US" b="1" dirty="0">
                <a:cs typeface="Times New Roman" pitchFamily="18" charset="0"/>
              </a:rPr>
              <a:t>Relative Advantages of Observation</a:t>
            </a:r>
            <a:r>
              <a:rPr lang="en-US" dirty="0"/>
              <a:t> </a:t>
            </a:r>
          </a:p>
        </p:txBody>
      </p:sp>
      <p:sp>
        <p:nvSpPr>
          <p:cNvPr id="136195" name="Rectangle 3"/>
          <p:cNvSpPr>
            <a:spLocks noGrp="1" noChangeArrowheads="1"/>
          </p:cNvSpPr>
          <p:nvPr>
            <p:ph type="body" idx="1"/>
          </p:nvPr>
        </p:nvSpPr>
        <p:spPr/>
        <p:txBody>
          <a:bodyPr/>
          <a:lstStyle/>
          <a:p>
            <a:pPr eaLnBrk="1" hangingPunct="1">
              <a:lnSpc>
                <a:spcPct val="90000"/>
              </a:lnSpc>
            </a:pPr>
            <a:r>
              <a:rPr lang="en-US" sz="2800">
                <a:solidFill>
                  <a:srgbClr val="000000"/>
                </a:solidFill>
                <a:cs typeface="Times New Roman" pitchFamily="18" charset="0"/>
              </a:rPr>
              <a:t>They permit measurement of actual behavior rather than reports of intended or preferred behavior.  </a:t>
            </a:r>
          </a:p>
          <a:p>
            <a:pPr eaLnBrk="1" hangingPunct="1">
              <a:lnSpc>
                <a:spcPct val="90000"/>
              </a:lnSpc>
            </a:pPr>
            <a:r>
              <a:rPr lang="en-US" sz="2800">
                <a:solidFill>
                  <a:srgbClr val="000000"/>
                </a:solidFill>
                <a:cs typeface="Times New Roman" pitchFamily="18" charset="0"/>
              </a:rPr>
              <a:t>There is no reporting bias, and potential bias caused by the interviewer and the interviewing process is eliminated or reduced.  </a:t>
            </a:r>
          </a:p>
          <a:p>
            <a:pPr eaLnBrk="1" hangingPunct="1">
              <a:lnSpc>
                <a:spcPct val="90000"/>
              </a:lnSpc>
            </a:pPr>
            <a:r>
              <a:rPr lang="en-US" sz="2800">
                <a:solidFill>
                  <a:srgbClr val="000000"/>
                </a:solidFill>
                <a:cs typeface="Times New Roman" pitchFamily="18" charset="0"/>
              </a:rPr>
              <a:t>Certain types of data can be collected only by observation.  </a:t>
            </a:r>
          </a:p>
          <a:p>
            <a:pPr eaLnBrk="1" hangingPunct="1">
              <a:lnSpc>
                <a:spcPct val="90000"/>
              </a:lnSpc>
            </a:pPr>
            <a:r>
              <a:rPr lang="en-US" sz="2800">
                <a:solidFill>
                  <a:srgbClr val="000000"/>
                </a:solidFill>
                <a:cs typeface="Times New Roman" pitchFamily="18" charset="0"/>
              </a:rPr>
              <a:t>If the observed phenomenon occurs frequently or is of short duration, observational methods may be cheaper and faster than survey methods.</a:t>
            </a:r>
            <a:endParaRPr lang="en-US" sz="2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6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6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6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z="3200" b="1" dirty="0">
                <a:cs typeface="Times New Roman" pitchFamily="18" charset="0"/>
              </a:rPr>
              <a:t>Relative Disadvantages of Observation</a:t>
            </a:r>
            <a:r>
              <a:rPr lang="en-US" sz="3200" b="1" dirty="0"/>
              <a:t> </a:t>
            </a:r>
          </a:p>
        </p:txBody>
      </p:sp>
      <p:sp>
        <p:nvSpPr>
          <p:cNvPr id="137219" name="Rectangle 3"/>
          <p:cNvSpPr>
            <a:spLocks noGrp="1" noChangeArrowheads="1"/>
          </p:cNvSpPr>
          <p:nvPr>
            <p:ph type="body" idx="1"/>
          </p:nvPr>
        </p:nvSpPr>
        <p:spPr/>
        <p:txBody>
          <a:bodyPr>
            <a:normAutofit lnSpcReduction="10000"/>
          </a:bodyPr>
          <a:lstStyle/>
          <a:p>
            <a:pPr eaLnBrk="1" hangingPunct="1">
              <a:lnSpc>
                <a:spcPct val="90000"/>
              </a:lnSpc>
            </a:pPr>
            <a:r>
              <a:rPr lang="en-US" sz="2400">
                <a:solidFill>
                  <a:srgbClr val="000000"/>
                </a:solidFill>
                <a:cs typeface="Times New Roman" pitchFamily="18" charset="0"/>
              </a:rPr>
              <a:t>The reasons for the observed behavior may not be determined since little is known about the underlying motives, beliefs, attitudes, and preferences.  </a:t>
            </a:r>
          </a:p>
          <a:p>
            <a:pPr eaLnBrk="1" hangingPunct="1">
              <a:lnSpc>
                <a:spcPct val="90000"/>
              </a:lnSpc>
            </a:pPr>
            <a:r>
              <a:rPr lang="en-US" sz="2400">
                <a:solidFill>
                  <a:srgbClr val="000000"/>
                </a:solidFill>
                <a:cs typeface="Times New Roman" pitchFamily="18" charset="0"/>
              </a:rPr>
              <a:t>Selective perception (bias in the researcher's perception) can bias the data.  </a:t>
            </a:r>
          </a:p>
          <a:p>
            <a:pPr eaLnBrk="1" hangingPunct="1">
              <a:lnSpc>
                <a:spcPct val="90000"/>
              </a:lnSpc>
            </a:pPr>
            <a:r>
              <a:rPr lang="en-US" sz="2400">
                <a:solidFill>
                  <a:srgbClr val="000000"/>
                </a:solidFill>
                <a:cs typeface="Times New Roman" pitchFamily="18" charset="0"/>
              </a:rPr>
              <a:t>Observational data are often time-consuming and expensive, and it is difficult to observe certain forms of behavior.  </a:t>
            </a:r>
          </a:p>
          <a:p>
            <a:pPr eaLnBrk="1" hangingPunct="1">
              <a:lnSpc>
                <a:spcPct val="90000"/>
              </a:lnSpc>
            </a:pPr>
            <a:r>
              <a:rPr lang="en-US" sz="2400">
                <a:solidFill>
                  <a:srgbClr val="000000"/>
                </a:solidFill>
                <a:cs typeface="Times New Roman" pitchFamily="18" charset="0"/>
              </a:rPr>
              <a:t>In some cases, the use of observational methods may be unethical, as in observing people without their knowledge or consent.</a:t>
            </a:r>
          </a:p>
          <a:p>
            <a:pPr eaLnBrk="1" hangingPunct="1">
              <a:lnSpc>
                <a:spcPct val="90000"/>
              </a:lnSpc>
            </a:pPr>
            <a:endParaRPr lang="en-US" sz="2400">
              <a:solidFill>
                <a:srgbClr val="000000"/>
              </a:solidFill>
              <a:cs typeface="Times New Roman" pitchFamily="18" charset="0"/>
            </a:endParaRPr>
          </a:p>
          <a:p>
            <a:pPr eaLnBrk="1" hangingPunct="1">
              <a:lnSpc>
                <a:spcPct val="90000"/>
              </a:lnSpc>
              <a:buFont typeface="Wingdings" pitchFamily="2" charset="2"/>
              <a:buNone/>
            </a:pPr>
            <a:r>
              <a:rPr lang="en-US" sz="2400">
                <a:solidFill>
                  <a:srgbClr val="000000"/>
                </a:solidFill>
                <a:cs typeface="Times New Roman" pitchFamily="18" charset="0"/>
              </a:rPr>
              <a:t>	It is best to view observation as a complement to survey methods, rather than as being in competition with them.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7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7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72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7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30163"/>
            <a:ext cx="8229600" cy="487363"/>
          </a:xfrm>
        </p:spPr>
        <p:txBody>
          <a:bodyPr/>
          <a:lstStyle/>
          <a:p>
            <a:pPr eaLnBrk="1" hangingPunct="1"/>
            <a:r>
              <a:rPr lang="en-US" sz="2200" b="1" u="sng" dirty="0">
                <a:solidFill>
                  <a:srgbClr val="7030A0"/>
                </a:solidFill>
              </a:rPr>
              <a:t>SAMPLING DESIGN AND PROCEDURE</a:t>
            </a:r>
          </a:p>
        </p:txBody>
      </p:sp>
      <p:sp>
        <p:nvSpPr>
          <p:cNvPr id="72707" name="Rectangle 3"/>
          <p:cNvSpPr>
            <a:spLocks noGrp="1" noChangeArrowheads="1"/>
          </p:cNvSpPr>
          <p:nvPr>
            <p:ph type="body" idx="1"/>
          </p:nvPr>
        </p:nvSpPr>
        <p:spPr>
          <a:xfrm>
            <a:off x="228600" y="457200"/>
            <a:ext cx="8686800" cy="6172200"/>
          </a:xfrm>
        </p:spPr>
        <p:txBody>
          <a:bodyPr/>
          <a:lstStyle/>
          <a:p>
            <a:pPr eaLnBrk="1" hangingPunct="1"/>
            <a:r>
              <a:rPr lang="en-US" sz="1800" b="1"/>
              <a:t>The basic idea of sampling is that by selecting some of the elements in a population, we may draw conclusions about the entire population</a:t>
            </a:r>
            <a:r>
              <a:rPr lang="en-US" sz="1800"/>
              <a:t>.</a:t>
            </a:r>
          </a:p>
          <a:p>
            <a:pPr eaLnBrk="1" hangingPunct="1"/>
            <a:r>
              <a:rPr lang="en-US" sz="1800" b="1" u="sng"/>
              <a:t>Population </a:t>
            </a:r>
            <a:r>
              <a:rPr lang="en-US" sz="1800"/>
              <a:t>: The aggregate of all the elements, sharing some common set of characteristics, that comprises the universe for the purpose of the research problem. </a:t>
            </a:r>
          </a:p>
          <a:p>
            <a:pPr eaLnBrk="1" hangingPunct="1"/>
            <a:r>
              <a:rPr lang="en-US" sz="1800" b="1" u="sng"/>
              <a:t>Census</a:t>
            </a:r>
            <a:r>
              <a:rPr lang="en-US" sz="1800"/>
              <a:t> : A complete enumeration of the elements of a population or study objects.</a:t>
            </a:r>
          </a:p>
          <a:p>
            <a:pPr eaLnBrk="1" hangingPunct="1"/>
            <a:r>
              <a:rPr lang="en-US" sz="1800" b="1" u="sng"/>
              <a:t>Sample</a:t>
            </a:r>
            <a:r>
              <a:rPr lang="en-US" sz="1800"/>
              <a:t> : A subgroup of the elements of a population or study objects.</a:t>
            </a:r>
          </a:p>
          <a:p>
            <a:pPr eaLnBrk="1" hangingPunct="1"/>
            <a:r>
              <a:rPr lang="en-US" sz="1800" b="1"/>
              <a:t>Sampling Frame </a:t>
            </a:r>
            <a:r>
              <a:rPr lang="en-US" sz="1800"/>
              <a:t>: A representation of the elements of the target population. It consists of a list or set of directions for identifying the target population.</a:t>
            </a:r>
          </a:p>
          <a:p>
            <a:pPr eaLnBrk="1" hangingPunct="1"/>
            <a:r>
              <a:rPr lang="en-US" sz="1800" b="1" u="sng">
                <a:solidFill>
                  <a:srgbClr val="000000"/>
                </a:solidFill>
                <a:cs typeface="Times New Roman" pitchFamily="18" charset="0"/>
              </a:rPr>
              <a:t>Target population</a:t>
            </a:r>
            <a:r>
              <a:rPr lang="en-US" sz="1800">
                <a:solidFill>
                  <a:srgbClr val="000000"/>
                </a:solidFill>
                <a:cs typeface="Times New Roman" pitchFamily="18" charset="0"/>
              </a:rPr>
              <a:t> : The collection of elements or objects that possess the information sought by the researcher and about which inferences are to be made.  The target population should be defined in terms of elements, sampling units, extent, and time.</a:t>
            </a:r>
          </a:p>
          <a:p>
            <a:pPr eaLnBrk="1" hangingPunct="1"/>
            <a:r>
              <a:rPr lang="en-US" sz="1800">
                <a:solidFill>
                  <a:srgbClr val="000000"/>
                </a:solidFill>
                <a:cs typeface="Times New Roman" pitchFamily="18" charset="0"/>
              </a:rPr>
              <a:t>An </a:t>
            </a:r>
            <a:r>
              <a:rPr lang="en-US" sz="1800" b="1">
                <a:solidFill>
                  <a:srgbClr val="000000"/>
                </a:solidFill>
                <a:cs typeface="Times New Roman" pitchFamily="18" charset="0"/>
              </a:rPr>
              <a:t>element</a:t>
            </a:r>
            <a:r>
              <a:rPr lang="en-US" sz="1800">
                <a:solidFill>
                  <a:srgbClr val="000000"/>
                </a:solidFill>
                <a:cs typeface="Times New Roman" pitchFamily="18" charset="0"/>
              </a:rPr>
              <a:t> is the object about which or from which the information is desired, e.g., the respondent.  </a:t>
            </a:r>
          </a:p>
          <a:p>
            <a:pPr lvl="1" eaLnBrk="1" hangingPunct="1">
              <a:buClr>
                <a:schemeClr val="tx2"/>
              </a:buClr>
            </a:pPr>
            <a:r>
              <a:rPr lang="en-US" sz="1800">
                <a:solidFill>
                  <a:srgbClr val="000000"/>
                </a:solidFill>
                <a:cs typeface="Times New Roman" pitchFamily="18" charset="0"/>
              </a:rPr>
              <a:t>A </a:t>
            </a:r>
            <a:r>
              <a:rPr lang="en-US" sz="1800" b="1">
                <a:solidFill>
                  <a:srgbClr val="000000"/>
                </a:solidFill>
                <a:cs typeface="Times New Roman" pitchFamily="18" charset="0"/>
              </a:rPr>
              <a:t>sampling unit</a:t>
            </a:r>
            <a:r>
              <a:rPr lang="en-US" sz="1800">
                <a:solidFill>
                  <a:srgbClr val="000000"/>
                </a:solidFill>
                <a:cs typeface="Times New Roman" pitchFamily="18" charset="0"/>
              </a:rPr>
              <a:t> is an element, or a unit containing the element, that is available for selection at some stage of the sampling process.  </a:t>
            </a:r>
          </a:p>
          <a:p>
            <a:pPr lvl="1" eaLnBrk="1" hangingPunct="1">
              <a:buClr>
                <a:schemeClr val="tx2"/>
              </a:buClr>
            </a:pPr>
            <a:r>
              <a:rPr lang="en-US" sz="1800" b="1">
                <a:solidFill>
                  <a:srgbClr val="000000"/>
                </a:solidFill>
                <a:cs typeface="Times New Roman" pitchFamily="18" charset="0"/>
              </a:rPr>
              <a:t>Extent</a:t>
            </a:r>
            <a:r>
              <a:rPr lang="en-US" sz="1800">
                <a:solidFill>
                  <a:srgbClr val="000000"/>
                </a:solidFill>
                <a:cs typeface="Times New Roman" pitchFamily="18" charset="0"/>
              </a:rPr>
              <a:t> refers to the geographical boundaries.</a:t>
            </a:r>
          </a:p>
          <a:p>
            <a:pPr lvl="1" eaLnBrk="1" hangingPunct="1">
              <a:buClr>
                <a:schemeClr val="tx2"/>
              </a:buClr>
            </a:pPr>
            <a:r>
              <a:rPr lang="en-US" sz="1800" b="1">
                <a:solidFill>
                  <a:srgbClr val="000000"/>
                </a:solidFill>
                <a:cs typeface="Times New Roman" pitchFamily="18" charset="0"/>
              </a:rPr>
              <a:t>Time</a:t>
            </a:r>
            <a:r>
              <a:rPr lang="en-US" sz="1800">
                <a:solidFill>
                  <a:srgbClr val="000000"/>
                </a:solidFill>
                <a:cs typeface="Times New Roman" pitchFamily="18" charset="0"/>
              </a:rPr>
              <a:t> is the time period under consideration.  </a:t>
            </a:r>
            <a:endParaRPr lang="en-US" sz="1800"/>
          </a:p>
          <a:p>
            <a:pPr eaLnBrk="1" hangingPunct="1"/>
            <a:endParaRPr lang="en-US" sz="180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4"/>
          <p:cNvGraphicFramePr>
            <a:graphicFrameLocks noGrp="1"/>
          </p:cNvGraphicFramePr>
          <p:nvPr>
            <p:ph idx="1"/>
          </p:nvPr>
        </p:nvGraphicFramePr>
        <p:xfrm>
          <a:off x="152400" y="685800"/>
          <a:ext cx="8839200" cy="5943600"/>
        </p:xfrm>
        <a:graphic>
          <a:graphicData uri="http://schemas.openxmlformats.org/presentationml/2006/ole">
            <mc:AlternateContent xmlns:mc="http://schemas.openxmlformats.org/markup-compatibility/2006">
              <mc:Choice xmlns:v="urn:schemas-microsoft-com:vml" Requires="v">
                <p:oleObj spid="_x0000_s53265" name="Document" r:id="rId3" imgW="8420554" imgH="5401533" progId="Word.Document.8">
                  <p:embed/>
                </p:oleObj>
              </mc:Choice>
              <mc:Fallback>
                <p:oleObj name="Document" r:id="rId3" imgW="8420554" imgH="5401533" progId="Word.Document.8">
                  <p:embed/>
                  <p:pic>
                    <p:nvPicPr>
                      <p:cNvPr id="0" name="Picture 15"/>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685800"/>
                        <a:ext cx="88392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7" name="Rectangle 7"/>
          <p:cNvSpPr>
            <a:spLocks noGrp="1" noChangeArrowheads="1"/>
          </p:cNvSpPr>
          <p:nvPr>
            <p:ph type="title"/>
          </p:nvPr>
        </p:nvSpPr>
        <p:spPr>
          <a:xfrm>
            <a:off x="457200" y="76200"/>
            <a:ext cx="8229600" cy="563563"/>
          </a:xfrm>
          <a:noFill/>
        </p:spPr>
        <p:txBody>
          <a:bodyPr/>
          <a:lstStyle/>
          <a:p>
            <a:pPr eaLnBrk="1" hangingPunct="1"/>
            <a:r>
              <a:rPr lang="en-US" sz="2200" b="1" u="sng"/>
              <a:t>Sample vs. Census</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1143000" y="152400"/>
            <a:ext cx="7793038" cy="733425"/>
          </a:xfrm>
        </p:spPr>
        <p:txBody>
          <a:bodyPr/>
          <a:lstStyle/>
          <a:p>
            <a:pPr eaLnBrk="1" hangingPunct="1"/>
            <a:r>
              <a:rPr lang="en-US" sz="2200" b="1" u="sng">
                <a:solidFill>
                  <a:schemeClr val="tx1"/>
                </a:solidFill>
              </a:rPr>
              <a:t>The Sampling Design Process</a:t>
            </a:r>
          </a:p>
        </p:txBody>
      </p:sp>
      <p:grpSp>
        <p:nvGrpSpPr>
          <p:cNvPr id="2" name="Group 4"/>
          <p:cNvGrpSpPr>
            <a:grpSpLocks/>
          </p:cNvGrpSpPr>
          <p:nvPr/>
        </p:nvGrpSpPr>
        <p:grpSpPr bwMode="auto">
          <a:xfrm>
            <a:off x="2286000" y="1371600"/>
            <a:ext cx="5930900" cy="774700"/>
            <a:chOff x="1444" y="1624"/>
            <a:chExt cx="3736" cy="488"/>
          </a:xfrm>
        </p:grpSpPr>
        <p:sp>
          <p:nvSpPr>
            <p:cNvPr id="73750" name="Rectangle 5"/>
            <p:cNvSpPr>
              <a:spLocks noChangeArrowheads="1"/>
            </p:cNvSpPr>
            <p:nvPr/>
          </p:nvSpPr>
          <p:spPr bwMode="auto">
            <a:xfrm>
              <a:off x="1444" y="1624"/>
              <a:ext cx="3736" cy="28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3751" name="Rectangle 6"/>
            <p:cNvSpPr>
              <a:spLocks noChangeArrowheads="1"/>
            </p:cNvSpPr>
            <p:nvPr/>
          </p:nvSpPr>
          <p:spPr bwMode="auto">
            <a:xfrm>
              <a:off x="2449" y="1640"/>
              <a:ext cx="1726" cy="248"/>
            </a:xfrm>
            <a:prstGeom prst="rect">
              <a:avLst/>
            </a:prstGeom>
            <a:noFill/>
            <a:ln w="12700">
              <a:noFill/>
              <a:miter lim="800000"/>
              <a:headEnd/>
              <a:tailEnd/>
            </a:ln>
          </p:spPr>
          <p:txBody>
            <a:bodyPr lIns="90487" tIns="44450" rIns="90487" bIns="44450">
              <a:spAutoFit/>
            </a:bodyPr>
            <a:lstStyle/>
            <a:p>
              <a:pPr algn="ctr" eaLnBrk="0" hangingPunct="0"/>
              <a:r>
                <a:rPr lang="en-US" sz="2000">
                  <a:solidFill>
                    <a:srgbClr val="000000"/>
                  </a:solidFill>
                  <a:latin typeface="Tahoma" pitchFamily="34" charset="0"/>
                </a:rPr>
                <a:t>Define the Population</a:t>
              </a:r>
            </a:p>
          </p:txBody>
        </p:sp>
        <p:sp>
          <p:nvSpPr>
            <p:cNvPr id="73752" name="Line 7"/>
            <p:cNvSpPr>
              <a:spLocks noChangeShapeType="1"/>
            </p:cNvSpPr>
            <p:nvPr/>
          </p:nvSpPr>
          <p:spPr bwMode="auto">
            <a:xfrm>
              <a:off x="3312" y="1928"/>
              <a:ext cx="0" cy="184"/>
            </a:xfrm>
            <a:prstGeom prst="line">
              <a:avLst/>
            </a:prstGeom>
            <a:noFill/>
            <a:ln w="12700">
              <a:solidFill>
                <a:srgbClr val="000000"/>
              </a:solidFill>
              <a:round/>
              <a:headEnd/>
              <a:tailEnd type="triangle" w="med" len="med"/>
            </a:ln>
          </p:spPr>
          <p:txBody>
            <a:bodyPr wrap="none" anchor="ctr"/>
            <a:lstStyle/>
            <a:p>
              <a:endParaRPr lang="en-US"/>
            </a:p>
          </p:txBody>
        </p:sp>
      </p:grpSp>
      <p:grpSp>
        <p:nvGrpSpPr>
          <p:cNvPr id="3" name="Group 8"/>
          <p:cNvGrpSpPr>
            <a:grpSpLocks/>
          </p:cNvGrpSpPr>
          <p:nvPr/>
        </p:nvGrpSpPr>
        <p:grpSpPr bwMode="auto">
          <a:xfrm>
            <a:off x="2292350" y="2209800"/>
            <a:ext cx="5930900" cy="774700"/>
            <a:chOff x="1444" y="2104"/>
            <a:chExt cx="3736" cy="488"/>
          </a:xfrm>
        </p:grpSpPr>
        <p:sp>
          <p:nvSpPr>
            <p:cNvPr id="73747" name="Rectangle 9"/>
            <p:cNvSpPr>
              <a:spLocks noChangeArrowheads="1"/>
            </p:cNvSpPr>
            <p:nvPr/>
          </p:nvSpPr>
          <p:spPr bwMode="auto">
            <a:xfrm>
              <a:off x="1444" y="2104"/>
              <a:ext cx="3736" cy="28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3748" name="Rectangle 10"/>
            <p:cNvSpPr>
              <a:spLocks noChangeArrowheads="1"/>
            </p:cNvSpPr>
            <p:nvPr/>
          </p:nvSpPr>
          <p:spPr bwMode="auto">
            <a:xfrm>
              <a:off x="2017" y="2120"/>
              <a:ext cx="2590" cy="248"/>
            </a:xfrm>
            <a:prstGeom prst="rect">
              <a:avLst/>
            </a:prstGeom>
            <a:solidFill>
              <a:schemeClr val="bg1"/>
            </a:solidFill>
            <a:ln w="12700">
              <a:noFill/>
              <a:miter lim="800000"/>
              <a:headEnd/>
              <a:tailEnd/>
            </a:ln>
          </p:spPr>
          <p:txBody>
            <a:bodyPr lIns="90487" tIns="44450" rIns="90487" bIns="44450">
              <a:spAutoFit/>
            </a:bodyPr>
            <a:lstStyle/>
            <a:p>
              <a:pPr algn="ctr" eaLnBrk="0" hangingPunct="0"/>
              <a:r>
                <a:rPr lang="en-US" sz="2000">
                  <a:solidFill>
                    <a:srgbClr val="000000"/>
                  </a:solidFill>
                  <a:latin typeface="Tahoma" pitchFamily="34" charset="0"/>
                </a:rPr>
                <a:t>Determine the Sampling Frame</a:t>
              </a:r>
            </a:p>
          </p:txBody>
        </p:sp>
        <p:sp>
          <p:nvSpPr>
            <p:cNvPr id="73749" name="Line 11"/>
            <p:cNvSpPr>
              <a:spLocks noChangeShapeType="1"/>
            </p:cNvSpPr>
            <p:nvPr/>
          </p:nvSpPr>
          <p:spPr bwMode="auto">
            <a:xfrm>
              <a:off x="3312" y="2408"/>
              <a:ext cx="0" cy="184"/>
            </a:xfrm>
            <a:prstGeom prst="line">
              <a:avLst/>
            </a:prstGeom>
            <a:noFill/>
            <a:ln w="12700">
              <a:solidFill>
                <a:srgbClr val="000000"/>
              </a:solidFill>
              <a:round/>
              <a:headEnd/>
              <a:tailEnd type="triangle" w="med" len="med"/>
            </a:ln>
          </p:spPr>
          <p:txBody>
            <a:bodyPr wrap="none" anchor="ctr"/>
            <a:lstStyle/>
            <a:p>
              <a:endParaRPr lang="en-US"/>
            </a:p>
          </p:txBody>
        </p:sp>
      </p:grpSp>
      <p:grpSp>
        <p:nvGrpSpPr>
          <p:cNvPr id="4" name="Group 12"/>
          <p:cNvGrpSpPr>
            <a:grpSpLocks/>
          </p:cNvGrpSpPr>
          <p:nvPr/>
        </p:nvGrpSpPr>
        <p:grpSpPr bwMode="auto">
          <a:xfrm>
            <a:off x="2292350" y="2974975"/>
            <a:ext cx="5930900" cy="758825"/>
            <a:chOff x="1444" y="2584"/>
            <a:chExt cx="3736" cy="478"/>
          </a:xfrm>
        </p:grpSpPr>
        <p:sp>
          <p:nvSpPr>
            <p:cNvPr id="73744" name="Rectangle 13"/>
            <p:cNvSpPr>
              <a:spLocks noChangeArrowheads="1"/>
            </p:cNvSpPr>
            <p:nvPr/>
          </p:nvSpPr>
          <p:spPr bwMode="auto">
            <a:xfrm>
              <a:off x="1444" y="2584"/>
              <a:ext cx="3736" cy="28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3745" name="Rectangle 14"/>
            <p:cNvSpPr>
              <a:spLocks noChangeArrowheads="1"/>
            </p:cNvSpPr>
            <p:nvPr/>
          </p:nvSpPr>
          <p:spPr bwMode="auto">
            <a:xfrm>
              <a:off x="1585" y="2600"/>
              <a:ext cx="3454" cy="248"/>
            </a:xfrm>
            <a:prstGeom prst="rect">
              <a:avLst/>
            </a:prstGeom>
            <a:solidFill>
              <a:schemeClr val="bg1"/>
            </a:solidFill>
            <a:ln w="12700">
              <a:noFill/>
              <a:miter lim="800000"/>
              <a:headEnd/>
              <a:tailEnd/>
            </a:ln>
          </p:spPr>
          <p:txBody>
            <a:bodyPr lIns="90487" tIns="44450" rIns="90487" bIns="44450">
              <a:spAutoFit/>
            </a:bodyPr>
            <a:lstStyle/>
            <a:p>
              <a:pPr algn="ctr" eaLnBrk="0" hangingPunct="0"/>
              <a:r>
                <a:rPr lang="en-US" sz="2000">
                  <a:solidFill>
                    <a:srgbClr val="000000"/>
                  </a:solidFill>
                  <a:latin typeface="Tahoma" pitchFamily="34" charset="0"/>
                </a:rPr>
                <a:t>Select Sampling Technique(s)</a:t>
              </a:r>
            </a:p>
          </p:txBody>
        </p:sp>
        <p:sp>
          <p:nvSpPr>
            <p:cNvPr id="73746" name="Line 15"/>
            <p:cNvSpPr>
              <a:spLocks noChangeShapeType="1"/>
            </p:cNvSpPr>
            <p:nvPr/>
          </p:nvSpPr>
          <p:spPr bwMode="auto">
            <a:xfrm>
              <a:off x="3302" y="2878"/>
              <a:ext cx="0" cy="184"/>
            </a:xfrm>
            <a:prstGeom prst="line">
              <a:avLst/>
            </a:prstGeom>
            <a:noFill/>
            <a:ln w="12700">
              <a:solidFill>
                <a:srgbClr val="000000"/>
              </a:solidFill>
              <a:round/>
              <a:headEnd/>
              <a:tailEnd type="triangle" w="med" len="med"/>
            </a:ln>
          </p:spPr>
          <p:txBody>
            <a:bodyPr wrap="none" anchor="ctr"/>
            <a:lstStyle/>
            <a:p>
              <a:endParaRPr lang="en-US"/>
            </a:p>
          </p:txBody>
        </p:sp>
      </p:grpSp>
      <p:grpSp>
        <p:nvGrpSpPr>
          <p:cNvPr id="5" name="Group 16"/>
          <p:cNvGrpSpPr>
            <a:grpSpLocks/>
          </p:cNvGrpSpPr>
          <p:nvPr/>
        </p:nvGrpSpPr>
        <p:grpSpPr bwMode="auto">
          <a:xfrm>
            <a:off x="2287588" y="3733800"/>
            <a:ext cx="5940425" cy="774700"/>
            <a:chOff x="1441" y="3064"/>
            <a:chExt cx="3742" cy="488"/>
          </a:xfrm>
        </p:grpSpPr>
        <p:sp>
          <p:nvSpPr>
            <p:cNvPr id="73741" name="Rectangle 17"/>
            <p:cNvSpPr>
              <a:spLocks noChangeArrowheads="1"/>
            </p:cNvSpPr>
            <p:nvPr/>
          </p:nvSpPr>
          <p:spPr bwMode="auto">
            <a:xfrm>
              <a:off x="1444" y="3064"/>
              <a:ext cx="3736" cy="28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3742" name="Rectangle 18"/>
            <p:cNvSpPr>
              <a:spLocks noChangeArrowheads="1"/>
            </p:cNvSpPr>
            <p:nvPr/>
          </p:nvSpPr>
          <p:spPr bwMode="auto">
            <a:xfrm>
              <a:off x="1441" y="3080"/>
              <a:ext cx="3742" cy="248"/>
            </a:xfrm>
            <a:prstGeom prst="rect">
              <a:avLst/>
            </a:prstGeom>
            <a:solidFill>
              <a:schemeClr val="bg1"/>
            </a:solidFill>
            <a:ln w="12700">
              <a:noFill/>
              <a:miter lim="800000"/>
              <a:headEnd/>
              <a:tailEnd/>
            </a:ln>
          </p:spPr>
          <p:txBody>
            <a:bodyPr lIns="90487" tIns="44450" rIns="90487" bIns="44450">
              <a:spAutoFit/>
            </a:bodyPr>
            <a:lstStyle/>
            <a:p>
              <a:pPr algn="ctr" eaLnBrk="0" hangingPunct="0"/>
              <a:r>
                <a:rPr lang="en-US" sz="2000">
                  <a:solidFill>
                    <a:srgbClr val="000000"/>
                  </a:solidFill>
                  <a:latin typeface="Tahoma" pitchFamily="34" charset="0"/>
                </a:rPr>
                <a:t>Determine the Sample Size</a:t>
              </a:r>
            </a:p>
          </p:txBody>
        </p:sp>
        <p:sp>
          <p:nvSpPr>
            <p:cNvPr id="73743" name="Line 19"/>
            <p:cNvSpPr>
              <a:spLocks noChangeShapeType="1"/>
            </p:cNvSpPr>
            <p:nvPr/>
          </p:nvSpPr>
          <p:spPr bwMode="auto">
            <a:xfrm>
              <a:off x="3312" y="3368"/>
              <a:ext cx="0" cy="184"/>
            </a:xfrm>
            <a:prstGeom prst="line">
              <a:avLst/>
            </a:prstGeom>
            <a:noFill/>
            <a:ln w="12700">
              <a:solidFill>
                <a:srgbClr val="000000"/>
              </a:solidFill>
              <a:round/>
              <a:headEnd/>
              <a:tailEnd type="triangle" w="med" len="med"/>
            </a:ln>
          </p:spPr>
          <p:txBody>
            <a:bodyPr wrap="none" anchor="ctr"/>
            <a:lstStyle/>
            <a:p>
              <a:endParaRPr lang="en-US"/>
            </a:p>
          </p:txBody>
        </p:sp>
      </p:grpSp>
      <p:grpSp>
        <p:nvGrpSpPr>
          <p:cNvPr id="6" name="Group 20"/>
          <p:cNvGrpSpPr>
            <a:grpSpLocks/>
          </p:cNvGrpSpPr>
          <p:nvPr/>
        </p:nvGrpSpPr>
        <p:grpSpPr bwMode="auto">
          <a:xfrm>
            <a:off x="2287588" y="4495800"/>
            <a:ext cx="5940425" cy="444500"/>
            <a:chOff x="1441" y="3544"/>
            <a:chExt cx="3742" cy="280"/>
          </a:xfrm>
        </p:grpSpPr>
        <p:sp>
          <p:nvSpPr>
            <p:cNvPr id="73739" name="Rectangle 21"/>
            <p:cNvSpPr>
              <a:spLocks noChangeArrowheads="1"/>
            </p:cNvSpPr>
            <p:nvPr/>
          </p:nvSpPr>
          <p:spPr bwMode="auto">
            <a:xfrm>
              <a:off x="1444" y="3544"/>
              <a:ext cx="3736" cy="28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73740" name="Rectangle 22"/>
            <p:cNvSpPr>
              <a:spLocks noChangeArrowheads="1"/>
            </p:cNvSpPr>
            <p:nvPr/>
          </p:nvSpPr>
          <p:spPr bwMode="auto">
            <a:xfrm>
              <a:off x="1441" y="3560"/>
              <a:ext cx="3742" cy="248"/>
            </a:xfrm>
            <a:prstGeom prst="rect">
              <a:avLst/>
            </a:prstGeom>
            <a:solidFill>
              <a:schemeClr val="bg1"/>
            </a:solidFill>
            <a:ln w="12700">
              <a:noFill/>
              <a:miter lim="800000"/>
              <a:headEnd/>
              <a:tailEnd/>
            </a:ln>
          </p:spPr>
          <p:txBody>
            <a:bodyPr lIns="90487" tIns="44450" rIns="90487" bIns="44450">
              <a:spAutoFit/>
            </a:bodyPr>
            <a:lstStyle/>
            <a:p>
              <a:pPr algn="ctr" eaLnBrk="0" hangingPunct="0"/>
              <a:r>
                <a:rPr lang="en-US" sz="2000">
                  <a:solidFill>
                    <a:srgbClr val="000000"/>
                  </a:solidFill>
                  <a:latin typeface="Tahoma" pitchFamily="34" charset="0"/>
                </a:rPr>
                <a:t>Execute the Sampling Process</a:t>
              </a:r>
            </a:p>
          </p:txBody>
        </p:sp>
      </p:grpSp>
      <p:sp>
        <p:nvSpPr>
          <p:cNvPr id="73736" name="Line 24"/>
          <p:cNvSpPr>
            <a:spLocks noChangeShapeType="1"/>
          </p:cNvSpPr>
          <p:nvPr/>
        </p:nvSpPr>
        <p:spPr bwMode="auto">
          <a:xfrm>
            <a:off x="2286000" y="3733800"/>
            <a:ext cx="0" cy="457200"/>
          </a:xfrm>
          <a:prstGeom prst="line">
            <a:avLst/>
          </a:prstGeom>
          <a:noFill/>
          <a:ln w="9525">
            <a:solidFill>
              <a:schemeClr val="tx1"/>
            </a:solidFill>
            <a:round/>
            <a:headEnd/>
            <a:tailEnd/>
          </a:ln>
        </p:spPr>
        <p:txBody>
          <a:bodyPr/>
          <a:lstStyle/>
          <a:p>
            <a:endParaRPr lang="en-US"/>
          </a:p>
        </p:txBody>
      </p:sp>
      <p:sp>
        <p:nvSpPr>
          <p:cNvPr id="73737" name="Line 25"/>
          <p:cNvSpPr>
            <a:spLocks noChangeShapeType="1"/>
          </p:cNvSpPr>
          <p:nvPr/>
        </p:nvSpPr>
        <p:spPr bwMode="auto">
          <a:xfrm>
            <a:off x="2286000" y="4495800"/>
            <a:ext cx="0" cy="457200"/>
          </a:xfrm>
          <a:prstGeom prst="line">
            <a:avLst/>
          </a:prstGeom>
          <a:noFill/>
          <a:ln w="9525">
            <a:solidFill>
              <a:schemeClr val="tx1"/>
            </a:solidFill>
            <a:round/>
            <a:headEnd/>
            <a:tailEnd/>
          </a:ln>
        </p:spPr>
        <p:txBody>
          <a:bodyPr/>
          <a:lstStyle/>
          <a:p>
            <a:endParaRPr lang="en-US"/>
          </a:p>
        </p:txBody>
      </p:sp>
      <p:sp>
        <p:nvSpPr>
          <p:cNvPr id="73738" name="Line 26"/>
          <p:cNvSpPr>
            <a:spLocks noChangeShapeType="1"/>
          </p:cNvSpPr>
          <p:nvPr/>
        </p:nvSpPr>
        <p:spPr bwMode="auto">
          <a:xfrm>
            <a:off x="8229600" y="2971800"/>
            <a:ext cx="0" cy="457200"/>
          </a:xfrm>
          <a:prstGeom prst="line">
            <a:avLst/>
          </a:prstGeom>
          <a:noFill/>
          <a:ln w="9525">
            <a:solidFill>
              <a:schemeClr val="tx1"/>
            </a:solidFill>
            <a:round/>
            <a:headEnd/>
            <a:tailEnd/>
          </a:ln>
        </p:spPr>
        <p:txBody>
          <a:bodyPr/>
          <a:lstStyle/>
          <a:p>
            <a:endParaRPr lang="en-US"/>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3"/>
          <p:cNvSpPr>
            <a:spLocks noGrp="1" noChangeArrowheads="1"/>
          </p:cNvSpPr>
          <p:nvPr>
            <p:ph type="body" idx="1"/>
          </p:nvPr>
        </p:nvSpPr>
        <p:spPr>
          <a:xfrm>
            <a:off x="457200" y="1371600"/>
            <a:ext cx="8229600" cy="4525963"/>
          </a:xfrm>
        </p:spPr>
        <p:txBody>
          <a:bodyPr/>
          <a:lstStyle/>
          <a:p>
            <a:pPr eaLnBrk="1" hangingPunct="1">
              <a:buFontTx/>
              <a:buNone/>
            </a:pPr>
            <a:r>
              <a:rPr lang="en-US" sz="2400">
                <a:solidFill>
                  <a:srgbClr val="000000"/>
                </a:solidFill>
                <a:cs typeface="Times New Roman" pitchFamily="18" charset="0"/>
              </a:rPr>
              <a:t>	</a:t>
            </a:r>
          </a:p>
          <a:p>
            <a:pPr lvl="1" eaLnBrk="1" hangingPunct="1">
              <a:buClr>
                <a:schemeClr val="tx2"/>
              </a:buClr>
            </a:pPr>
            <a:r>
              <a:rPr lang="en-US" sz="2400">
                <a:solidFill>
                  <a:srgbClr val="000000"/>
                </a:solidFill>
                <a:cs typeface="Times New Roman" pitchFamily="18" charset="0"/>
              </a:rPr>
              <a:t>the importance of the decision</a:t>
            </a:r>
          </a:p>
          <a:p>
            <a:pPr lvl="1" eaLnBrk="1" hangingPunct="1">
              <a:buClr>
                <a:schemeClr val="tx2"/>
              </a:buClr>
            </a:pPr>
            <a:r>
              <a:rPr lang="en-US" sz="2400">
                <a:solidFill>
                  <a:srgbClr val="000000"/>
                </a:solidFill>
                <a:cs typeface="Times New Roman" pitchFamily="18" charset="0"/>
              </a:rPr>
              <a:t>the nature of the research</a:t>
            </a:r>
          </a:p>
          <a:p>
            <a:pPr lvl="1" eaLnBrk="1" hangingPunct="1">
              <a:buClr>
                <a:schemeClr val="tx2"/>
              </a:buClr>
            </a:pPr>
            <a:r>
              <a:rPr lang="en-US" sz="2400">
                <a:solidFill>
                  <a:srgbClr val="000000"/>
                </a:solidFill>
                <a:cs typeface="Times New Roman" pitchFamily="18" charset="0"/>
              </a:rPr>
              <a:t>the number of variables</a:t>
            </a:r>
          </a:p>
          <a:p>
            <a:pPr lvl="1" eaLnBrk="1" hangingPunct="1">
              <a:buClr>
                <a:schemeClr val="tx2"/>
              </a:buClr>
            </a:pPr>
            <a:r>
              <a:rPr lang="en-US" sz="2400">
                <a:solidFill>
                  <a:srgbClr val="000000"/>
                </a:solidFill>
                <a:cs typeface="Times New Roman" pitchFamily="18" charset="0"/>
              </a:rPr>
              <a:t>the nature of the analysis</a:t>
            </a:r>
          </a:p>
          <a:p>
            <a:pPr lvl="1" eaLnBrk="1" hangingPunct="1">
              <a:buClr>
                <a:schemeClr val="tx2"/>
              </a:buClr>
            </a:pPr>
            <a:r>
              <a:rPr lang="en-US" sz="2400">
                <a:solidFill>
                  <a:srgbClr val="000000"/>
                </a:solidFill>
                <a:cs typeface="Times New Roman" pitchFamily="18" charset="0"/>
              </a:rPr>
              <a:t>sample sizes used in similar studies</a:t>
            </a:r>
          </a:p>
          <a:p>
            <a:pPr lvl="1" eaLnBrk="1" hangingPunct="1">
              <a:buClr>
                <a:schemeClr val="tx2"/>
              </a:buClr>
            </a:pPr>
            <a:r>
              <a:rPr lang="en-US" sz="2400">
                <a:solidFill>
                  <a:srgbClr val="000000"/>
                </a:solidFill>
                <a:cs typeface="Times New Roman" pitchFamily="18" charset="0"/>
              </a:rPr>
              <a:t>completion rates</a:t>
            </a:r>
          </a:p>
          <a:p>
            <a:pPr lvl="1" eaLnBrk="1" hangingPunct="1">
              <a:buClr>
                <a:schemeClr val="tx2"/>
              </a:buClr>
            </a:pPr>
            <a:r>
              <a:rPr lang="en-US" sz="2400">
                <a:solidFill>
                  <a:srgbClr val="000000"/>
                </a:solidFill>
                <a:cs typeface="Times New Roman" pitchFamily="18" charset="0"/>
              </a:rPr>
              <a:t>resource constraints</a:t>
            </a:r>
            <a:endParaRPr lang="en-US" sz="2400"/>
          </a:p>
        </p:txBody>
      </p:sp>
      <p:sp>
        <p:nvSpPr>
          <p:cNvPr id="74755" name="Rectangle 4"/>
          <p:cNvSpPr>
            <a:spLocks noGrp="1" noChangeArrowheads="1"/>
          </p:cNvSpPr>
          <p:nvPr>
            <p:ph type="title"/>
          </p:nvPr>
        </p:nvSpPr>
        <p:spPr>
          <a:xfrm>
            <a:off x="457200" y="152400"/>
            <a:ext cx="8229600" cy="639763"/>
          </a:xfrm>
        </p:spPr>
        <p:txBody>
          <a:bodyPr>
            <a:normAutofit fontScale="90000"/>
          </a:bodyPr>
          <a:lstStyle/>
          <a:p>
            <a:pPr eaLnBrk="1" hangingPunct="1"/>
            <a:r>
              <a:rPr lang="en-US" sz="2200" b="1" u="sng" dirty="0">
                <a:solidFill>
                  <a:srgbClr val="7030A0"/>
                </a:solidFill>
                <a:cs typeface="Times New Roman" pitchFamily="18" charset="0"/>
              </a:rPr>
              <a:t>Qualitative factors in determining the sample size </a:t>
            </a:r>
            <a:br>
              <a:rPr lang="en-US" sz="2200" b="1" u="sng" dirty="0">
                <a:solidFill>
                  <a:srgbClr val="7030A0"/>
                </a:solidFill>
                <a:cs typeface="Times New Roman" pitchFamily="18" charset="0"/>
              </a:rPr>
            </a:br>
            <a:endParaRPr lang="en-US" sz="2200" b="1" u="sng" dirty="0">
              <a:solidFill>
                <a:srgbClr val="7030A0"/>
              </a:solidFill>
              <a:cs typeface="Times New Roman" pitchFamily="18" charset="0"/>
            </a:endParaRPr>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sz="3200" b="1" u="sng" dirty="0">
                <a:solidFill>
                  <a:srgbClr val="7030A0"/>
                </a:solidFill>
              </a:rPr>
              <a:t>Classification of Sampling Techniques</a:t>
            </a:r>
          </a:p>
        </p:txBody>
      </p:sp>
      <p:grpSp>
        <p:nvGrpSpPr>
          <p:cNvPr id="2" name="Group 5"/>
          <p:cNvGrpSpPr>
            <a:grpSpLocks/>
          </p:cNvGrpSpPr>
          <p:nvPr/>
        </p:nvGrpSpPr>
        <p:grpSpPr bwMode="auto">
          <a:xfrm>
            <a:off x="2971800" y="1985963"/>
            <a:ext cx="2971800" cy="901700"/>
            <a:chOff x="1872" y="1251"/>
            <a:chExt cx="1872" cy="568"/>
          </a:xfrm>
        </p:grpSpPr>
        <p:grpSp>
          <p:nvGrpSpPr>
            <p:cNvPr id="3" name="Group 6"/>
            <p:cNvGrpSpPr>
              <a:grpSpLocks/>
            </p:cNvGrpSpPr>
            <p:nvPr/>
          </p:nvGrpSpPr>
          <p:grpSpPr bwMode="auto">
            <a:xfrm>
              <a:off x="1920" y="1251"/>
              <a:ext cx="1726" cy="280"/>
              <a:chOff x="1920" y="1251"/>
              <a:chExt cx="1726" cy="280"/>
            </a:xfrm>
          </p:grpSpPr>
          <p:sp>
            <p:nvSpPr>
              <p:cNvPr id="75829" name="Rectangle 7"/>
              <p:cNvSpPr>
                <a:spLocks noChangeArrowheads="1"/>
              </p:cNvSpPr>
              <p:nvPr/>
            </p:nvSpPr>
            <p:spPr bwMode="auto">
              <a:xfrm>
                <a:off x="1920" y="1251"/>
                <a:ext cx="1720" cy="280"/>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75830" name="Rectangle 8"/>
              <p:cNvSpPr>
                <a:spLocks noChangeArrowheads="1"/>
              </p:cNvSpPr>
              <p:nvPr/>
            </p:nvSpPr>
            <p:spPr bwMode="auto">
              <a:xfrm>
                <a:off x="1920" y="1267"/>
                <a:ext cx="1726" cy="248"/>
              </a:xfrm>
              <a:prstGeom prst="rect">
                <a:avLst/>
              </a:prstGeom>
              <a:noFill/>
              <a:ln w="12700">
                <a:noFill/>
                <a:miter lim="800000"/>
                <a:headEnd/>
                <a:tailEnd/>
              </a:ln>
            </p:spPr>
            <p:txBody>
              <a:bodyPr lIns="90487" tIns="44450" rIns="90487" bIns="44450">
                <a:spAutoFit/>
              </a:bodyPr>
              <a:lstStyle/>
              <a:p>
                <a:pPr algn="ctr" eaLnBrk="0" hangingPunct="0"/>
                <a:r>
                  <a:rPr lang="en-US" sz="2000">
                    <a:solidFill>
                      <a:srgbClr val="000000"/>
                    </a:solidFill>
                    <a:latin typeface="Tahoma" pitchFamily="34" charset="0"/>
                  </a:rPr>
                  <a:t>Sampling Techniques </a:t>
                </a:r>
              </a:p>
            </p:txBody>
          </p:sp>
        </p:grpSp>
        <p:grpSp>
          <p:nvGrpSpPr>
            <p:cNvPr id="4" name="Group 9"/>
            <p:cNvGrpSpPr>
              <a:grpSpLocks/>
            </p:cNvGrpSpPr>
            <p:nvPr/>
          </p:nvGrpSpPr>
          <p:grpSpPr bwMode="auto">
            <a:xfrm>
              <a:off x="1872" y="1631"/>
              <a:ext cx="1872" cy="188"/>
              <a:chOff x="1872" y="1631"/>
              <a:chExt cx="1872" cy="188"/>
            </a:xfrm>
          </p:grpSpPr>
          <p:sp>
            <p:nvSpPr>
              <p:cNvPr id="75826" name="Line 10"/>
              <p:cNvSpPr>
                <a:spLocks noChangeShapeType="1"/>
              </p:cNvSpPr>
              <p:nvPr/>
            </p:nvSpPr>
            <p:spPr bwMode="auto">
              <a:xfrm>
                <a:off x="1876" y="1631"/>
                <a:ext cx="1864" cy="0"/>
              </a:xfrm>
              <a:prstGeom prst="line">
                <a:avLst/>
              </a:prstGeom>
              <a:noFill/>
              <a:ln w="12700">
                <a:solidFill>
                  <a:srgbClr val="000000"/>
                </a:solidFill>
                <a:round/>
                <a:headEnd/>
                <a:tailEnd/>
              </a:ln>
            </p:spPr>
            <p:txBody>
              <a:bodyPr wrap="none" anchor="ctr"/>
              <a:lstStyle/>
              <a:p>
                <a:endParaRPr lang="en-US"/>
              </a:p>
            </p:txBody>
          </p:sp>
          <p:sp>
            <p:nvSpPr>
              <p:cNvPr id="75827" name="Line 11"/>
              <p:cNvSpPr>
                <a:spLocks noChangeShapeType="1"/>
              </p:cNvSpPr>
              <p:nvPr/>
            </p:nvSpPr>
            <p:spPr bwMode="auto">
              <a:xfrm>
                <a:off x="1872" y="1635"/>
                <a:ext cx="0" cy="184"/>
              </a:xfrm>
              <a:prstGeom prst="line">
                <a:avLst/>
              </a:prstGeom>
              <a:noFill/>
              <a:ln w="12700">
                <a:solidFill>
                  <a:srgbClr val="000000"/>
                </a:solidFill>
                <a:round/>
                <a:headEnd/>
                <a:tailEnd type="triangle" w="med" len="med"/>
              </a:ln>
            </p:spPr>
            <p:txBody>
              <a:bodyPr wrap="none" anchor="ctr"/>
              <a:lstStyle/>
              <a:p>
                <a:endParaRPr lang="en-US"/>
              </a:p>
            </p:txBody>
          </p:sp>
          <p:sp>
            <p:nvSpPr>
              <p:cNvPr id="75828" name="Line 12"/>
              <p:cNvSpPr>
                <a:spLocks noChangeShapeType="1"/>
              </p:cNvSpPr>
              <p:nvPr/>
            </p:nvSpPr>
            <p:spPr bwMode="auto">
              <a:xfrm>
                <a:off x="3744" y="1635"/>
                <a:ext cx="0" cy="184"/>
              </a:xfrm>
              <a:prstGeom prst="line">
                <a:avLst/>
              </a:prstGeom>
              <a:noFill/>
              <a:ln w="12700">
                <a:solidFill>
                  <a:srgbClr val="000000"/>
                </a:solidFill>
                <a:round/>
                <a:headEnd/>
                <a:tailEnd type="triangle" w="med" len="med"/>
              </a:ln>
            </p:spPr>
            <p:txBody>
              <a:bodyPr wrap="none" anchor="ctr"/>
              <a:lstStyle/>
              <a:p>
                <a:endParaRPr lang="en-US"/>
              </a:p>
            </p:txBody>
          </p:sp>
        </p:grpSp>
        <p:sp>
          <p:nvSpPr>
            <p:cNvPr id="75825" name="Line 13"/>
            <p:cNvSpPr>
              <a:spLocks noChangeShapeType="1"/>
            </p:cNvSpPr>
            <p:nvPr/>
          </p:nvSpPr>
          <p:spPr bwMode="auto">
            <a:xfrm>
              <a:off x="2784" y="1539"/>
              <a:ext cx="0" cy="88"/>
            </a:xfrm>
            <a:prstGeom prst="line">
              <a:avLst/>
            </a:prstGeom>
            <a:noFill/>
            <a:ln w="12700">
              <a:solidFill>
                <a:srgbClr val="000000"/>
              </a:solidFill>
              <a:round/>
              <a:headEnd/>
              <a:tailEnd/>
            </a:ln>
          </p:spPr>
          <p:txBody>
            <a:bodyPr wrap="none" anchor="ctr"/>
            <a:lstStyle/>
            <a:p>
              <a:endParaRPr lang="en-US"/>
            </a:p>
          </p:txBody>
        </p:sp>
      </p:grpSp>
      <p:grpSp>
        <p:nvGrpSpPr>
          <p:cNvPr id="5" name="Group 14"/>
          <p:cNvGrpSpPr>
            <a:grpSpLocks/>
          </p:cNvGrpSpPr>
          <p:nvPr/>
        </p:nvGrpSpPr>
        <p:grpSpPr bwMode="auto">
          <a:xfrm>
            <a:off x="1757363" y="2908300"/>
            <a:ext cx="2740025" cy="757238"/>
            <a:chOff x="1107" y="1832"/>
            <a:chExt cx="1726" cy="477"/>
          </a:xfrm>
        </p:grpSpPr>
        <p:sp>
          <p:nvSpPr>
            <p:cNvPr id="75821" name="Rectangle 15"/>
            <p:cNvSpPr>
              <a:spLocks noChangeArrowheads="1"/>
            </p:cNvSpPr>
            <p:nvPr/>
          </p:nvSpPr>
          <p:spPr bwMode="auto">
            <a:xfrm>
              <a:off x="1206" y="1832"/>
              <a:ext cx="1542" cy="472"/>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75822" name="Rectangle 16"/>
            <p:cNvSpPr>
              <a:spLocks noChangeArrowheads="1"/>
            </p:cNvSpPr>
            <p:nvPr/>
          </p:nvSpPr>
          <p:spPr bwMode="auto">
            <a:xfrm>
              <a:off x="1107" y="1869"/>
              <a:ext cx="1726" cy="440"/>
            </a:xfrm>
            <a:prstGeom prst="rect">
              <a:avLst/>
            </a:prstGeom>
            <a:noFill/>
            <a:ln w="12700">
              <a:noFill/>
              <a:miter lim="800000"/>
              <a:headEnd/>
              <a:tailEnd/>
            </a:ln>
          </p:spPr>
          <p:txBody>
            <a:bodyPr lIns="90487" tIns="44450" rIns="90487" bIns="44450">
              <a:spAutoFit/>
            </a:bodyPr>
            <a:lstStyle/>
            <a:p>
              <a:pPr algn="ctr" eaLnBrk="0" hangingPunct="0"/>
              <a:r>
                <a:rPr lang="en-US" sz="2000">
                  <a:solidFill>
                    <a:srgbClr val="000000"/>
                  </a:solidFill>
                  <a:latin typeface="Tahoma" pitchFamily="34" charset="0"/>
                </a:rPr>
                <a:t>Non probability</a:t>
              </a:r>
            </a:p>
            <a:p>
              <a:pPr algn="ctr" eaLnBrk="0" hangingPunct="0"/>
              <a:r>
                <a:rPr lang="en-US" sz="2000">
                  <a:solidFill>
                    <a:srgbClr val="000000"/>
                  </a:solidFill>
                  <a:latin typeface="Tahoma" pitchFamily="34" charset="0"/>
                </a:rPr>
                <a:t>Sampling Techniques</a:t>
              </a:r>
            </a:p>
          </p:txBody>
        </p:sp>
      </p:grpSp>
      <p:sp>
        <p:nvSpPr>
          <p:cNvPr id="75781" name="Line 17"/>
          <p:cNvSpPr>
            <a:spLocks noChangeShapeType="1"/>
          </p:cNvSpPr>
          <p:nvPr/>
        </p:nvSpPr>
        <p:spPr bwMode="auto">
          <a:xfrm flipV="1">
            <a:off x="3279775" y="3665538"/>
            <a:ext cx="0" cy="150812"/>
          </a:xfrm>
          <a:prstGeom prst="line">
            <a:avLst/>
          </a:prstGeom>
          <a:noFill/>
          <a:ln w="12700">
            <a:solidFill>
              <a:srgbClr val="000000"/>
            </a:solidFill>
            <a:round/>
            <a:headEnd/>
            <a:tailEnd/>
          </a:ln>
        </p:spPr>
        <p:txBody>
          <a:bodyPr wrap="none" anchor="ctr"/>
          <a:lstStyle/>
          <a:p>
            <a:endParaRPr lang="en-US"/>
          </a:p>
        </p:txBody>
      </p:sp>
      <p:grpSp>
        <p:nvGrpSpPr>
          <p:cNvPr id="6" name="Group 18"/>
          <p:cNvGrpSpPr>
            <a:grpSpLocks/>
          </p:cNvGrpSpPr>
          <p:nvPr/>
        </p:nvGrpSpPr>
        <p:grpSpPr bwMode="auto">
          <a:xfrm>
            <a:off x="1146175" y="3816350"/>
            <a:ext cx="4953000" cy="374650"/>
            <a:chOff x="722" y="2404"/>
            <a:chExt cx="3120" cy="236"/>
          </a:xfrm>
        </p:grpSpPr>
        <p:sp>
          <p:nvSpPr>
            <p:cNvPr id="75816" name="Line 19"/>
            <p:cNvSpPr>
              <a:spLocks noChangeShapeType="1"/>
            </p:cNvSpPr>
            <p:nvPr/>
          </p:nvSpPr>
          <p:spPr bwMode="auto">
            <a:xfrm>
              <a:off x="726" y="2404"/>
              <a:ext cx="3112" cy="0"/>
            </a:xfrm>
            <a:prstGeom prst="line">
              <a:avLst/>
            </a:prstGeom>
            <a:noFill/>
            <a:ln w="12700">
              <a:solidFill>
                <a:srgbClr val="000000"/>
              </a:solidFill>
              <a:round/>
              <a:headEnd/>
              <a:tailEnd/>
            </a:ln>
          </p:spPr>
          <p:txBody>
            <a:bodyPr wrap="none" anchor="ctr"/>
            <a:lstStyle/>
            <a:p>
              <a:endParaRPr lang="en-US"/>
            </a:p>
          </p:txBody>
        </p:sp>
        <p:sp>
          <p:nvSpPr>
            <p:cNvPr id="75817" name="Line 20"/>
            <p:cNvSpPr>
              <a:spLocks noChangeShapeType="1"/>
            </p:cNvSpPr>
            <p:nvPr/>
          </p:nvSpPr>
          <p:spPr bwMode="auto">
            <a:xfrm>
              <a:off x="722" y="2408"/>
              <a:ext cx="0" cy="232"/>
            </a:xfrm>
            <a:prstGeom prst="line">
              <a:avLst/>
            </a:prstGeom>
            <a:noFill/>
            <a:ln w="12700">
              <a:solidFill>
                <a:srgbClr val="000000"/>
              </a:solidFill>
              <a:round/>
              <a:headEnd/>
              <a:tailEnd type="triangle" w="med" len="med"/>
            </a:ln>
          </p:spPr>
          <p:txBody>
            <a:bodyPr wrap="none" anchor="ctr"/>
            <a:lstStyle/>
            <a:p>
              <a:endParaRPr lang="en-US"/>
            </a:p>
          </p:txBody>
        </p:sp>
        <p:sp>
          <p:nvSpPr>
            <p:cNvPr id="75818" name="Line 21"/>
            <p:cNvSpPr>
              <a:spLocks noChangeShapeType="1"/>
            </p:cNvSpPr>
            <p:nvPr/>
          </p:nvSpPr>
          <p:spPr bwMode="auto">
            <a:xfrm>
              <a:off x="3842" y="2408"/>
              <a:ext cx="0" cy="232"/>
            </a:xfrm>
            <a:prstGeom prst="line">
              <a:avLst/>
            </a:prstGeom>
            <a:noFill/>
            <a:ln w="12700">
              <a:solidFill>
                <a:srgbClr val="000000"/>
              </a:solidFill>
              <a:round/>
              <a:headEnd/>
              <a:tailEnd type="triangle" w="med" len="med"/>
            </a:ln>
          </p:spPr>
          <p:txBody>
            <a:bodyPr wrap="none" anchor="ctr"/>
            <a:lstStyle/>
            <a:p>
              <a:endParaRPr lang="en-US"/>
            </a:p>
          </p:txBody>
        </p:sp>
        <p:sp>
          <p:nvSpPr>
            <p:cNvPr id="75819" name="Line 22"/>
            <p:cNvSpPr>
              <a:spLocks noChangeShapeType="1"/>
            </p:cNvSpPr>
            <p:nvPr/>
          </p:nvSpPr>
          <p:spPr bwMode="auto">
            <a:xfrm>
              <a:off x="1762" y="2408"/>
              <a:ext cx="0" cy="232"/>
            </a:xfrm>
            <a:prstGeom prst="line">
              <a:avLst/>
            </a:prstGeom>
            <a:noFill/>
            <a:ln w="12700">
              <a:solidFill>
                <a:srgbClr val="000000"/>
              </a:solidFill>
              <a:round/>
              <a:headEnd/>
              <a:tailEnd type="triangle" w="med" len="med"/>
            </a:ln>
          </p:spPr>
          <p:txBody>
            <a:bodyPr wrap="none" anchor="ctr"/>
            <a:lstStyle/>
            <a:p>
              <a:endParaRPr lang="en-US"/>
            </a:p>
          </p:txBody>
        </p:sp>
        <p:sp>
          <p:nvSpPr>
            <p:cNvPr id="75820" name="Line 23"/>
            <p:cNvSpPr>
              <a:spLocks noChangeShapeType="1"/>
            </p:cNvSpPr>
            <p:nvPr/>
          </p:nvSpPr>
          <p:spPr bwMode="auto">
            <a:xfrm>
              <a:off x="2802" y="2408"/>
              <a:ext cx="0" cy="232"/>
            </a:xfrm>
            <a:prstGeom prst="line">
              <a:avLst/>
            </a:prstGeom>
            <a:noFill/>
            <a:ln w="12700">
              <a:solidFill>
                <a:srgbClr val="000000"/>
              </a:solidFill>
              <a:round/>
              <a:headEnd/>
              <a:tailEnd type="triangle" w="med" len="med"/>
            </a:ln>
          </p:spPr>
          <p:txBody>
            <a:bodyPr wrap="none" anchor="ctr"/>
            <a:lstStyle/>
            <a:p>
              <a:endParaRPr lang="en-US"/>
            </a:p>
          </p:txBody>
        </p:sp>
      </p:grpSp>
      <p:sp>
        <p:nvSpPr>
          <p:cNvPr id="75783" name="Rectangle 24"/>
          <p:cNvSpPr>
            <a:spLocks noChangeArrowheads="1"/>
          </p:cNvSpPr>
          <p:nvPr/>
        </p:nvSpPr>
        <p:spPr bwMode="auto">
          <a:xfrm>
            <a:off x="4498975" y="2908300"/>
            <a:ext cx="2740025" cy="749300"/>
          </a:xfrm>
          <a:prstGeom prst="rect">
            <a:avLst/>
          </a:prstGeom>
          <a:solidFill>
            <a:srgbClr val="CCECFF"/>
          </a:solidFill>
          <a:ln w="12700">
            <a:solidFill>
              <a:schemeClr val="tx1"/>
            </a:solidFill>
            <a:miter lim="800000"/>
            <a:headEnd/>
            <a:tailEnd/>
          </a:ln>
        </p:spPr>
        <p:txBody>
          <a:bodyPr lIns="90487" tIns="44450" rIns="90487" bIns="44450"/>
          <a:lstStyle/>
          <a:p>
            <a:pPr algn="ctr" eaLnBrk="0" hangingPunct="0"/>
            <a:r>
              <a:rPr lang="en-US" sz="2000">
                <a:solidFill>
                  <a:srgbClr val="000000"/>
                </a:solidFill>
                <a:latin typeface="Tahoma" pitchFamily="34" charset="0"/>
              </a:rPr>
              <a:t>Probability</a:t>
            </a:r>
          </a:p>
          <a:p>
            <a:pPr algn="ctr" eaLnBrk="0" hangingPunct="0"/>
            <a:r>
              <a:rPr lang="en-US" sz="2000">
                <a:solidFill>
                  <a:srgbClr val="000000"/>
                </a:solidFill>
                <a:latin typeface="Tahoma" pitchFamily="34" charset="0"/>
              </a:rPr>
              <a:t>Sampling Techniques</a:t>
            </a:r>
          </a:p>
        </p:txBody>
      </p:sp>
      <p:grpSp>
        <p:nvGrpSpPr>
          <p:cNvPr id="7" name="Group 25"/>
          <p:cNvGrpSpPr>
            <a:grpSpLocks/>
          </p:cNvGrpSpPr>
          <p:nvPr/>
        </p:nvGrpSpPr>
        <p:grpSpPr bwMode="auto">
          <a:xfrm>
            <a:off x="228600" y="4195763"/>
            <a:ext cx="6629400" cy="757237"/>
            <a:chOff x="144" y="2643"/>
            <a:chExt cx="4176" cy="477"/>
          </a:xfrm>
        </p:grpSpPr>
        <p:grpSp>
          <p:nvGrpSpPr>
            <p:cNvPr id="8" name="Group 26"/>
            <p:cNvGrpSpPr>
              <a:grpSpLocks/>
            </p:cNvGrpSpPr>
            <p:nvPr/>
          </p:nvGrpSpPr>
          <p:grpSpPr bwMode="auto">
            <a:xfrm>
              <a:off x="144" y="2643"/>
              <a:ext cx="1008" cy="477"/>
              <a:chOff x="144" y="2643"/>
              <a:chExt cx="1008" cy="477"/>
            </a:xfrm>
          </p:grpSpPr>
          <p:sp>
            <p:nvSpPr>
              <p:cNvPr id="75814" name="Rectangle 27"/>
              <p:cNvSpPr>
                <a:spLocks noChangeArrowheads="1"/>
              </p:cNvSpPr>
              <p:nvPr/>
            </p:nvSpPr>
            <p:spPr bwMode="auto">
              <a:xfrm>
                <a:off x="152" y="2643"/>
                <a:ext cx="1000" cy="472"/>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75815" name="Rectangle 28"/>
              <p:cNvSpPr>
                <a:spLocks noChangeArrowheads="1"/>
              </p:cNvSpPr>
              <p:nvPr/>
            </p:nvSpPr>
            <p:spPr bwMode="auto">
              <a:xfrm>
                <a:off x="144" y="2680"/>
                <a:ext cx="1007" cy="440"/>
              </a:xfrm>
              <a:prstGeom prst="rect">
                <a:avLst/>
              </a:prstGeom>
              <a:noFill/>
              <a:ln w="12700">
                <a:noFill/>
                <a:miter lim="800000"/>
                <a:headEnd/>
                <a:tailEnd/>
              </a:ln>
            </p:spPr>
            <p:txBody>
              <a:bodyPr wrap="none" lIns="90487" tIns="44450" rIns="90487" bIns="44450">
                <a:spAutoFit/>
              </a:bodyPr>
              <a:lstStyle/>
              <a:p>
                <a:pPr algn="ctr" eaLnBrk="0" hangingPunct="0"/>
                <a:r>
                  <a:rPr lang="en-US" sz="2000">
                    <a:solidFill>
                      <a:srgbClr val="000000"/>
                    </a:solidFill>
                    <a:latin typeface="Tahoma" pitchFamily="34" charset="0"/>
                  </a:rPr>
                  <a:t>Convenience</a:t>
                </a:r>
              </a:p>
              <a:p>
                <a:pPr algn="ctr" eaLnBrk="0" hangingPunct="0"/>
                <a:r>
                  <a:rPr lang="en-US" sz="2000">
                    <a:solidFill>
                      <a:srgbClr val="000000"/>
                    </a:solidFill>
                    <a:latin typeface="Tahoma" pitchFamily="34" charset="0"/>
                  </a:rPr>
                  <a:t>Sampling</a:t>
                </a:r>
              </a:p>
            </p:txBody>
          </p:sp>
        </p:grpSp>
        <p:grpSp>
          <p:nvGrpSpPr>
            <p:cNvPr id="9" name="Group 29"/>
            <p:cNvGrpSpPr>
              <a:grpSpLocks/>
            </p:cNvGrpSpPr>
            <p:nvPr/>
          </p:nvGrpSpPr>
          <p:grpSpPr bwMode="auto">
            <a:xfrm>
              <a:off x="1208" y="2643"/>
              <a:ext cx="1000" cy="477"/>
              <a:chOff x="1208" y="2643"/>
              <a:chExt cx="1000" cy="477"/>
            </a:xfrm>
          </p:grpSpPr>
          <p:sp>
            <p:nvSpPr>
              <p:cNvPr id="75812" name="Rectangle 30"/>
              <p:cNvSpPr>
                <a:spLocks noChangeArrowheads="1"/>
              </p:cNvSpPr>
              <p:nvPr/>
            </p:nvSpPr>
            <p:spPr bwMode="auto">
              <a:xfrm>
                <a:off x="1208" y="2643"/>
                <a:ext cx="1000" cy="472"/>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75813" name="Rectangle 31"/>
              <p:cNvSpPr>
                <a:spLocks noChangeArrowheads="1"/>
              </p:cNvSpPr>
              <p:nvPr/>
            </p:nvSpPr>
            <p:spPr bwMode="auto">
              <a:xfrm>
                <a:off x="1239" y="2680"/>
                <a:ext cx="928" cy="440"/>
              </a:xfrm>
              <a:prstGeom prst="rect">
                <a:avLst/>
              </a:prstGeom>
              <a:noFill/>
              <a:ln w="12700">
                <a:noFill/>
                <a:miter lim="800000"/>
                <a:headEnd/>
                <a:tailEnd/>
              </a:ln>
            </p:spPr>
            <p:txBody>
              <a:bodyPr wrap="none" lIns="90487" tIns="44450" rIns="90487" bIns="44450">
                <a:spAutoFit/>
              </a:bodyPr>
              <a:lstStyle/>
              <a:p>
                <a:pPr algn="ctr" eaLnBrk="0" hangingPunct="0"/>
                <a:r>
                  <a:rPr lang="en-US" sz="2000">
                    <a:solidFill>
                      <a:srgbClr val="000000"/>
                    </a:solidFill>
                    <a:latin typeface="Tahoma" pitchFamily="34" charset="0"/>
                  </a:rPr>
                  <a:t>Judgmental</a:t>
                </a:r>
              </a:p>
              <a:p>
                <a:pPr algn="ctr" eaLnBrk="0" hangingPunct="0"/>
                <a:r>
                  <a:rPr lang="en-US" sz="2000">
                    <a:solidFill>
                      <a:srgbClr val="000000"/>
                    </a:solidFill>
                    <a:latin typeface="Tahoma" pitchFamily="34" charset="0"/>
                  </a:rPr>
                  <a:t>Sampling</a:t>
                </a:r>
              </a:p>
            </p:txBody>
          </p:sp>
        </p:grpSp>
        <p:grpSp>
          <p:nvGrpSpPr>
            <p:cNvPr id="10" name="Group 32"/>
            <p:cNvGrpSpPr>
              <a:grpSpLocks/>
            </p:cNvGrpSpPr>
            <p:nvPr/>
          </p:nvGrpSpPr>
          <p:grpSpPr bwMode="auto">
            <a:xfrm>
              <a:off x="2264" y="2643"/>
              <a:ext cx="1000" cy="477"/>
              <a:chOff x="2264" y="2643"/>
              <a:chExt cx="1000" cy="477"/>
            </a:xfrm>
          </p:grpSpPr>
          <p:sp>
            <p:nvSpPr>
              <p:cNvPr id="75810" name="Rectangle 33"/>
              <p:cNvSpPr>
                <a:spLocks noChangeArrowheads="1"/>
              </p:cNvSpPr>
              <p:nvPr/>
            </p:nvSpPr>
            <p:spPr bwMode="auto">
              <a:xfrm>
                <a:off x="2264" y="2643"/>
                <a:ext cx="1000" cy="472"/>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75811" name="Rectangle 34"/>
              <p:cNvSpPr>
                <a:spLocks noChangeArrowheads="1"/>
              </p:cNvSpPr>
              <p:nvPr/>
            </p:nvSpPr>
            <p:spPr bwMode="auto">
              <a:xfrm>
                <a:off x="2379" y="2680"/>
                <a:ext cx="760" cy="440"/>
              </a:xfrm>
              <a:prstGeom prst="rect">
                <a:avLst/>
              </a:prstGeom>
              <a:noFill/>
              <a:ln w="12700">
                <a:noFill/>
                <a:miter lim="800000"/>
                <a:headEnd/>
                <a:tailEnd/>
              </a:ln>
            </p:spPr>
            <p:txBody>
              <a:bodyPr wrap="none" lIns="90487" tIns="44450" rIns="90487" bIns="44450">
                <a:spAutoFit/>
              </a:bodyPr>
              <a:lstStyle/>
              <a:p>
                <a:pPr algn="ctr" eaLnBrk="0" hangingPunct="0"/>
                <a:r>
                  <a:rPr lang="en-US" sz="2000">
                    <a:solidFill>
                      <a:srgbClr val="000000"/>
                    </a:solidFill>
                    <a:latin typeface="Tahoma" pitchFamily="34" charset="0"/>
                  </a:rPr>
                  <a:t>Quota</a:t>
                </a:r>
              </a:p>
              <a:p>
                <a:pPr algn="ctr" eaLnBrk="0" hangingPunct="0"/>
                <a:r>
                  <a:rPr lang="en-US" sz="2000">
                    <a:solidFill>
                      <a:srgbClr val="000000"/>
                    </a:solidFill>
                    <a:latin typeface="Tahoma" pitchFamily="34" charset="0"/>
                  </a:rPr>
                  <a:t>Sampling</a:t>
                </a:r>
              </a:p>
            </p:txBody>
          </p:sp>
        </p:grpSp>
        <p:grpSp>
          <p:nvGrpSpPr>
            <p:cNvPr id="11" name="Group 35"/>
            <p:cNvGrpSpPr>
              <a:grpSpLocks/>
            </p:cNvGrpSpPr>
            <p:nvPr/>
          </p:nvGrpSpPr>
          <p:grpSpPr bwMode="auto">
            <a:xfrm>
              <a:off x="3320" y="2643"/>
              <a:ext cx="1000" cy="477"/>
              <a:chOff x="3320" y="2643"/>
              <a:chExt cx="1000" cy="477"/>
            </a:xfrm>
          </p:grpSpPr>
          <p:sp>
            <p:nvSpPr>
              <p:cNvPr id="75808" name="Rectangle 36"/>
              <p:cNvSpPr>
                <a:spLocks noChangeArrowheads="1"/>
              </p:cNvSpPr>
              <p:nvPr/>
            </p:nvSpPr>
            <p:spPr bwMode="auto">
              <a:xfrm>
                <a:off x="3320" y="2643"/>
                <a:ext cx="1000" cy="472"/>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75809" name="Rectangle 37"/>
              <p:cNvSpPr>
                <a:spLocks noChangeArrowheads="1"/>
              </p:cNvSpPr>
              <p:nvPr/>
            </p:nvSpPr>
            <p:spPr bwMode="auto">
              <a:xfrm>
                <a:off x="3435" y="2680"/>
                <a:ext cx="760" cy="440"/>
              </a:xfrm>
              <a:prstGeom prst="rect">
                <a:avLst/>
              </a:prstGeom>
              <a:noFill/>
              <a:ln w="12700">
                <a:noFill/>
                <a:miter lim="800000"/>
                <a:headEnd/>
                <a:tailEnd/>
              </a:ln>
            </p:spPr>
            <p:txBody>
              <a:bodyPr wrap="none" lIns="90487" tIns="44450" rIns="90487" bIns="44450">
                <a:spAutoFit/>
              </a:bodyPr>
              <a:lstStyle/>
              <a:p>
                <a:pPr algn="ctr" eaLnBrk="0" hangingPunct="0"/>
                <a:r>
                  <a:rPr lang="en-US" sz="2000">
                    <a:solidFill>
                      <a:srgbClr val="000000"/>
                    </a:solidFill>
                    <a:latin typeface="Tahoma" pitchFamily="34" charset="0"/>
                  </a:rPr>
                  <a:t>Snowball</a:t>
                </a:r>
              </a:p>
              <a:p>
                <a:pPr algn="ctr" eaLnBrk="0" hangingPunct="0"/>
                <a:r>
                  <a:rPr lang="en-US" sz="2000">
                    <a:solidFill>
                      <a:srgbClr val="000000"/>
                    </a:solidFill>
                    <a:latin typeface="Tahoma" pitchFamily="34" charset="0"/>
                  </a:rPr>
                  <a:t>Sampling</a:t>
                </a:r>
              </a:p>
            </p:txBody>
          </p:sp>
        </p:grpSp>
      </p:grpSp>
      <p:grpSp>
        <p:nvGrpSpPr>
          <p:cNvPr id="12" name="Group 38"/>
          <p:cNvGrpSpPr>
            <a:grpSpLocks/>
          </p:cNvGrpSpPr>
          <p:nvPr/>
        </p:nvGrpSpPr>
        <p:grpSpPr bwMode="auto">
          <a:xfrm>
            <a:off x="1524000" y="3275013"/>
            <a:ext cx="6654800" cy="2508250"/>
            <a:chOff x="960" y="2063"/>
            <a:chExt cx="4192" cy="1580"/>
          </a:xfrm>
        </p:grpSpPr>
        <p:sp>
          <p:nvSpPr>
            <p:cNvPr id="75796" name="Line 39"/>
            <p:cNvSpPr>
              <a:spLocks noChangeShapeType="1"/>
            </p:cNvSpPr>
            <p:nvPr/>
          </p:nvSpPr>
          <p:spPr bwMode="auto">
            <a:xfrm>
              <a:off x="964" y="3407"/>
              <a:ext cx="4184" cy="0"/>
            </a:xfrm>
            <a:prstGeom prst="line">
              <a:avLst/>
            </a:prstGeom>
            <a:noFill/>
            <a:ln w="12700">
              <a:solidFill>
                <a:srgbClr val="000000"/>
              </a:solidFill>
              <a:round/>
              <a:headEnd/>
              <a:tailEnd/>
            </a:ln>
          </p:spPr>
          <p:txBody>
            <a:bodyPr wrap="none" anchor="ctr"/>
            <a:lstStyle/>
            <a:p>
              <a:endParaRPr lang="en-US"/>
            </a:p>
          </p:txBody>
        </p:sp>
        <p:sp>
          <p:nvSpPr>
            <p:cNvPr id="75797" name="Line 40"/>
            <p:cNvSpPr>
              <a:spLocks noChangeShapeType="1"/>
            </p:cNvSpPr>
            <p:nvPr/>
          </p:nvSpPr>
          <p:spPr bwMode="auto">
            <a:xfrm>
              <a:off x="960" y="3411"/>
              <a:ext cx="0" cy="232"/>
            </a:xfrm>
            <a:prstGeom prst="line">
              <a:avLst/>
            </a:prstGeom>
            <a:noFill/>
            <a:ln w="12700">
              <a:solidFill>
                <a:srgbClr val="000000"/>
              </a:solidFill>
              <a:round/>
              <a:headEnd/>
              <a:tailEnd type="triangle" w="med" len="med"/>
            </a:ln>
          </p:spPr>
          <p:txBody>
            <a:bodyPr wrap="none" anchor="ctr"/>
            <a:lstStyle/>
            <a:p>
              <a:endParaRPr lang="en-US"/>
            </a:p>
          </p:txBody>
        </p:sp>
        <p:sp>
          <p:nvSpPr>
            <p:cNvPr id="75798" name="Line 41"/>
            <p:cNvSpPr>
              <a:spLocks noChangeShapeType="1"/>
            </p:cNvSpPr>
            <p:nvPr/>
          </p:nvSpPr>
          <p:spPr bwMode="auto">
            <a:xfrm>
              <a:off x="4080" y="3411"/>
              <a:ext cx="0" cy="232"/>
            </a:xfrm>
            <a:prstGeom prst="line">
              <a:avLst/>
            </a:prstGeom>
            <a:noFill/>
            <a:ln w="12700">
              <a:solidFill>
                <a:srgbClr val="000000"/>
              </a:solidFill>
              <a:round/>
              <a:headEnd/>
              <a:tailEnd type="triangle" w="med" len="med"/>
            </a:ln>
          </p:spPr>
          <p:txBody>
            <a:bodyPr wrap="none" anchor="ctr"/>
            <a:lstStyle/>
            <a:p>
              <a:endParaRPr lang="en-US"/>
            </a:p>
          </p:txBody>
        </p:sp>
        <p:sp>
          <p:nvSpPr>
            <p:cNvPr id="75799" name="Line 42"/>
            <p:cNvSpPr>
              <a:spLocks noChangeShapeType="1"/>
            </p:cNvSpPr>
            <p:nvPr/>
          </p:nvSpPr>
          <p:spPr bwMode="auto">
            <a:xfrm>
              <a:off x="2000" y="3411"/>
              <a:ext cx="0" cy="232"/>
            </a:xfrm>
            <a:prstGeom prst="line">
              <a:avLst/>
            </a:prstGeom>
            <a:noFill/>
            <a:ln w="12700">
              <a:solidFill>
                <a:srgbClr val="000000"/>
              </a:solidFill>
              <a:round/>
              <a:headEnd/>
              <a:tailEnd type="triangle" w="med" len="med"/>
            </a:ln>
          </p:spPr>
          <p:txBody>
            <a:bodyPr wrap="none" anchor="ctr"/>
            <a:lstStyle/>
            <a:p>
              <a:endParaRPr lang="en-US"/>
            </a:p>
          </p:txBody>
        </p:sp>
        <p:sp>
          <p:nvSpPr>
            <p:cNvPr id="75800" name="Line 43"/>
            <p:cNvSpPr>
              <a:spLocks noChangeShapeType="1"/>
            </p:cNvSpPr>
            <p:nvPr/>
          </p:nvSpPr>
          <p:spPr bwMode="auto">
            <a:xfrm>
              <a:off x="3040" y="3411"/>
              <a:ext cx="0" cy="232"/>
            </a:xfrm>
            <a:prstGeom prst="line">
              <a:avLst/>
            </a:prstGeom>
            <a:noFill/>
            <a:ln w="12700">
              <a:solidFill>
                <a:srgbClr val="000000"/>
              </a:solidFill>
              <a:round/>
              <a:headEnd/>
              <a:tailEnd type="triangle" w="med" len="med"/>
            </a:ln>
          </p:spPr>
          <p:txBody>
            <a:bodyPr wrap="none" anchor="ctr"/>
            <a:lstStyle/>
            <a:p>
              <a:endParaRPr lang="en-US"/>
            </a:p>
          </p:txBody>
        </p:sp>
        <p:sp>
          <p:nvSpPr>
            <p:cNvPr id="75801" name="Line 44"/>
            <p:cNvSpPr>
              <a:spLocks noChangeShapeType="1"/>
            </p:cNvSpPr>
            <p:nvPr/>
          </p:nvSpPr>
          <p:spPr bwMode="auto">
            <a:xfrm>
              <a:off x="5152" y="3411"/>
              <a:ext cx="0" cy="232"/>
            </a:xfrm>
            <a:prstGeom prst="line">
              <a:avLst/>
            </a:prstGeom>
            <a:noFill/>
            <a:ln w="12700">
              <a:solidFill>
                <a:srgbClr val="000000"/>
              </a:solidFill>
              <a:round/>
              <a:headEnd/>
              <a:tailEnd type="triangle" w="med" len="med"/>
            </a:ln>
          </p:spPr>
          <p:txBody>
            <a:bodyPr wrap="none" anchor="ctr"/>
            <a:lstStyle/>
            <a:p>
              <a:endParaRPr lang="en-US"/>
            </a:p>
          </p:txBody>
        </p:sp>
        <p:sp>
          <p:nvSpPr>
            <p:cNvPr id="75802" name="Line 45"/>
            <p:cNvSpPr>
              <a:spLocks noChangeShapeType="1"/>
            </p:cNvSpPr>
            <p:nvPr/>
          </p:nvSpPr>
          <p:spPr bwMode="auto">
            <a:xfrm>
              <a:off x="4592" y="2063"/>
              <a:ext cx="160" cy="0"/>
            </a:xfrm>
            <a:prstGeom prst="line">
              <a:avLst/>
            </a:prstGeom>
            <a:noFill/>
            <a:ln w="12700">
              <a:solidFill>
                <a:srgbClr val="000000"/>
              </a:solidFill>
              <a:round/>
              <a:headEnd/>
              <a:tailEnd/>
            </a:ln>
          </p:spPr>
          <p:txBody>
            <a:bodyPr wrap="none" anchor="ctr"/>
            <a:lstStyle/>
            <a:p>
              <a:endParaRPr lang="en-US"/>
            </a:p>
          </p:txBody>
        </p:sp>
        <p:sp>
          <p:nvSpPr>
            <p:cNvPr id="75803" name="Line 46"/>
            <p:cNvSpPr>
              <a:spLocks noChangeShapeType="1"/>
            </p:cNvSpPr>
            <p:nvPr/>
          </p:nvSpPr>
          <p:spPr bwMode="auto">
            <a:xfrm>
              <a:off x="4752" y="2067"/>
              <a:ext cx="0" cy="1336"/>
            </a:xfrm>
            <a:prstGeom prst="line">
              <a:avLst/>
            </a:prstGeom>
            <a:noFill/>
            <a:ln w="12700">
              <a:solidFill>
                <a:srgbClr val="000000"/>
              </a:solidFill>
              <a:round/>
              <a:headEnd/>
              <a:tailEnd/>
            </a:ln>
          </p:spPr>
          <p:txBody>
            <a:bodyPr wrap="none" anchor="ctr"/>
            <a:lstStyle/>
            <a:p>
              <a:endParaRPr lang="en-US"/>
            </a:p>
          </p:txBody>
        </p:sp>
      </p:grpSp>
      <p:sp>
        <p:nvSpPr>
          <p:cNvPr id="75786" name="Rectangle 47"/>
          <p:cNvSpPr>
            <a:spLocks noChangeArrowheads="1"/>
          </p:cNvSpPr>
          <p:nvPr/>
        </p:nvSpPr>
        <p:spPr bwMode="auto">
          <a:xfrm>
            <a:off x="7239000" y="5791200"/>
            <a:ext cx="1809750" cy="754063"/>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75787" name="Rectangle 48"/>
          <p:cNvSpPr>
            <a:spLocks noChangeArrowheads="1"/>
          </p:cNvSpPr>
          <p:nvPr/>
        </p:nvSpPr>
        <p:spPr bwMode="auto">
          <a:xfrm>
            <a:off x="5649913" y="5795963"/>
            <a:ext cx="1495425" cy="749300"/>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75788" name="Rectangle 49"/>
          <p:cNvSpPr>
            <a:spLocks noChangeArrowheads="1"/>
          </p:cNvSpPr>
          <p:nvPr/>
        </p:nvSpPr>
        <p:spPr bwMode="auto">
          <a:xfrm>
            <a:off x="3973513" y="5795963"/>
            <a:ext cx="1587500" cy="749300"/>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75789" name="Rectangle 50"/>
          <p:cNvSpPr>
            <a:spLocks noChangeArrowheads="1"/>
          </p:cNvSpPr>
          <p:nvPr/>
        </p:nvSpPr>
        <p:spPr bwMode="auto">
          <a:xfrm>
            <a:off x="309563" y="5799138"/>
            <a:ext cx="1900237" cy="749300"/>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75790" name="Rectangle 51"/>
          <p:cNvSpPr>
            <a:spLocks noChangeArrowheads="1"/>
          </p:cNvSpPr>
          <p:nvPr/>
        </p:nvSpPr>
        <p:spPr bwMode="auto">
          <a:xfrm>
            <a:off x="2292350" y="5795963"/>
            <a:ext cx="1587500" cy="749300"/>
          </a:xfrm>
          <a:prstGeom prst="rect">
            <a:avLst/>
          </a:prstGeom>
          <a:solidFill>
            <a:srgbClr val="CCECFF"/>
          </a:solidFill>
          <a:ln w="12700">
            <a:solidFill>
              <a:schemeClr val="tx1"/>
            </a:solidFill>
            <a:miter lim="800000"/>
            <a:headEnd/>
            <a:tailEnd/>
          </a:ln>
        </p:spPr>
        <p:txBody>
          <a:bodyPr wrap="none" anchor="ctr"/>
          <a:lstStyle/>
          <a:p>
            <a:endParaRPr lang="en-US"/>
          </a:p>
        </p:txBody>
      </p:sp>
      <p:sp>
        <p:nvSpPr>
          <p:cNvPr id="75791" name="Rectangle 52"/>
          <p:cNvSpPr>
            <a:spLocks noChangeArrowheads="1"/>
          </p:cNvSpPr>
          <p:nvPr/>
        </p:nvSpPr>
        <p:spPr bwMode="auto">
          <a:xfrm>
            <a:off x="2384425" y="5854700"/>
            <a:ext cx="1389063" cy="698500"/>
          </a:xfrm>
          <a:prstGeom prst="rect">
            <a:avLst/>
          </a:prstGeom>
          <a:noFill/>
          <a:ln w="12700">
            <a:noFill/>
            <a:miter lim="800000"/>
            <a:headEnd/>
            <a:tailEnd/>
          </a:ln>
        </p:spPr>
        <p:txBody>
          <a:bodyPr wrap="none" lIns="90487" tIns="44450" rIns="90487" bIns="44450">
            <a:spAutoFit/>
          </a:bodyPr>
          <a:lstStyle/>
          <a:p>
            <a:pPr algn="ctr" eaLnBrk="0" hangingPunct="0"/>
            <a:r>
              <a:rPr lang="en-US" sz="2000">
                <a:solidFill>
                  <a:srgbClr val="000000"/>
                </a:solidFill>
                <a:latin typeface="Tahoma" pitchFamily="34" charset="0"/>
              </a:rPr>
              <a:t>Systematic</a:t>
            </a:r>
          </a:p>
          <a:p>
            <a:pPr algn="ctr" eaLnBrk="0" hangingPunct="0"/>
            <a:r>
              <a:rPr lang="en-US" sz="2000">
                <a:solidFill>
                  <a:srgbClr val="000000"/>
                </a:solidFill>
                <a:latin typeface="Tahoma" pitchFamily="34" charset="0"/>
              </a:rPr>
              <a:t>Sampling</a:t>
            </a:r>
          </a:p>
        </p:txBody>
      </p:sp>
      <p:sp>
        <p:nvSpPr>
          <p:cNvPr id="75792" name="Rectangle 53"/>
          <p:cNvSpPr>
            <a:spLocks noChangeArrowheads="1"/>
          </p:cNvSpPr>
          <p:nvPr/>
        </p:nvSpPr>
        <p:spPr bwMode="auto">
          <a:xfrm>
            <a:off x="4151313" y="5854700"/>
            <a:ext cx="1206500" cy="698500"/>
          </a:xfrm>
          <a:prstGeom prst="rect">
            <a:avLst/>
          </a:prstGeom>
          <a:noFill/>
          <a:ln w="12700">
            <a:noFill/>
            <a:miter lim="800000"/>
            <a:headEnd/>
            <a:tailEnd/>
          </a:ln>
        </p:spPr>
        <p:txBody>
          <a:bodyPr wrap="none" lIns="90487" tIns="44450" rIns="90487" bIns="44450">
            <a:spAutoFit/>
          </a:bodyPr>
          <a:lstStyle/>
          <a:p>
            <a:pPr algn="ctr" eaLnBrk="0" hangingPunct="0"/>
            <a:r>
              <a:rPr lang="en-US" sz="2000">
                <a:solidFill>
                  <a:srgbClr val="000000"/>
                </a:solidFill>
                <a:latin typeface="Tahoma" pitchFamily="34" charset="0"/>
              </a:rPr>
              <a:t>Stratified</a:t>
            </a:r>
          </a:p>
          <a:p>
            <a:pPr algn="ctr" eaLnBrk="0" hangingPunct="0"/>
            <a:r>
              <a:rPr lang="en-US" sz="2000">
                <a:solidFill>
                  <a:srgbClr val="000000"/>
                </a:solidFill>
                <a:latin typeface="Tahoma" pitchFamily="34" charset="0"/>
              </a:rPr>
              <a:t>Sampling</a:t>
            </a:r>
          </a:p>
        </p:txBody>
      </p:sp>
      <p:sp>
        <p:nvSpPr>
          <p:cNvPr id="75793" name="Rectangle 54"/>
          <p:cNvSpPr>
            <a:spLocks noChangeArrowheads="1"/>
          </p:cNvSpPr>
          <p:nvPr/>
        </p:nvSpPr>
        <p:spPr bwMode="auto">
          <a:xfrm>
            <a:off x="5827713" y="5854700"/>
            <a:ext cx="1206500" cy="698500"/>
          </a:xfrm>
          <a:prstGeom prst="rect">
            <a:avLst/>
          </a:prstGeom>
          <a:noFill/>
          <a:ln w="12700">
            <a:noFill/>
            <a:miter lim="800000"/>
            <a:headEnd/>
            <a:tailEnd/>
          </a:ln>
        </p:spPr>
        <p:txBody>
          <a:bodyPr wrap="none" lIns="90487" tIns="44450" rIns="90487" bIns="44450">
            <a:spAutoFit/>
          </a:bodyPr>
          <a:lstStyle/>
          <a:p>
            <a:pPr algn="ctr" eaLnBrk="0" hangingPunct="0"/>
            <a:r>
              <a:rPr lang="en-US" sz="2000">
                <a:solidFill>
                  <a:srgbClr val="000000"/>
                </a:solidFill>
                <a:latin typeface="Tahoma" pitchFamily="34" charset="0"/>
              </a:rPr>
              <a:t>Cluster</a:t>
            </a:r>
          </a:p>
          <a:p>
            <a:pPr algn="ctr" eaLnBrk="0" hangingPunct="0"/>
            <a:r>
              <a:rPr lang="en-US" sz="2000">
                <a:solidFill>
                  <a:srgbClr val="000000"/>
                </a:solidFill>
                <a:latin typeface="Tahoma" pitchFamily="34" charset="0"/>
              </a:rPr>
              <a:t>Sampling</a:t>
            </a:r>
          </a:p>
        </p:txBody>
      </p:sp>
      <p:sp>
        <p:nvSpPr>
          <p:cNvPr id="75794" name="Rectangle 55"/>
          <p:cNvSpPr>
            <a:spLocks noChangeArrowheads="1"/>
          </p:cNvSpPr>
          <p:nvPr/>
        </p:nvSpPr>
        <p:spPr bwMode="auto">
          <a:xfrm>
            <a:off x="7146925" y="5791200"/>
            <a:ext cx="1997075" cy="698500"/>
          </a:xfrm>
          <a:prstGeom prst="rect">
            <a:avLst/>
          </a:prstGeom>
          <a:noFill/>
          <a:ln w="12700">
            <a:noFill/>
            <a:miter lim="800000"/>
            <a:headEnd/>
            <a:tailEnd/>
          </a:ln>
        </p:spPr>
        <p:txBody>
          <a:bodyPr wrap="none" lIns="90487" tIns="44450" rIns="90487" bIns="44450">
            <a:spAutoFit/>
          </a:bodyPr>
          <a:lstStyle/>
          <a:p>
            <a:pPr algn="ctr" eaLnBrk="0" hangingPunct="0"/>
            <a:r>
              <a:rPr lang="en-US" sz="2000">
                <a:solidFill>
                  <a:srgbClr val="000000"/>
                </a:solidFill>
                <a:latin typeface="Tahoma" pitchFamily="34" charset="0"/>
              </a:rPr>
              <a:t> Other Sampling</a:t>
            </a:r>
          </a:p>
          <a:p>
            <a:pPr algn="ctr" eaLnBrk="0" hangingPunct="0"/>
            <a:r>
              <a:rPr lang="en-US" sz="2000">
                <a:solidFill>
                  <a:srgbClr val="000000"/>
                </a:solidFill>
                <a:latin typeface="Tahoma" pitchFamily="34" charset="0"/>
              </a:rPr>
              <a:t>Techniques</a:t>
            </a:r>
          </a:p>
        </p:txBody>
      </p:sp>
      <p:sp>
        <p:nvSpPr>
          <p:cNvPr id="75795" name="Rectangle 56"/>
          <p:cNvSpPr>
            <a:spLocks noChangeArrowheads="1"/>
          </p:cNvSpPr>
          <p:nvPr/>
        </p:nvSpPr>
        <p:spPr bwMode="auto">
          <a:xfrm>
            <a:off x="228600" y="5791200"/>
            <a:ext cx="2057400" cy="698500"/>
          </a:xfrm>
          <a:prstGeom prst="rect">
            <a:avLst/>
          </a:prstGeom>
          <a:noFill/>
          <a:ln w="12700">
            <a:noFill/>
            <a:miter lim="800000"/>
            <a:headEnd/>
            <a:tailEnd/>
          </a:ln>
        </p:spPr>
        <p:txBody>
          <a:bodyPr lIns="90487" tIns="44450" rIns="90487" bIns="44450">
            <a:spAutoFit/>
          </a:bodyPr>
          <a:lstStyle/>
          <a:p>
            <a:pPr algn="ctr" eaLnBrk="0" hangingPunct="0"/>
            <a:r>
              <a:rPr lang="en-US" sz="2000">
                <a:solidFill>
                  <a:srgbClr val="000000"/>
                </a:solidFill>
                <a:latin typeface="Tahoma" pitchFamily="34" charset="0"/>
              </a:rPr>
              <a:t> Simple Random</a:t>
            </a:r>
          </a:p>
          <a:p>
            <a:pPr algn="ctr" eaLnBrk="0" hangingPunct="0"/>
            <a:r>
              <a:rPr lang="en-US" sz="2000">
                <a:solidFill>
                  <a:srgbClr val="000000"/>
                </a:solidFill>
                <a:latin typeface="Tahoma" pitchFamily="34" charset="0"/>
              </a:rPr>
              <a:t>Sampling</a:t>
            </a: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u="sng" dirty="0">
                <a:solidFill>
                  <a:srgbClr val="7030A0"/>
                </a:solidFill>
              </a:rPr>
              <a:t>Convenience Sampling</a:t>
            </a:r>
          </a:p>
        </p:txBody>
      </p:sp>
      <p:sp>
        <p:nvSpPr>
          <p:cNvPr id="76803" name="Rectangle 3"/>
          <p:cNvSpPr>
            <a:spLocks noGrp="1" noChangeArrowheads="1"/>
          </p:cNvSpPr>
          <p:nvPr>
            <p:ph type="body" idx="1"/>
          </p:nvPr>
        </p:nvSpPr>
        <p:spPr/>
        <p:txBody>
          <a:bodyPr/>
          <a:lstStyle/>
          <a:p>
            <a:pPr eaLnBrk="1" hangingPunct="1">
              <a:buClr>
                <a:schemeClr val="tx2"/>
              </a:buClr>
              <a:buSzPct val="55000"/>
              <a:buFontTx/>
              <a:buNone/>
            </a:pPr>
            <a:r>
              <a:rPr lang="en-US" sz="2400" b="1">
                <a:solidFill>
                  <a:srgbClr val="000000"/>
                </a:solidFill>
                <a:cs typeface="Times New Roman" pitchFamily="18" charset="0"/>
              </a:rPr>
              <a:t>	Convenience sampling</a:t>
            </a:r>
            <a:r>
              <a:rPr lang="en-US" sz="2400">
                <a:solidFill>
                  <a:srgbClr val="000000"/>
                </a:solidFill>
                <a:cs typeface="Times New Roman" pitchFamily="18" charset="0"/>
              </a:rPr>
              <a:t> attempts to obtain a sample of convenient elements.  Often, respondents are selected because they happen to be in the right place at the right time.  </a:t>
            </a:r>
          </a:p>
          <a:p>
            <a:pPr eaLnBrk="1" hangingPunct="1">
              <a:buClr>
                <a:schemeClr val="tx2"/>
              </a:buClr>
              <a:buSzPct val="55000"/>
              <a:buFontTx/>
              <a:buNone/>
            </a:pPr>
            <a:endParaRPr lang="en-US" sz="2400">
              <a:solidFill>
                <a:srgbClr val="000000"/>
              </a:solidFill>
              <a:cs typeface="Times New Roman" pitchFamily="18" charset="0"/>
            </a:endParaRPr>
          </a:p>
          <a:p>
            <a:pPr lvl="1" eaLnBrk="1" hangingPunct="1">
              <a:buClr>
                <a:schemeClr val="tx2"/>
              </a:buClr>
            </a:pPr>
            <a:r>
              <a:rPr lang="en-US" sz="2400">
                <a:solidFill>
                  <a:srgbClr val="000000"/>
                </a:solidFill>
                <a:cs typeface="Times New Roman" pitchFamily="18" charset="0"/>
              </a:rPr>
              <a:t>use of students, and members of social organizations</a:t>
            </a:r>
          </a:p>
          <a:p>
            <a:pPr lvl="1" eaLnBrk="1" hangingPunct="1">
              <a:buClr>
                <a:schemeClr val="tx2"/>
              </a:buClr>
            </a:pPr>
            <a:r>
              <a:rPr lang="en-US" sz="2400">
                <a:solidFill>
                  <a:srgbClr val="000000"/>
                </a:solidFill>
                <a:cs typeface="Times New Roman" pitchFamily="18" charset="0"/>
              </a:rPr>
              <a:t>mall intercept interviews without qualifying the respondents</a:t>
            </a:r>
          </a:p>
          <a:p>
            <a:pPr lvl="1" eaLnBrk="1" hangingPunct="1">
              <a:buClr>
                <a:schemeClr val="tx2"/>
              </a:buClr>
            </a:pPr>
            <a:r>
              <a:rPr lang="en-US" sz="2400">
                <a:solidFill>
                  <a:srgbClr val="000000"/>
                </a:solidFill>
                <a:cs typeface="Times New Roman" pitchFamily="18" charset="0"/>
              </a:rPr>
              <a:t>department stores using charge account lists</a:t>
            </a:r>
          </a:p>
          <a:p>
            <a:pPr lvl="1" eaLnBrk="1" hangingPunct="1">
              <a:buClr>
                <a:schemeClr val="tx2"/>
              </a:buClr>
            </a:pPr>
            <a:r>
              <a:rPr lang="en-US" sz="2400">
                <a:solidFill>
                  <a:srgbClr val="000000"/>
                </a:solidFill>
                <a:cs typeface="Times New Roman" pitchFamily="18" charset="0"/>
              </a:rPr>
              <a:t>“people on the street” interviews</a:t>
            </a:r>
            <a:endParaRPr lang="en-US" sz="2400"/>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sz="3200" b="1" u="sng" dirty="0">
                <a:solidFill>
                  <a:srgbClr val="7030A0"/>
                </a:solidFill>
              </a:rPr>
              <a:t>Judgmental Sampling</a:t>
            </a:r>
          </a:p>
        </p:txBody>
      </p:sp>
      <p:sp>
        <p:nvSpPr>
          <p:cNvPr id="77827" name="Rectangle 3"/>
          <p:cNvSpPr>
            <a:spLocks noGrp="1" noChangeArrowheads="1"/>
          </p:cNvSpPr>
          <p:nvPr>
            <p:ph type="body" idx="1"/>
          </p:nvPr>
        </p:nvSpPr>
        <p:spPr/>
        <p:txBody>
          <a:bodyPr/>
          <a:lstStyle/>
          <a:p>
            <a:pPr eaLnBrk="1" hangingPunct="1">
              <a:buClr>
                <a:schemeClr val="tx2"/>
              </a:buClr>
              <a:buSzPct val="55000"/>
              <a:buFontTx/>
              <a:buNone/>
            </a:pPr>
            <a:r>
              <a:rPr lang="en-US" sz="2400" b="1">
                <a:solidFill>
                  <a:srgbClr val="000000"/>
                </a:solidFill>
                <a:cs typeface="Times New Roman" pitchFamily="18" charset="0"/>
              </a:rPr>
              <a:t>	Judgmental sampling</a:t>
            </a:r>
            <a:r>
              <a:rPr lang="en-US" sz="2400">
                <a:solidFill>
                  <a:srgbClr val="000000"/>
                </a:solidFill>
                <a:cs typeface="Times New Roman" pitchFamily="18" charset="0"/>
              </a:rPr>
              <a:t> is a form of convenience sampling in which the population elements are selected based on the judgment of the researcher.</a:t>
            </a:r>
          </a:p>
          <a:p>
            <a:pPr eaLnBrk="1" hangingPunct="1">
              <a:buClr>
                <a:schemeClr val="tx2"/>
              </a:buClr>
              <a:buSzPct val="55000"/>
              <a:buFontTx/>
              <a:buNone/>
            </a:pPr>
            <a:r>
              <a:rPr lang="en-US" sz="2400">
                <a:solidFill>
                  <a:srgbClr val="000000"/>
                </a:solidFill>
                <a:cs typeface="Times New Roman" pitchFamily="18" charset="0"/>
              </a:rPr>
              <a:t>  </a:t>
            </a:r>
          </a:p>
          <a:p>
            <a:pPr lvl="1" eaLnBrk="1" hangingPunct="1">
              <a:buClr>
                <a:schemeClr val="tx2"/>
              </a:buClr>
            </a:pPr>
            <a:r>
              <a:rPr lang="en-US" sz="2400">
                <a:solidFill>
                  <a:srgbClr val="000000"/>
                </a:solidFill>
                <a:cs typeface="Times New Roman" pitchFamily="18" charset="0"/>
              </a:rPr>
              <a:t>test markets</a:t>
            </a:r>
          </a:p>
          <a:p>
            <a:pPr lvl="1" eaLnBrk="1" hangingPunct="1">
              <a:buClr>
                <a:schemeClr val="tx2"/>
              </a:buClr>
            </a:pPr>
            <a:r>
              <a:rPr lang="en-US" sz="2400">
                <a:solidFill>
                  <a:srgbClr val="000000"/>
                </a:solidFill>
                <a:cs typeface="Times New Roman" pitchFamily="18" charset="0"/>
              </a:rPr>
              <a:t>purchase engineers selected in industrial marketing research </a:t>
            </a:r>
          </a:p>
          <a:p>
            <a:pPr lvl="1" eaLnBrk="1" hangingPunct="1">
              <a:buClr>
                <a:schemeClr val="tx2"/>
              </a:buClr>
            </a:pPr>
            <a:r>
              <a:rPr lang="en-US" sz="2400">
                <a:solidFill>
                  <a:srgbClr val="000000"/>
                </a:solidFill>
                <a:cs typeface="Times New Roman" pitchFamily="18" charset="0"/>
              </a:rPr>
              <a:t>expert witnesses used in court</a:t>
            </a:r>
            <a:endParaRPr lang="en-US" sz="2400"/>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sz="3200" b="1" u="sng" dirty="0">
                <a:solidFill>
                  <a:srgbClr val="7030A0"/>
                </a:solidFill>
              </a:rPr>
              <a:t>Quota Sampling</a:t>
            </a:r>
          </a:p>
        </p:txBody>
      </p:sp>
      <p:sp>
        <p:nvSpPr>
          <p:cNvPr id="78851" name="Rectangle 3"/>
          <p:cNvSpPr>
            <a:spLocks noGrp="1" noChangeArrowheads="1"/>
          </p:cNvSpPr>
          <p:nvPr>
            <p:ph type="body" idx="1"/>
          </p:nvPr>
        </p:nvSpPr>
        <p:spPr>
          <a:xfrm>
            <a:off x="228600" y="1179513"/>
            <a:ext cx="8726488" cy="4992687"/>
          </a:xfrm>
        </p:spPr>
        <p:txBody>
          <a:bodyPr/>
          <a:lstStyle/>
          <a:p>
            <a:pPr eaLnBrk="1" hangingPunct="1">
              <a:lnSpc>
                <a:spcPct val="90000"/>
              </a:lnSpc>
              <a:buFontTx/>
              <a:buNone/>
            </a:pPr>
            <a:r>
              <a:rPr lang="en-US" sz="2000" b="1">
                <a:solidFill>
                  <a:srgbClr val="000000"/>
                </a:solidFill>
                <a:cs typeface="Times New Roman" pitchFamily="18" charset="0"/>
              </a:rPr>
              <a:t>	Quota sampling</a:t>
            </a:r>
            <a:r>
              <a:rPr lang="en-US" sz="2000">
                <a:solidFill>
                  <a:srgbClr val="000000"/>
                </a:solidFill>
                <a:cs typeface="Times New Roman" pitchFamily="18" charset="0"/>
              </a:rPr>
              <a:t> may be viewed as two-stage restricted judgmental sampling.  </a:t>
            </a:r>
          </a:p>
          <a:p>
            <a:pPr lvl="1" eaLnBrk="1" hangingPunct="1">
              <a:lnSpc>
                <a:spcPct val="90000"/>
              </a:lnSpc>
              <a:buClr>
                <a:schemeClr val="tx2"/>
              </a:buClr>
            </a:pPr>
            <a:r>
              <a:rPr lang="en-US" sz="2000">
                <a:solidFill>
                  <a:srgbClr val="000000"/>
                </a:solidFill>
                <a:cs typeface="Times New Roman" pitchFamily="18" charset="0"/>
              </a:rPr>
              <a:t>The first stage consists of developing control categories, or quotas, of population elements. List control characteristics and determine the distribution of control characteristics in the target population.  </a:t>
            </a:r>
          </a:p>
          <a:p>
            <a:pPr lvl="1" eaLnBrk="1" hangingPunct="1">
              <a:lnSpc>
                <a:spcPct val="90000"/>
              </a:lnSpc>
              <a:buClr>
                <a:schemeClr val="tx2"/>
              </a:buClr>
            </a:pPr>
            <a:r>
              <a:rPr lang="en-US" sz="2000">
                <a:solidFill>
                  <a:srgbClr val="000000"/>
                </a:solidFill>
                <a:cs typeface="Times New Roman" pitchFamily="18" charset="0"/>
              </a:rPr>
              <a:t>In the second stage, sample elements are selected based on convenience or judgment.</a:t>
            </a:r>
          </a:p>
          <a:p>
            <a:pPr lvl="1" eaLnBrk="1" hangingPunct="1">
              <a:lnSpc>
                <a:spcPct val="90000"/>
              </a:lnSpc>
              <a:buFontTx/>
              <a:buNone/>
            </a:pPr>
            <a:endParaRPr lang="en-US" sz="2000">
              <a:solidFill>
                <a:srgbClr val="000000"/>
              </a:solidFill>
              <a:cs typeface="Times New Roman" pitchFamily="18" charset="0"/>
            </a:endParaRPr>
          </a:p>
          <a:p>
            <a:pPr lvl="1" eaLnBrk="1" hangingPunct="1">
              <a:lnSpc>
                <a:spcPct val="90000"/>
              </a:lnSpc>
              <a:buFontTx/>
              <a:buNone/>
            </a:pPr>
            <a:r>
              <a:rPr lang="en-US" sz="2000">
                <a:solidFill>
                  <a:srgbClr val="000000"/>
                </a:solidFill>
                <a:cs typeface="Times New Roman" pitchFamily="18" charset="0"/>
              </a:rPr>
              <a:t>				Population		Sample</a:t>
            </a:r>
            <a:br>
              <a:rPr lang="en-US" sz="2000">
                <a:solidFill>
                  <a:srgbClr val="000000"/>
                </a:solidFill>
                <a:cs typeface="Times New Roman" pitchFamily="18" charset="0"/>
              </a:rPr>
            </a:br>
            <a:r>
              <a:rPr lang="en-US" sz="2000">
                <a:solidFill>
                  <a:srgbClr val="000000"/>
                </a:solidFill>
                <a:cs typeface="Times New Roman" pitchFamily="18" charset="0"/>
              </a:rPr>
              <a:t>			</a:t>
            </a:r>
            <a:r>
              <a:rPr lang="en-US" sz="2000" u="sng">
                <a:solidFill>
                  <a:srgbClr val="000000"/>
                </a:solidFill>
                <a:cs typeface="Times New Roman" pitchFamily="18" charset="0"/>
              </a:rPr>
              <a:t>composition</a:t>
            </a:r>
            <a:r>
              <a:rPr lang="en-US" sz="2000">
                <a:solidFill>
                  <a:srgbClr val="000000"/>
                </a:solidFill>
                <a:cs typeface="Times New Roman" pitchFamily="18" charset="0"/>
              </a:rPr>
              <a:t>		</a:t>
            </a:r>
            <a:r>
              <a:rPr lang="en-US" sz="2000" u="sng">
                <a:solidFill>
                  <a:srgbClr val="000000"/>
                </a:solidFill>
                <a:cs typeface="Times New Roman" pitchFamily="18" charset="0"/>
              </a:rPr>
              <a:t>composition</a:t>
            </a:r>
            <a:br>
              <a:rPr lang="en-US" sz="2000">
                <a:solidFill>
                  <a:srgbClr val="000000"/>
                </a:solidFill>
                <a:cs typeface="Times New Roman" pitchFamily="18" charset="0"/>
              </a:rPr>
            </a:br>
            <a:r>
              <a:rPr lang="en-US" sz="2000">
                <a:solidFill>
                  <a:srgbClr val="000000"/>
                </a:solidFill>
                <a:cs typeface="Times New Roman" pitchFamily="18" charset="0"/>
              </a:rPr>
              <a:t>Control		</a:t>
            </a:r>
            <a:br>
              <a:rPr lang="en-US" sz="2000">
                <a:solidFill>
                  <a:srgbClr val="000000"/>
                </a:solidFill>
                <a:cs typeface="Times New Roman" pitchFamily="18" charset="0"/>
              </a:rPr>
            </a:br>
            <a:r>
              <a:rPr lang="en-US" sz="2000">
                <a:solidFill>
                  <a:srgbClr val="000000"/>
                </a:solidFill>
                <a:cs typeface="Times New Roman" pitchFamily="18" charset="0"/>
              </a:rPr>
              <a:t>Characteristic	Percentage	Percentage	Number</a:t>
            </a:r>
            <a:br>
              <a:rPr lang="en-US" sz="2000">
                <a:solidFill>
                  <a:srgbClr val="000000"/>
                </a:solidFill>
                <a:cs typeface="Times New Roman" pitchFamily="18" charset="0"/>
              </a:rPr>
            </a:br>
            <a:r>
              <a:rPr lang="en-US" sz="2000">
                <a:solidFill>
                  <a:srgbClr val="000000"/>
                </a:solidFill>
                <a:cs typeface="Times New Roman" pitchFamily="18" charset="0"/>
              </a:rPr>
              <a:t>Sex</a:t>
            </a:r>
            <a:br>
              <a:rPr lang="en-US" sz="2000">
                <a:solidFill>
                  <a:srgbClr val="000000"/>
                </a:solidFill>
                <a:cs typeface="Times New Roman" pitchFamily="18" charset="0"/>
              </a:rPr>
            </a:br>
            <a:r>
              <a:rPr lang="en-US" sz="2000">
                <a:solidFill>
                  <a:srgbClr val="000000"/>
                </a:solidFill>
                <a:cs typeface="Times New Roman" pitchFamily="18" charset="0"/>
              </a:rPr>
              <a:t>  Male		48		48		480</a:t>
            </a:r>
            <a:br>
              <a:rPr lang="en-US" sz="2000">
                <a:solidFill>
                  <a:srgbClr val="000000"/>
                </a:solidFill>
                <a:cs typeface="Times New Roman" pitchFamily="18" charset="0"/>
              </a:rPr>
            </a:br>
            <a:r>
              <a:rPr lang="en-US" sz="2000">
                <a:solidFill>
                  <a:srgbClr val="000000"/>
                </a:solidFill>
                <a:cs typeface="Times New Roman" pitchFamily="18" charset="0"/>
              </a:rPr>
              <a:t>  Female		52		52		520</a:t>
            </a:r>
            <a:br>
              <a:rPr lang="en-US" sz="2000">
                <a:solidFill>
                  <a:srgbClr val="000000"/>
                </a:solidFill>
                <a:cs typeface="Times New Roman" pitchFamily="18" charset="0"/>
              </a:rPr>
            </a:br>
            <a:r>
              <a:rPr lang="en-US" sz="2000">
                <a:solidFill>
                  <a:srgbClr val="000000"/>
                </a:solidFill>
                <a:cs typeface="Times New Roman" pitchFamily="18" charset="0"/>
              </a:rPr>
              <a:t>			____		____		____</a:t>
            </a:r>
            <a:br>
              <a:rPr lang="en-US" sz="2000">
                <a:solidFill>
                  <a:srgbClr val="000000"/>
                </a:solidFill>
                <a:cs typeface="Times New Roman" pitchFamily="18" charset="0"/>
              </a:rPr>
            </a:br>
            <a:r>
              <a:rPr lang="en-US" sz="2000">
                <a:solidFill>
                  <a:srgbClr val="000000"/>
                </a:solidFill>
                <a:cs typeface="Times New Roman" pitchFamily="18" charset="0"/>
              </a:rPr>
              <a:t>			100		100		1000</a:t>
            </a:r>
            <a:endParaRPr lang="en-US" sz="200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a:solidFill>
                  <a:srgbClr val="0066FF"/>
                </a:solidFill>
              </a:rPr>
              <a:t>Research is not</a:t>
            </a:r>
          </a:p>
        </p:txBody>
      </p:sp>
      <p:sp>
        <p:nvSpPr>
          <p:cNvPr id="3" name="Content Placeholder 2"/>
          <p:cNvSpPr>
            <a:spLocks noGrp="1"/>
          </p:cNvSpPr>
          <p:nvPr>
            <p:ph idx="1"/>
          </p:nvPr>
        </p:nvSpPr>
        <p:spPr/>
        <p:txBody>
          <a:bodyPr/>
          <a:lstStyle/>
          <a:p>
            <a:pPr marL="514350" indent="-514350">
              <a:buFont typeface="Arial" charset="0"/>
              <a:buNone/>
            </a:pPr>
            <a:r>
              <a:rPr lang="en-US" dirty="0"/>
              <a:t>Accidental discovery :</a:t>
            </a:r>
          </a:p>
          <a:p>
            <a:pPr marL="914400" lvl="1" indent="-514350">
              <a:buFont typeface="Arial" charset="0"/>
              <a:buAutoNum type="arabicPeriod"/>
            </a:pPr>
            <a:r>
              <a:rPr lang="en-US" dirty="0"/>
              <a:t>Accidental discovery may occur in structured research process</a:t>
            </a:r>
          </a:p>
          <a:p>
            <a:pPr marL="914400" lvl="1" indent="-514350">
              <a:buFont typeface="Arial" charset="0"/>
              <a:buAutoNum type="arabicPeriod"/>
            </a:pPr>
            <a:r>
              <a:rPr lang="en-US" dirty="0"/>
              <a:t>Usually takes the form of a phenomenon not previously noticed</a:t>
            </a:r>
          </a:p>
        </p:txBody>
      </p:sp>
      <p:sp>
        <p:nvSpPr>
          <p:cNvPr id="4" name="Slide Number Placeholder 3"/>
          <p:cNvSpPr>
            <a:spLocks noGrp="1"/>
          </p:cNvSpPr>
          <p:nvPr>
            <p:ph type="sldNum" sz="quarter" idx="12"/>
          </p:nvPr>
        </p:nvSpPr>
        <p:spPr/>
        <p:txBody>
          <a:bodyPr/>
          <a:lstStyle/>
          <a:p>
            <a:pPr>
              <a:defRPr/>
            </a:pPr>
            <a:fld id="{1DFCED21-4DF5-4C6B-8426-9AD8C4AFC937}" type="slidenum">
              <a:rPr lang="en-US"/>
              <a:pPr>
                <a:defRPr/>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sz="3200" b="1" u="sng" dirty="0">
                <a:solidFill>
                  <a:srgbClr val="7030A0"/>
                </a:solidFill>
              </a:rPr>
              <a:t>Snowball Sampling</a:t>
            </a:r>
          </a:p>
        </p:txBody>
      </p:sp>
      <p:sp>
        <p:nvSpPr>
          <p:cNvPr id="79875" name="Rectangle 3"/>
          <p:cNvSpPr>
            <a:spLocks noGrp="1" noChangeArrowheads="1"/>
          </p:cNvSpPr>
          <p:nvPr>
            <p:ph type="body" idx="1"/>
          </p:nvPr>
        </p:nvSpPr>
        <p:spPr/>
        <p:txBody>
          <a:bodyPr/>
          <a:lstStyle/>
          <a:p>
            <a:pPr eaLnBrk="1" hangingPunct="1">
              <a:buFontTx/>
              <a:buNone/>
            </a:pPr>
            <a:r>
              <a:rPr lang="en-US" sz="2400">
                <a:solidFill>
                  <a:srgbClr val="000000"/>
                </a:solidFill>
                <a:cs typeface="Times New Roman" pitchFamily="18" charset="0"/>
              </a:rPr>
              <a:t>	In </a:t>
            </a:r>
            <a:r>
              <a:rPr lang="en-US" sz="2400" b="1">
                <a:solidFill>
                  <a:srgbClr val="000000"/>
                </a:solidFill>
                <a:cs typeface="Times New Roman" pitchFamily="18" charset="0"/>
              </a:rPr>
              <a:t>snowball sampling</a:t>
            </a:r>
            <a:r>
              <a:rPr lang="en-US" sz="2400">
                <a:solidFill>
                  <a:srgbClr val="000000"/>
                </a:solidFill>
                <a:cs typeface="Times New Roman" pitchFamily="18" charset="0"/>
              </a:rPr>
              <a:t>, an initial group of respondents is selected, usually at random.  </a:t>
            </a:r>
          </a:p>
          <a:p>
            <a:pPr eaLnBrk="1" hangingPunct="1">
              <a:buFontTx/>
              <a:buNone/>
            </a:pPr>
            <a:endParaRPr lang="en-US" sz="2400">
              <a:solidFill>
                <a:srgbClr val="000000"/>
              </a:solidFill>
              <a:cs typeface="Times New Roman" pitchFamily="18" charset="0"/>
            </a:endParaRPr>
          </a:p>
          <a:p>
            <a:pPr lvl="1" eaLnBrk="1" hangingPunct="1">
              <a:buClr>
                <a:schemeClr val="tx2"/>
              </a:buClr>
            </a:pPr>
            <a:r>
              <a:rPr lang="en-US" sz="2400">
                <a:solidFill>
                  <a:srgbClr val="000000"/>
                </a:solidFill>
                <a:cs typeface="Times New Roman" pitchFamily="18" charset="0"/>
              </a:rPr>
              <a:t>After being interviewed, these respondents are asked to identify others who belong to the target population of interest.  </a:t>
            </a:r>
          </a:p>
          <a:p>
            <a:pPr lvl="1" eaLnBrk="1" hangingPunct="1">
              <a:buClr>
                <a:schemeClr val="tx2"/>
              </a:buClr>
            </a:pPr>
            <a:r>
              <a:rPr lang="en-US" sz="2400">
                <a:solidFill>
                  <a:srgbClr val="000000"/>
                </a:solidFill>
                <a:cs typeface="Times New Roman" pitchFamily="18" charset="0"/>
              </a:rPr>
              <a:t>Subsequent respondents are selected based on the referrals.</a:t>
            </a:r>
            <a:endParaRPr lang="en-US" sz="240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76200"/>
            <a:ext cx="8229600" cy="609600"/>
          </a:xfrm>
        </p:spPr>
        <p:txBody>
          <a:bodyPr/>
          <a:lstStyle/>
          <a:p>
            <a:pPr eaLnBrk="1" hangingPunct="1"/>
            <a:r>
              <a:rPr lang="en-US" sz="3200" b="1" u="sng" dirty="0">
                <a:solidFill>
                  <a:srgbClr val="7030A0"/>
                </a:solidFill>
              </a:rPr>
              <a:t>Simple Random Sampling</a:t>
            </a:r>
          </a:p>
        </p:txBody>
      </p:sp>
      <p:sp>
        <p:nvSpPr>
          <p:cNvPr id="80899" name="Rectangle 3"/>
          <p:cNvSpPr>
            <a:spLocks noGrp="1" noChangeArrowheads="1"/>
          </p:cNvSpPr>
          <p:nvPr>
            <p:ph type="body" idx="1"/>
          </p:nvPr>
        </p:nvSpPr>
        <p:spPr>
          <a:xfrm>
            <a:off x="381000" y="762000"/>
            <a:ext cx="8229600" cy="4525963"/>
          </a:xfrm>
        </p:spPr>
        <p:txBody>
          <a:bodyPr>
            <a:normAutofit fontScale="92500" lnSpcReduction="10000"/>
          </a:bodyPr>
          <a:lstStyle/>
          <a:p>
            <a:pPr eaLnBrk="1" hangingPunct="1"/>
            <a:r>
              <a:rPr lang="en-US" sz="2400">
                <a:solidFill>
                  <a:srgbClr val="000000"/>
                </a:solidFill>
                <a:cs typeface="Times New Roman" pitchFamily="18" charset="0"/>
              </a:rPr>
              <a:t>Each element in the population has a known and equal probability of selection. </a:t>
            </a:r>
          </a:p>
          <a:p>
            <a:pPr eaLnBrk="1" hangingPunct="1"/>
            <a:r>
              <a:rPr lang="en-US" sz="2400">
                <a:solidFill>
                  <a:srgbClr val="000000"/>
                </a:solidFill>
                <a:cs typeface="Times New Roman" pitchFamily="18" charset="0"/>
              </a:rPr>
              <a:t>Each possible sample of a given size (n) has a known and equal probability of being the sample actually selected.  </a:t>
            </a:r>
          </a:p>
          <a:p>
            <a:pPr eaLnBrk="1" hangingPunct="1"/>
            <a:r>
              <a:rPr lang="en-US" sz="2400">
                <a:solidFill>
                  <a:srgbClr val="000000"/>
                </a:solidFill>
                <a:cs typeface="Times New Roman" pitchFamily="18" charset="0"/>
              </a:rPr>
              <a:t>This implies that every element is selected independently of every other element.</a:t>
            </a:r>
          </a:p>
          <a:p>
            <a:pPr eaLnBrk="1" hangingPunct="1"/>
            <a:r>
              <a:rPr lang="en-US" sz="2400">
                <a:solidFill>
                  <a:srgbClr val="C00000"/>
                </a:solidFill>
                <a:cs typeface="Times New Roman" pitchFamily="18" charset="0"/>
              </a:rPr>
              <a:t>Limitations: </a:t>
            </a:r>
          </a:p>
          <a:p>
            <a:pPr eaLnBrk="1" hangingPunct="1"/>
            <a:r>
              <a:rPr lang="en-US" sz="2400"/>
              <a:t>Difficult to construct a sampling frame permitting simple random sample to draw.</a:t>
            </a:r>
          </a:p>
          <a:p>
            <a:pPr eaLnBrk="1" hangingPunct="1"/>
            <a:r>
              <a:rPr lang="en-US" sz="2400"/>
              <a:t>SRS results in samples that are spread over large geographical areas; increasing time and cost of data collection.</a:t>
            </a:r>
          </a:p>
          <a:p>
            <a:pPr eaLnBrk="1" hangingPunct="1"/>
            <a:r>
              <a:rPr lang="en-US" sz="2400"/>
              <a:t>Low precision and large standard errors</a:t>
            </a:r>
          </a:p>
          <a:p>
            <a:pPr eaLnBrk="1" hangingPunct="1"/>
            <a:r>
              <a:rPr lang="en-US" sz="2400"/>
              <a:t>May or may not result in a representative sample. </a:t>
            </a:r>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r>
              <a:rPr lang="en-US" sz="3200" b="1" u="sng" dirty="0">
                <a:solidFill>
                  <a:srgbClr val="7030A0"/>
                </a:solidFill>
              </a:rPr>
              <a:t>Systematic Sampling</a:t>
            </a:r>
          </a:p>
        </p:txBody>
      </p:sp>
      <p:sp>
        <p:nvSpPr>
          <p:cNvPr id="81923" name="Rectangle 3"/>
          <p:cNvSpPr>
            <a:spLocks noGrp="1" noChangeArrowheads="1"/>
          </p:cNvSpPr>
          <p:nvPr>
            <p:ph type="body" idx="1"/>
          </p:nvPr>
        </p:nvSpPr>
        <p:spPr/>
        <p:txBody>
          <a:bodyPr/>
          <a:lstStyle/>
          <a:p>
            <a:pPr eaLnBrk="1" hangingPunct="1">
              <a:lnSpc>
                <a:spcPct val="90000"/>
              </a:lnSpc>
            </a:pPr>
            <a:r>
              <a:rPr lang="en-US" sz="2000">
                <a:solidFill>
                  <a:srgbClr val="000000"/>
                </a:solidFill>
                <a:cs typeface="Times New Roman" pitchFamily="18" charset="0"/>
              </a:rPr>
              <a:t>The sample is chosen by selecting a random starting point and then picking every ith element in succession from the sampling frame.  </a:t>
            </a:r>
          </a:p>
          <a:p>
            <a:pPr eaLnBrk="1" hangingPunct="1">
              <a:lnSpc>
                <a:spcPct val="90000"/>
              </a:lnSpc>
            </a:pPr>
            <a:r>
              <a:rPr lang="en-US" sz="2000">
                <a:solidFill>
                  <a:srgbClr val="000000"/>
                </a:solidFill>
                <a:cs typeface="Times New Roman" pitchFamily="18" charset="0"/>
              </a:rPr>
              <a:t>The sampling interval, i, is determined by dividing the population size N by the sample size n and rounding to the nearest integer.  </a:t>
            </a:r>
          </a:p>
          <a:p>
            <a:pPr eaLnBrk="1" hangingPunct="1">
              <a:lnSpc>
                <a:spcPct val="90000"/>
              </a:lnSpc>
            </a:pPr>
            <a:r>
              <a:rPr lang="en-US" sz="2000">
                <a:solidFill>
                  <a:srgbClr val="000000"/>
                </a:solidFill>
                <a:cs typeface="Times New Roman" pitchFamily="18" charset="0"/>
              </a:rPr>
              <a:t>When the ordering of the elements is related to the characteristic of interest, systematic sampling increases the representativeness of the sample.   </a:t>
            </a:r>
          </a:p>
          <a:p>
            <a:pPr eaLnBrk="1" hangingPunct="1">
              <a:lnSpc>
                <a:spcPct val="90000"/>
              </a:lnSpc>
            </a:pPr>
            <a:r>
              <a:rPr lang="en-US" sz="2000">
                <a:solidFill>
                  <a:srgbClr val="000000"/>
                </a:solidFill>
                <a:cs typeface="Times New Roman" pitchFamily="18" charset="0"/>
              </a:rPr>
              <a:t>If the ordering of the elements produces a cyclical pattern, systematic sampling may decrease the representativeness of the sample.  </a:t>
            </a:r>
          </a:p>
          <a:p>
            <a:pPr eaLnBrk="1" hangingPunct="1">
              <a:lnSpc>
                <a:spcPct val="90000"/>
              </a:lnSpc>
              <a:buFontTx/>
              <a:buNone/>
            </a:pPr>
            <a:r>
              <a:rPr lang="en-US" sz="2000">
                <a:cs typeface="Times New Roman" pitchFamily="18" charset="0"/>
              </a:rPr>
              <a:t>	For example, there are 100,000 elements in the population and a sample of 1,000 is desired.  In this case the sampling interval, i, is 100.  A random number between 1 and 100 is selected.  If, for example, this number is 23, the sample consists of elements 23, 123, 223, 323, 423, 523, and so on.</a:t>
            </a:r>
            <a:r>
              <a:rPr lang="en-US" sz="2000"/>
              <a:t> </a:t>
            </a:r>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57200" y="381000"/>
            <a:ext cx="8229600" cy="228600"/>
          </a:xfrm>
        </p:spPr>
        <p:txBody>
          <a:bodyPr>
            <a:noAutofit/>
          </a:bodyPr>
          <a:lstStyle/>
          <a:p>
            <a:pPr eaLnBrk="1" hangingPunct="1"/>
            <a:r>
              <a:rPr lang="en-US" sz="3200" b="1" u="sng" dirty="0">
                <a:solidFill>
                  <a:srgbClr val="7030A0"/>
                </a:solidFill>
              </a:rPr>
              <a:t>Stratified Sampling</a:t>
            </a:r>
          </a:p>
        </p:txBody>
      </p:sp>
      <p:sp>
        <p:nvSpPr>
          <p:cNvPr id="82947" name="Rectangle 3"/>
          <p:cNvSpPr>
            <a:spLocks noGrp="1" noChangeArrowheads="1"/>
          </p:cNvSpPr>
          <p:nvPr>
            <p:ph type="body" idx="1"/>
          </p:nvPr>
        </p:nvSpPr>
        <p:spPr>
          <a:xfrm>
            <a:off x="457200" y="1371600"/>
            <a:ext cx="8458200" cy="5257800"/>
          </a:xfrm>
        </p:spPr>
        <p:txBody>
          <a:bodyPr>
            <a:normAutofit/>
          </a:bodyPr>
          <a:lstStyle/>
          <a:p>
            <a:pPr algn="just" eaLnBrk="1" hangingPunct="1">
              <a:lnSpc>
                <a:spcPct val="80000"/>
              </a:lnSpc>
            </a:pPr>
            <a:r>
              <a:rPr lang="en-US" sz="2800" dirty="0">
                <a:solidFill>
                  <a:srgbClr val="000000"/>
                </a:solidFill>
                <a:cs typeface="Times New Roman" pitchFamily="18" charset="0"/>
              </a:rPr>
              <a:t>A two-step process in which the population is partitioned into subpopulations, or strata.  </a:t>
            </a:r>
          </a:p>
          <a:p>
            <a:pPr algn="just" eaLnBrk="1" hangingPunct="1">
              <a:lnSpc>
                <a:spcPct val="80000"/>
              </a:lnSpc>
            </a:pPr>
            <a:r>
              <a:rPr lang="en-US" sz="2800" dirty="0">
                <a:solidFill>
                  <a:srgbClr val="000000"/>
                </a:solidFill>
                <a:cs typeface="Times New Roman" pitchFamily="18" charset="0"/>
              </a:rPr>
              <a:t>The strata should be mutually exclusive and collectively exhaustive in that every population element should be assigned to one and only one stratum and no population elements should be omitted.  </a:t>
            </a:r>
          </a:p>
          <a:p>
            <a:pPr algn="just" eaLnBrk="1" hangingPunct="1">
              <a:lnSpc>
                <a:spcPct val="80000"/>
              </a:lnSpc>
            </a:pPr>
            <a:r>
              <a:rPr lang="en-US" sz="2800" dirty="0">
                <a:solidFill>
                  <a:srgbClr val="000000"/>
                </a:solidFill>
                <a:cs typeface="Times New Roman" pitchFamily="18" charset="0"/>
              </a:rPr>
              <a:t>Next, elements are selected from each stratum by a random procedure, usually SRS.  </a:t>
            </a:r>
          </a:p>
          <a:p>
            <a:pPr algn="just" eaLnBrk="1" hangingPunct="1">
              <a:lnSpc>
                <a:spcPct val="80000"/>
              </a:lnSpc>
            </a:pPr>
            <a:r>
              <a:rPr lang="en-US" sz="2800" dirty="0">
                <a:solidFill>
                  <a:srgbClr val="000000"/>
                </a:solidFill>
                <a:cs typeface="Times New Roman" pitchFamily="18" charset="0"/>
              </a:rPr>
              <a:t>A major objective of stratified sampling is to increase precision without increasing cost.</a:t>
            </a:r>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algn="just">
              <a:lnSpc>
                <a:spcPct val="80000"/>
              </a:lnSpc>
            </a:pPr>
            <a:r>
              <a:rPr lang="en-US" sz="2800" dirty="0">
                <a:solidFill>
                  <a:srgbClr val="000000"/>
                </a:solidFill>
                <a:cs typeface="Times New Roman" pitchFamily="18" charset="0"/>
              </a:rPr>
              <a:t>The elements within a stratum should be as homogeneous as possible, but the elements in different strata should be as heterogeneous as possible.  </a:t>
            </a:r>
          </a:p>
          <a:p>
            <a:pPr algn="just">
              <a:lnSpc>
                <a:spcPct val="80000"/>
              </a:lnSpc>
            </a:pPr>
            <a:r>
              <a:rPr lang="en-US" sz="2800" dirty="0">
                <a:solidFill>
                  <a:srgbClr val="000000"/>
                </a:solidFill>
                <a:cs typeface="Times New Roman" pitchFamily="18" charset="0"/>
              </a:rPr>
              <a:t>The stratification variables should also be closely related to the characteristic of interest.  </a:t>
            </a:r>
          </a:p>
          <a:p>
            <a:pPr algn="just">
              <a:lnSpc>
                <a:spcPct val="80000"/>
              </a:lnSpc>
            </a:pPr>
            <a:r>
              <a:rPr lang="en-US" sz="2800" dirty="0">
                <a:solidFill>
                  <a:srgbClr val="000000"/>
                </a:solidFill>
                <a:cs typeface="Times New Roman" pitchFamily="18" charset="0"/>
              </a:rPr>
              <a:t>Finally, the variables should decrease the cost of the stratification process by being easy to measure and apply.  </a:t>
            </a:r>
          </a:p>
          <a:p>
            <a:pPr algn="just">
              <a:lnSpc>
                <a:spcPct val="80000"/>
              </a:lnSpc>
            </a:pPr>
            <a:r>
              <a:rPr lang="en-US" sz="2800" dirty="0">
                <a:solidFill>
                  <a:srgbClr val="000000"/>
                </a:solidFill>
                <a:cs typeface="Times New Roman" pitchFamily="18" charset="0"/>
              </a:rPr>
              <a:t>In proportionate stratified sampling, the size of the sample drawn from each stratum is proportionate to the relative size of that stratum in the total population.  </a:t>
            </a:r>
          </a:p>
          <a:p>
            <a:pPr algn="just">
              <a:lnSpc>
                <a:spcPct val="80000"/>
              </a:lnSpc>
            </a:pPr>
            <a:r>
              <a:rPr lang="en-US" sz="2800" dirty="0">
                <a:solidFill>
                  <a:srgbClr val="000000"/>
                </a:solidFill>
                <a:cs typeface="Times New Roman" pitchFamily="18" charset="0"/>
              </a:rPr>
              <a:t>In disproportionate stratified sampling, the size of the sample from each stratum is proportionate to the relative size of that stratum and to the standard deviation of the distribution of the characteristic of interest</a:t>
            </a:r>
          </a:p>
          <a:p>
            <a:pPr algn="just"/>
            <a:endParaRPr lang="en-US" sz="28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en-US" sz="3200" b="1" u="sng" dirty="0">
                <a:solidFill>
                  <a:srgbClr val="7030A0"/>
                </a:solidFill>
              </a:rPr>
              <a:t>Cluster Sampling</a:t>
            </a:r>
          </a:p>
        </p:txBody>
      </p:sp>
      <p:sp>
        <p:nvSpPr>
          <p:cNvPr id="83971" name="Rectangle 3"/>
          <p:cNvSpPr>
            <a:spLocks noGrp="1" noChangeArrowheads="1"/>
          </p:cNvSpPr>
          <p:nvPr>
            <p:ph type="body" idx="1"/>
          </p:nvPr>
        </p:nvSpPr>
        <p:spPr>
          <a:xfrm>
            <a:off x="457200" y="1295400"/>
            <a:ext cx="8229600" cy="4525963"/>
          </a:xfrm>
        </p:spPr>
        <p:txBody>
          <a:bodyPr>
            <a:normAutofit/>
          </a:bodyPr>
          <a:lstStyle/>
          <a:p>
            <a:pPr algn="just" eaLnBrk="1" hangingPunct="1"/>
            <a:r>
              <a:rPr lang="en-US" sz="2800" dirty="0">
                <a:solidFill>
                  <a:srgbClr val="000000"/>
                </a:solidFill>
                <a:cs typeface="Times New Roman" pitchFamily="18" charset="0"/>
              </a:rPr>
              <a:t>The target population is first divided into mutually exclusive and collectively exhaustive subpopulations, or clusters.  </a:t>
            </a:r>
          </a:p>
          <a:p>
            <a:pPr algn="just" eaLnBrk="1" hangingPunct="1"/>
            <a:r>
              <a:rPr lang="en-US" sz="2800" dirty="0">
                <a:solidFill>
                  <a:srgbClr val="000000"/>
                </a:solidFill>
                <a:cs typeface="Times New Roman" pitchFamily="18" charset="0"/>
              </a:rPr>
              <a:t>Then a random sample of clusters is selected, based on a probability sampling technique such as SRS.  </a:t>
            </a:r>
          </a:p>
          <a:p>
            <a:pPr algn="just" eaLnBrk="1" hangingPunct="1"/>
            <a:r>
              <a:rPr lang="en-US" sz="2800" dirty="0">
                <a:solidFill>
                  <a:srgbClr val="000000"/>
                </a:solidFill>
                <a:cs typeface="Times New Roman" pitchFamily="18" charset="0"/>
              </a:rPr>
              <a:t>For each selected cluster, either all the elements are included in the sample (one-stage) or a sample of elements is drawn probabilistically (two-stage).  </a:t>
            </a: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dirty="0">
                <a:solidFill>
                  <a:srgbClr val="000000"/>
                </a:solidFill>
                <a:cs typeface="Times New Roman" pitchFamily="18" charset="0"/>
              </a:rPr>
              <a:t>Elements within a cluster should be as heterogeneous as possible, but clusters themselves should be as homogeneous as possible.  Ideally, each cluster should be a small-scale representation of the population.  </a:t>
            </a:r>
          </a:p>
          <a:p>
            <a:pPr algn="just"/>
            <a:r>
              <a:rPr lang="en-US" dirty="0">
                <a:cs typeface="Times New Roman" pitchFamily="18" charset="0"/>
              </a:rPr>
              <a:t>In </a:t>
            </a:r>
            <a:r>
              <a:rPr lang="en-US" b="1" dirty="0">
                <a:cs typeface="Times New Roman" pitchFamily="18" charset="0"/>
              </a:rPr>
              <a:t>probability proportionate to size</a:t>
            </a:r>
            <a:r>
              <a:rPr lang="en-US" dirty="0">
                <a:cs typeface="Times New Roman" pitchFamily="18" charset="0"/>
              </a:rPr>
              <a:t> </a:t>
            </a:r>
            <a:r>
              <a:rPr lang="en-US" b="1" dirty="0">
                <a:cs typeface="Times New Roman" pitchFamily="18" charset="0"/>
              </a:rPr>
              <a:t>sampling</a:t>
            </a:r>
            <a:r>
              <a:rPr lang="en-US" dirty="0">
                <a:cs typeface="Times New Roman" pitchFamily="18" charset="0"/>
              </a:rPr>
              <a:t>, the clusters are sampled with probability proportional to size.  In the second stage, the probability of selecting a sampling unit in a selected cluster varies inversely with the size of the cluster. </a:t>
            </a:r>
          </a:p>
          <a:p>
            <a:pPr algn="just"/>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228600" y="914400"/>
            <a:ext cx="8686800" cy="59436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84995" name="Rectangle 3"/>
          <p:cNvSpPr>
            <a:spLocks noChangeArrowheads="1"/>
          </p:cNvSpPr>
          <p:nvPr/>
        </p:nvSpPr>
        <p:spPr bwMode="auto">
          <a:xfrm>
            <a:off x="1203325" y="1447800"/>
            <a:ext cx="973138" cy="258763"/>
          </a:xfrm>
          <a:prstGeom prst="rect">
            <a:avLst/>
          </a:prstGeom>
          <a:noFill/>
          <a:ln w="9525">
            <a:noFill/>
            <a:miter lim="800000"/>
            <a:headEnd/>
            <a:tailEnd/>
          </a:ln>
        </p:spPr>
        <p:txBody>
          <a:bodyPr wrap="none" lIns="0" tIns="0" rIns="0" bIns="0">
            <a:spAutoFit/>
          </a:bodyPr>
          <a:lstStyle/>
          <a:p>
            <a:r>
              <a:rPr lang="en-US" sz="1700" b="1">
                <a:latin typeface="Times" pitchFamily="18" charset="0"/>
              </a:rPr>
              <a:t>Technique</a:t>
            </a:r>
            <a:endParaRPr lang="en-US" sz="2400">
              <a:latin typeface="Tahoma" pitchFamily="34" charset="0"/>
            </a:endParaRPr>
          </a:p>
        </p:txBody>
      </p:sp>
      <p:sp>
        <p:nvSpPr>
          <p:cNvPr id="84996" name="Rectangle 4"/>
          <p:cNvSpPr>
            <a:spLocks noChangeArrowheads="1"/>
          </p:cNvSpPr>
          <p:nvPr/>
        </p:nvSpPr>
        <p:spPr bwMode="auto">
          <a:xfrm>
            <a:off x="3617913" y="1447800"/>
            <a:ext cx="887412" cy="258763"/>
          </a:xfrm>
          <a:prstGeom prst="rect">
            <a:avLst/>
          </a:prstGeom>
          <a:noFill/>
          <a:ln w="9525">
            <a:noFill/>
            <a:miter lim="800000"/>
            <a:headEnd/>
            <a:tailEnd/>
          </a:ln>
        </p:spPr>
        <p:txBody>
          <a:bodyPr wrap="none" lIns="0" tIns="0" rIns="0" bIns="0">
            <a:spAutoFit/>
          </a:bodyPr>
          <a:lstStyle/>
          <a:p>
            <a:r>
              <a:rPr lang="en-US" sz="1700" b="1">
                <a:latin typeface="Times" pitchFamily="18" charset="0"/>
              </a:rPr>
              <a:t>Strengths</a:t>
            </a:r>
            <a:endParaRPr lang="en-US" sz="2400">
              <a:latin typeface="Tahoma" pitchFamily="34" charset="0"/>
            </a:endParaRPr>
          </a:p>
        </p:txBody>
      </p:sp>
      <p:sp>
        <p:nvSpPr>
          <p:cNvPr id="84997" name="Rectangle 5"/>
          <p:cNvSpPr>
            <a:spLocks noChangeArrowheads="1"/>
          </p:cNvSpPr>
          <p:nvPr/>
        </p:nvSpPr>
        <p:spPr bwMode="auto">
          <a:xfrm>
            <a:off x="5648325" y="1447800"/>
            <a:ext cx="1101725" cy="258763"/>
          </a:xfrm>
          <a:prstGeom prst="rect">
            <a:avLst/>
          </a:prstGeom>
          <a:noFill/>
          <a:ln w="9525">
            <a:noFill/>
            <a:miter lim="800000"/>
            <a:headEnd/>
            <a:tailEnd/>
          </a:ln>
        </p:spPr>
        <p:txBody>
          <a:bodyPr wrap="none" lIns="0" tIns="0" rIns="0" bIns="0">
            <a:spAutoFit/>
          </a:bodyPr>
          <a:lstStyle/>
          <a:p>
            <a:r>
              <a:rPr lang="en-US" sz="1700" b="1">
                <a:latin typeface="Times" pitchFamily="18" charset="0"/>
              </a:rPr>
              <a:t>Weaknesses</a:t>
            </a:r>
            <a:endParaRPr lang="en-US" sz="2400">
              <a:latin typeface="Tahoma" pitchFamily="34" charset="0"/>
            </a:endParaRPr>
          </a:p>
        </p:txBody>
      </p:sp>
      <p:sp>
        <p:nvSpPr>
          <p:cNvPr id="84998" name="Rectangle 6"/>
          <p:cNvSpPr>
            <a:spLocks noChangeArrowheads="1"/>
          </p:cNvSpPr>
          <p:nvPr/>
        </p:nvSpPr>
        <p:spPr bwMode="auto">
          <a:xfrm>
            <a:off x="1203325" y="1751013"/>
            <a:ext cx="1982788" cy="228600"/>
          </a:xfrm>
          <a:prstGeom prst="rect">
            <a:avLst/>
          </a:prstGeom>
          <a:noFill/>
          <a:ln w="9525">
            <a:noFill/>
            <a:miter lim="800000"/>
            <a:headEnd/>
            <a:tailEnd/>
          </a:ln>
        </p:spPr>
        <p:txBody>
          <a:bodyPr wrap="none" lIns="0" tIns="0" rIns="0" bIns="0">
            <a:spAutoFit/>
          </a:bodyPr>
          <a:lstStyle/>
          <a:p>
            <a:r>
              <a:rPr lang="en-US" sz="1500" b="1" i="1">
                <a:solidFill>
                  <a:schemeClr val="tx2"/>
                </a:solidFill>
                <a:latin typeface="Times" pitchFamily="18" charset="0"/>
              </a:rPr>
              <a:t>Nonprobability Sampling</a:t>
            </a:r>
            <a:endParaRPr lang="en-US" sz="2400" b="1">
              <a:solidFill>
                <a:schemeClr val="tx2"/>
              </a:solidFill>
              <a:latin typeface="Tahoma" pitchFamily="34" charset="0"/>
            </a:endParaRPr>
          </a:p>
        </p:txBody>
      </p:sp>
      <p:sp>
        <p:nvSpPr>
          <p:cNvPr id="84999" name="Rectangle 7"/>
          <p:cNvSpPr>
            <a:spLocks noChangeArrowheads="1"/>
          </p:cNvSpPr>
          <p:nvPr/>
        </p:nvSpPr>
        <p:spPr bwMode="auto">
          <a:xfrm>
            <a:off x="1203325" y="1949450"/>
            <a:ext cx="125413" cy="250825"/>
          </a:xfrm>
          <a:prstGeom prst="rect">
            <a:avLst/>
          </a:prstGeom>
          <a:noFill/>
          <a:ln w="9525">
            <a:noFill/>
            <a:miter lim="800000"/>
            <a:headEnd/>
            <a:tailEnd/>
          </a:ln>
        </p:spPr>
        <p:txBody>
          <a:bodyPr wrap="none" lIns="0" tIns="0" rIns="0" bIns="0">
            <a:spAutoFit/>
          </a:bodyPr>
          <a:lstStyle/>
          <a:p>
            <a:r>
              <a:rPr lang="en-US" sz="1500">
                <a:solidFill>
                  <a:srgbClr val="FFFF00"/>
                </a:solidFill>
                <a:latin typeface="Times" pitchFamily="18" charset="0"/>
              </a:rPr>
              <a:t> </a:t>
            </a:r>
            <a:endParaRPr lang="en-US" sz="2400">
              <a:latin typeface="Tahoma" pitchFamily="34" charset="0"/>
            </a:endParaRPr>
          </a:p>
        </p:txBody>
      </p:sp>
      <p:sp>
        <p:nvSpPr>
          <p:cNvPr id="85000" name="Rectangle 8"/>
          <p:cNvSpPr>
            <a:spLocks noChangeArrowheads="1"/>
          </p:cNvSpPr>
          <p:nvPr/>
        </p:nvSpPr>
        <p:spPr bwMode="auto">
          <a:xfrm>
            <a:off x="1255713" y="1949450"/>
            <a:ext cx="1736725" cy="228600"/>
          </a:xfrm>
          <a:prstGeom prst="rect">
            <a:avLst/>
          </a:prstGeom>
          <a:noFill/>
          <a:ln w="9525">
            <a:noFill/>
            <a:miter lim="800000"/>
            <a:headEnd/>
            <a:tailEnd/>
          </a:ln>
        </p:spPr>
        <p:txBody>
          <a:bodyPr wrap="none" lIns="0" tIns="0" rIns="0" bIns="0">
            <a:spAutoFit/>
          </a:bodyPr>
          <a:lstStyle/>
          <a:p>
            <a:r>
              <a:rPr lang="en-US" sz="1500">
                <a:solidFill>
                  <a:schemeClr val="tx2"/>
                </a:solidFill>
                <a:latin typeface="Times" pitchFamily="18" charset="0"/>
              </a:rPr>
              <a:t>Convenience sampling</a:t>
            </a:r>
            <a:endParaRPr lang="en-US" sz="2400">
              <a:solidFill>
                <a:schemeClr val="tx2"/>
              </a:solidFill>
              <a:latin typeface="Tahoma" pitchFamily="34" charset="0"/>
            </a:endParaRPr>
          </a:p>
        </p:txBody>
      </p:sp>
      <p:sp>
        <p:nvSpPr>
          <p:cNvPr id="85001" name="Rectangle 9"/>
          <p:cNvSpPr>
            <a:spLocks noChangeArrowheads="1"/>
          </p:cNvSpPr>
          <p:nvPr/>
        </p:nvSpPr>
        <p:spPr bwMode="auto">
          <a:xfrm>
            <a:off x="3617913" y="1751013"/>
            <a:ext cx="1697037"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Least expensive, least</a:t>
            </a:r>
            <a:endParaRPr lang="en-US" sz="2400">
              <a:latin typeface="Tahoma" pitchFamily="34" charset="0"/>
            </a:endParaRPr>
          </a:p>
        </p:txBody>
      </p:sp>
      <p:sp>
        <p:nvSpPr>
          <p:cNvPr id="85002" name="Rectangle 10"/>
          <p:cNvSpPr>
            <a:spLocks noChangeArrowheads="1"/>
          </p:cNvSpPr>
          <p:nvPr/>
        </p:nvSpPr>
        <p:spPr bwMode="auto">
          <a:xfrm>
            <a:off x="3617913" y="1949450"/>
            <a:ext cx="1727200"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time-consuming, most</a:t>
            </a:r>
            <a:endParaRPr lang="en-US" sz="2400">
              <a:latin typeface="Tahoma" pitchFamily="34" charset="0"/>
            </a:endParaRPr>
          </a:p>
        </p:txBody>
      </p:sp>
      <p:sp>
        <p:nvSpPr>
          <p:cNvPr id="85003" name="Rectangle 11"/>
          <p:cNvSpPr>
            <a:spLocks noChangeArrowheads="1"/>
          </p:cNvSpPr>
          <p:nvPr/>
        </p:nvSpPr>
        <p:spPr bwMode="auto">
          <a:xfrm>
            <a:off x="3617913" y="2149475"/>
            <a:ext cx="884237"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convenient</a:t>
            </a:r>
            <a:endParaRPr lang="en-US" sz="2400">
              <a:latin typeface="Tahoma" pitchFamily="34" charset="0"/>
            </a:endParaRPr>
          </a:p>
        </p:txBody>
      </p:sp>
      <p:sp>
        <p:nvSpPr>
          <p:cNvPr id="85004" name="Rectangle 12"/>
          <p:cNvSpPr>
            <a:spLocks noChangeArrowheads="1"/>
          </p:cNvSpPr>
          <p:nvPr/>
        </p:nvSpPr>
        <p:spPr bwMode="auto">
          <a:xfrm>
            <a:off x="5648325" y="1751013"/>
            <a:ext cx="2008188"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Selection bias, sample not</a:t>
            </a:r>
            <a:endParaRPr lang="en-US" sz="2400">
              <a:latin typeface="Tahoma" pitchFamily="34" charset="0"/>
            </a:endParaRPr>
          </a:p>
        </p:txBody>
      </p:sp>
      <p:sp>
        <p:nvSpPr>
          <p:cNvPr id="85005" name="Rectangle 13"/>
          <p:cNvSpPr>
            <a:spLocks noChangeArrowheads="1"/>
          </p:cNvSpPr>
          <p:nvPr/>
        </p:nvSpPr>
        <p:spPr bwMode="auto">
          <a:xfrm>
            <a:off x="5648325" y="1949450"/>
            <a:ext cx="2841625"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representative, not recommended for</a:t>
            </a:r>
            <a:endParaRPr lang="en-US" sz="2400">
              <a:latin typeface="Tahoma" pitchFamily="34" charset="0"/>
            </a:endParaRPr>
          </a:p>
        </p:txBody>
      </p:sp>
      <p:sp>
        <p:nvSpPr>
          <p:cNvPr id="85006" name="Rectangle 14"/>
          <p:cNvSpPr>
            <a:spLocks noChangeArrowheads="1"/>
          </p:cNvSpPr>
          <p:nvPr/>
        </p:nvSpPr>
        <p:spPr bwMode="auto">
          <a:xfrm>
            <a:off x="5648325" y="2149475"/>
            <a:ext cx="2268538"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descriptive or causal research</a:t>
            </a:r>
            <a:endParaRPr lang="en-US" sz="2400">
              <a:latin typeface="Tahoma" pitchFamily="34" charset="0"/>
            </a:endParaRPr>
          </a:p>
        </p:txBody>
      </p:sp>
      <p:sp>
        <p:nvSpPr>
          <p:cNvPr id="85007" name="Rectangle 15"/>
          <p:cNvSpPr>
            <a:spLocks noChangeArrowheads="1"/>
          </p:cNvSpPr>
          <p:nvPr/>
        </p:nvSpPr>
        <p:spPr bwMode="auto">
          <a:xfrm>
            <a:off x="1203325" y="2347913"/>
            <a:ext cx="125413" cy="250825"/>
          </a:xfrm>
          <a:prstGeom prst="rect">
            <a:avLst/>
          </a:prstGeom>
          <a:noFill/>
          <a:ln w="9525">
            <a:noFill/>
            <a:miter lim="800000"/>
            <a:headEnd/>
            <a:tailEnd/>
          </a:ln>
        </p:spPr>
        <p:txBody>
          <a:bodyPr wrap="none" lIns="0" tIns="0" rIns="0" bIns="0">
            <a:spAutoFit/>
          </a:bodyPr>
          <a:lstStyle/>
          <a:p>
            <a:r>
              <a:rPr lang="en-US" sz="1500">
                <a:solidFill>
                  <a:srgbClr val="FFFF00"/>
                </a:solidFill>
                <a:latin typeface="Times" pitchFamily="18" charset="0"/>
              </a:rPr>
              <a:t> </a:t>
            </a:r>
            <a:endParaRPr lang="en-US" sz="2400">
              <a:latin typeface="Tahoma" pitchFamily="34" charset="0"/>
            </a:endParaRPr>
          </a:p>
        </p:txBody>
      </p:sp>
      <p:sp>
        <p:nvSpPr>
          <p:cNvPr id="85008" name="Rectangle 16"/>
          <p:cNvSpPr>
            <a:spLocks noChangeArrowheads="1"/>
          </p:cNvSpPr>
          <p:nvPr/>
        </p:nvSpPr>
        <p:spPr bwMode="auto">
          <a:xfrm>
            <a:off x="1255713" y="2347913"/>
            <a:ext cx="1620837" cy="228600"/>
          </a:xfrm>
          <a:prstGeom prst="rect">
            <a:avLst/>
          </a:prstGeom>
          <a:noFill/>
          <a:ln w="9525">
            <a:noFill/>
            <a:miter lim="800000"/>
            <a:headEnd/>
            <a:tailEnd/>
          </a:ln>
        </p:spPr>
        <p:txBody>
          <a:bodyPr wrap="none" lIns="0" tIns="0" rIns="0" bIns="0">
            <a:spAutoFit/>
          </a:bodyPr>
          <a:lstStyle/>
          <a:p>
            <a:r>
              <a:rPr lang="en-US" sz="1500">
                <a:solidFill>
                  <a:schemeClr val="tx2"/>
                </a:solidFill>
                <a:latin typeface="Times" pitchFamily="18" charset="0"/>
              </a:rPr>
              <a:t>Judgmental sampling</a:t>
            </a:r>
            <a:endParaRPr lang="en-US" sz="2400">
              <a:solidFill>
                <a:schemeClr val="tx2"/>
              </a:solidFill>
              <a:latin typeface="Tahoma" pitchFamily="34" charset="0"/>
            </a:endParaRPr>
          </a:p>
        </p:txBody>
      </p:sp>
      <p:sp>
        <p:nvSpPr>
          <p:cNvPr id="85009" name="Rectangle 17"/>
          <p:cNvSpPr>
            <a:spLocks noChangeArrowheads="1"/>
          </p:cNvSpPr>
          <p:nvPr/>
        </p:nvSpPr>
        <p:spPr bwMode="auto">
          <a:xfrm>
            <a:off x="3617913" y="2347913"/>
            <a:ext cx="1738312"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Low cost, convenient,</a:t>
            </a:r>
            <a:endParaRPr lang="en-US" sz="2400">
              <a:latin typeface="Tahoma" pitchFamily="34" charset="0"/>
            </a:endParaRPr>
          </a:p>
        </p:txBody>
      </p:sp>
      <p:sp>
        <p:nvSpPr>
          <p:cNvPr id="85010" name="Rectangle 18"/>
          <p:cNvSpPr>
            <a:spLocks noChangeArrowheads="1"/>
          </p:cNvSpPr>
          <p:nvPr/>
        </p:nvSpPr>
        <p:spPr bwMode="auto">
          <a:xfrm>
            <a:off x="3617913" y="2547938"/>
            <a:ext cx="1550987"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not time-consuming</a:t>
            </a:r>
            <a:endParaRPr lang="en-US" sz="2400">
              <a:latin typeface="Tahoma" pitchFamily="34" charset="0"/>
            </a:endParaRPr>
          </a:p>
        </p:txBody>
      </p:sp>
      <p:sp>
        <p:nvSpPr>
          <p:cNvPr id="85011" name="Rectangle 19"/>
          <p:cNvSpPr>
            <a:spLocks noChangeArrowheads="1"/>
          </p:cNvSpPr>
          <p:nvPr/>
        </p:nvSpPr>
        <p:spPr bwMode="auto">
          <a:xfrm>
            <a:off x="5648325" y="2347913"/>
            <a:ext cx="2320925"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Does not allow generalization,</a:t>
            </a:r>
            <a:endParaRPr lang="en-US" sz="2400">
              <a:latin typeface="Tahoma" pitchFamily="34" charset="0"/>
            </a:endParaRPr>
          </a:p>
        </p:txBody>
      </p:sp>
      <p:sp>
        <p:nvSpPr>
          <p:cNvPr id="85012" name="Rectangle 20"/>
          <p:cNvSpPr>
            <a:spLocks noChangeArrowheads="1"/>
          </p:cNvSpPr>
          <p:nvPr/>
        </p:nvSpPr>
        <p:spPr bwMode="auto">
          <a:xfrm>
            <a:off x="5648325" y="2547938"/>
            <a:ext cx="822325"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subjective</a:t>
            </a:r>
            <a:endParaRPr lang="en-US" sz="2400">
              <a:latin typeface="Tahoma" pitchFamily="34" charset="0"/>
            </a:endParaRPr>
          </a:p>
        </p:txBody>
      </p:sp>
      <p:sp>
        <p:nvSpPr>
          <p:cNvPr id="85013" name="Rectangle 21"/>
          <p:cNvSpPr>
            <a:spLocks noChangeArrowheads="1"/>
          </p:cNvSpPr>
          <p:nvPr/>
        </p:nvSpPr>
        <p:spPr bwMode="auto">
          <a:xfrm>
            <a:off x="1203325" y="2798763"/>
            <a:ext cx="125413" cy="250825"/>
          </a:xfrm>
          <a:prstGeom prst="rect">
            <a:avLst/>
          </a:prstGeom>
          <a:noFill/>
          <a:ln w="9525">
            <a:noFill/>
            <a:miter lim="800000"/>
            <a:headEnd/>
            <a:tailEnd/>
          </a:ln>
        </p:spPr>
        <p:txBody>
          <a:bodyPr wrap="none" lIns="0" tIns="0" rIns="0" bIns="0">
            <a:spAutoFit/>
          </a:bodyPr>
          <a:lstStyle/>
          <a:p>
            <a:r>
              <a:rPr lang="en-US" sz="1500">
                <a:solidFill>
                  <a:srgbClr val="FFFF00"/>
                </a:solidFill>
                <a:latin typeface="Times" pitchFamily="18" charset="0"/>
              </a:rPr>
              <a:t> </a:t>
            </a:r>
            <a:endParaRPr lang="en-US" sz="2400">
              <a:latin typeface="Tahoma" pitchFamily="34" charset="0"/>
            </a:endParaRPr>
          </a:p>
        </p:txBody>
      </p:sp>
      <p:sp>
        <p:nvSpPr>
          <p:cNvPr id="85014" name="Rectangle 22"/>
          <p:cNvSpPr>
            <a:spLocks noChangeArrowheads="1"/>
          </p:cNvSpPr>
          <p:nvPr/>
        </p:nvSpPr>
        <p:spPr bwMode="auto">
          <a:xfrm>
            <a:off x="1255713" y="2798763"/>
            <a:ext cx="1209675" cy="228600"/>
          </a:xfrm>
          <a:prstGeom prst="rect">
            <a:avLst/>
          </a:prstGeom>
          <a:noFill/>
          <a:ln w="9525">
            <a:noFill/>
            <a:miter lim="800000"/>
            <a:headEnd/>
            <a:tailEnd/>
          </a:ln>
        </p:spPr>
        <p:txBody>
          <a:bodyPr wrap="none" lIns="0" tIns="0" rIns="0" bIns="0">
            <a:spAutoFit/>
          </a:bodyPr>
          <a:lstStyle/>
          <a:p>
            <a:r>
              <a:rPr lang="en-US" sz="1500">
                <a:solidFill>
                  <a:schemeClr val="tx2"/>
                </a:solidFill>
                <a:latin typeface="Times" pitchFamily="18" charset="0"/>
              </a:rPr>
              <a:t>Quota sampling</a:t>
            </a:r>
            <a:endParaRPr lang="en-US" sz="2400">
              <a:solidFill>
                <a:schemeClr val="tx2"/>
              </a:solidFill>
              <a:latin typeface="Tahoma" pitchFamily="34" charset="0"/>
            </a:endParaRPr>
          </a:p>
        </p:txBody>
      </p:sp>
      <p:sp>
        <p:nvSpPr>
          <p:cNvPr id="85015" name="Rectangle 23"/>
          <p:cNvSpPr>
            <a:spLocks noChangeArrowheads="1"/>
          </p:cNvSpPr>
          <p:nvPr/>
        </p:nvSpPr>
        <p:spPr bwMode="auto">
          <a:xfrm>
            <a:off x="3617913" y="2798763"/>
            <a:ext cx="1957387"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Sample can be controlled</a:t>
            </a:r>
            <a:endParaRPr lang="en-US" sz="2400">
              <a:latin typeface="Tahoma" pitchFamily="34" charset="0"/>
            </a:endParaRPr>
          </a:p>
        </p:txBody>
      </p:sp>
      <p:sp>
        <p:nvSpPr>
          <p:cNvPr id="85016" name="Rectangle 24"/>
          <p:cNvSpPr>
            <a:spLocks noChangeArrowheads="1"/>
          </p:cNvSpPr>
          <p:nvPr/>
        </p:nvSpPr>
        <p:spPr bwMode="auto">
          <a:xfrm>
            <a:off x="3617913" y="2997200"/>
            <a:ext cx="1946275"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for certain characteristics</a:t>
            </a:r>
            <a:endParaRPr lang="en-US" sz="2400">
              <a:latin typeface="Tahoma" pitchFamily="34" charset="0"/>
            </a:endParaRPr>
          </a:p>
        </p:txBody>
      </p:sp>
      <p:sp>
        <p:nvSpPr>
          <p:cNvPr id="85017" name="Rectangle 25"/>
          <p:cNvSpPr>
            <a:spLocks noChangeArrowheads="1"/>
          </p:cNvSpPr>
          <p:nvPr/>
        </p:nvSpPr>
        <p:spPr bwMode="auto">
          <a:xfrm>
            <a:off x="5932487" y="2798763"/>
            <a:ext cx="2373313" cy="250825"/>
          </a:xfrm>
          <a:prstGeom prst="rect">
            <a:avLst/>
          </a:prstGeom>
          <a:noFill/>
          <a:ln w="9525">
            <a:noFill/>
            <a:miter lim="800000"/>
            <a:headEnd/>
            <a:tailEnd/>
          </a:ln>
        </p:spPr>
        <p:txBody>
          <a:bodyPr wrap="none" lIns="0" tIns="0" rIns="0" bIns="0">
            <a:spAutoFit/>
          </a:bodyPr>
          <a:lstStyle/>
          <a:p>
            <a:r>
              <a:rPr lang="en-US" sz="1500" dirty="0">
                <a:solidFill>
                  <a:srgbClr val="000000"/>
                </a:solidFill>
                <a:latin typeface="Times" pitchFamily="18" charset="0"/>
              </a:rPr>
              <a:t>Selection bias, no assurance of</a:t>
            </a:r>
            <a:endParaRPr lang="en-US" sz="2400" dirty="0">
              <a:latin typeface="Tahoma" pitchFamily="34" charset="0"/>
            </a:endParaRPr>
          </a:p>
        </p:txBody>
      </p:sp>
      <p:sp>
        <p:nvSpPr>
          <p:cNvPr id="85018" name="Rectangle 26"/>
          <p:cNvSpPr>
            <a:spLocks noChangeArrowheads="1"/>
          </p:cNvSpPr>
          <p:nvPr/>
        </p:nvSpPr>
        <p:spPr bwMode="auto">
          <a:xfrm>
            <a:off x="6073775" y="2997200"/>
            <a:ext cx="1393825" cy="228600"/>
          </a:xfrm>
          <a:prstGeom prst="rect">
            <a:avLst/>
          </a:prstGeom>
          <a:noFill/>
          <a:ln w="9525">
            <a:noFill/>
            <a:miter lim="800000"/>
            <a:headEnd/>
            <a:tailEnd/>
          </a:ln>
        </p:spPr>
        <p:txBody>
          <a:bodyPr wrap="none" lIns="0" tIns="0" rIns="0" bIns="0">
            <a:spAutoFit/>
          </a:bodyPr>
          <a:lstStyle/>
          <a:p>
            <a:r>
              <a:rPr lang="en-US" sz="1500" dirty="0">
                <a:solidFill>
                  <a:srgbClr val="000000"/>
                </a:solidFill>
                <a:latin typeface="Times" pitchFamily="18" charset="0"/>
              </a:rPr>
              <a:t>representativeness</a:t>
            </a:r>
            <a:endParaRPr lang="en-US" sz="2400" dirty="0">
              <a:latin typeface="Tahoma" pitchFamily="34" charset="0"/>
            </a:endParaRPr>
          </a:p>
        </p:txBody>
      </p:sp>
      <p:sp>
        <p:nvSpPr>
          <p:cNvPr id="85019" name="Rectangle 27"/>
          <p:cNvSpPr>
            <a:spLocks noChangeArrowheads="1"/>
          </p:cNvSpPr>
          <p:nvPr/>
        </p:nvSpPr>
        <p:spPr bwMode="auto">
          <a:xfrm>
            <a:off x="1203325" y="3249613"/>
            <a:ext cx="125413" cy="250825"/>
          </a:xfrm>
          <a:prstGeom prst="rect">
            <a:avLst/>
          </a:prstGeom>
          <a:noFill/>
          <a:ln w="9525">
            <a:noFill/>
            <a:miter lim="800000"/>
            <a:headEnd/>
            <a:tailEnd/>
          </a:ln>
        </p:spPr>
        <p:txBody>
          <a:bodyPr wrap="none" lIns="0" tIns="0" rIns="0" bIns="0">
            <a:spAutoFit/>
          </a:bodyPr>
          <a:lstStyle/>
          <a:p>
            <a:r>
              <a:rPr lang="en-US" sz="1500">
                <a:solidFill>
                  <a:srgbClr val="FFFF00"/>
                </a:solidFill>
                <a:latin typeface="Times" pitchFamily="18" charset="0"/>
              </a:rPr>
              <a:t> </a:t>
            </a:r>
            <a:endParaRPr lang="en-US" sz="2400">
              <a:latin typeface="Tahoma" pitchFamily="34" charset="0"/>
            </a:endParaRPr>
          </a:p>
        </p:txBody>
      </p:sp>
      <p:sp>
        <p:nvSpPr>
          <p:cNvPr id="85020" name="Rectangle 28"/>
          <p:cNvSpPr>
            <a:spLocks noChangeArrowheads="1"/>
          </p:cNvSpPr>
          <p:nvPr/>
        </p:nvSpPr>
        <p:spPr bwMode="auto">
          <a:xfrm>
            <a:off x="1255713" y="3249613"/>
            <a:ext cx="1463675" cy="228600"/>
          </a:xfrm>
          <a:prstGeom prst="rect">
            <a:avLst/>
          </a:prstGeom>
          <a:noFill/>
          <a:ln w="9525">
            <a:noFill/>
            <a:miter lim="800000"/>
            <a:headEnd/>
            <a:tailEnd/>
          </a:ln>
        </p:spPr>
        <p:txBody>
          <a:bodyPr wrap="none" lIns="0" tIns="0" rIns="0" bIns="0">
            <a:spAutoFit/>
          </a:bodyPr>
          <a:lstStyle/>
          <a:p>
            <a:r>
              <a:rPr lang="en-US" sz="1500">
                <a:solidFill>
                  <a:schemeClr val="tx2"/>
                </a:solidFill>
                <a:latin typeface="Times" pitchFamily="18" charset="0"/>
              </a:rPr>
              <a:t>Snowball sampling</a:t>
            </a:r>
            <a:endParaRPr lang="en-US" sz="2400">
              <a:solidFill>
                <a:schemeClr val="tx2"/>
              </a:solidFill>
              <a:latin typeface="Tahoma" pitchFamily="34" charset="0"/>
            </a:endParaRPr>
          </a:p>
        </p:txBody>
      </p:sp>
      <p:sp>
        <p:nvSpPr>
          <p:cNvPr id="85021" name="Rectangle 29"/>
          <p:cNvSpPr>
            <a:spLocks noChangeArrowheads="1"/>
          </p:cNvSpPr>
          <p:nvPr/>
        </p:nvSpPr>
        <p:spPr bwMode="auto">
          <a:xfrm>
            <a:off x="3617913" y="3249613"/>
            <a:ext cx="1384300"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Can estimate rare</a:t>
            </a:r>
            <a:endParaRPr lang="en-US" sz="2400">
              <a:latin typeface="Tahoma" pitchFamily="34" charset="0"/>
            </a:endParaRPr>
          </a:p>
        </p:txBody>
      </p:sp>
      <p:sp>
        <p:nvSpPr>
          <p:cNvPr id="85022" name="Rectangle 30"/>
          <p:cNvSpPr>
            <a:spLocks noChangeArrowheads="1"/>
          </p:cNvSpPr>
          <p:nvPr/>
        </p:nvSpPr>
        <p:spPr bwMode="auto">
          <a:xfrm>
            <a:off x="3617913" y="3448050"/>
            <a:ext cx="1123950"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characteristics</a:t>
            </a:r>
            <a:endParaRPr lang="en-US" sz="2400">
              <a:latin typeface="Tahoma" pitchFamily="34" charset="0"/>
            </a:endParaRPr>
          </a:p>
        </p:txBody>
      </p:sp>
      <p:sp>
        <p:nvSpPr>
          <p:cNvPr id="85023" name="Rectangle 31"/>
          <p:cNvSpPr>
            <a:spLocks noChangeArrowheads="1"/>
          </p:cNvSpPr>
          <p:nvPr/>
        </p:nvSpPr>
        <p:spPr bwMode="auto">
          <a:xfrm>
            <a:off x="5648325" y="3249613"/>
            <a:ext cx="1331913"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Time-consuming</a:t>
            </a:r>
            <a:endParaRPr lang="en-US" sz="2400">
              <a:latin typeface="Tahoma" pitchFamily="34" charset="0"/>
            </a:endParaRPr>
          </a:p>
        </p:txBody>
      </p:sp>
      <p:sp>
        <p:nvSpPr>
          <p:cNvPr id="85024" name="Rectangle 32"/>
          <p:cNvSpPr>
            <a:spLocks noChangeArrowheads="1"/>
          </p:cNvSpPr>
          <p:nvPr/>
        </p:nvSpPr>
        <p:spPr bwMode="auto">
          <a:xfrm>
            <a:off x="1203325" y="3898900"/>
            <a:ext cx="1631950" cy="228600"/>
          </a:xfrm>
          <a:prstGeom prst="rect">
            <a:avLst/>
          </a:prstGeom>
          <a:noFill/>
          <a:ln w="9525">
            <a:noFill/>
            <a:miter lim="800000"/>
            <a:headEnd/>
            <a:tailEnd/>
          </a:ln>
        </p:spPr>
        <p:txBody>
          <a:bodyPr wrap="none" lIns="0" tIns="0" rIns="0" bIns="0">
            <a:spAutoFit/>
          </a:bodyPr>
          <a:lstStyle/>
          <a:p>
            <a:r>
              <a:rPr lang="en-US" sz="1500" b="1" i="1">
                <a:solidFill>
                  <a:schemeClr val="tx2"/>
                </a:solidFill>
                <a:latin typeface="Times" pitchFamily="18" charset="0"/>
              </a:rPr>
              <a:t>Probability sampling</a:t>
            </a:r>
            <a:endParaRPr lang="en-US" sz="2400" b="1">
              <a:solidFill>
                <a:schemeClr val="tx2"/>
              </a:solidFill>
              <a:latin typeface="Tahoma" pitchFamily="34" charset="0"/>
            </a:endParaRPr>
          </a:p>
        </p:txBody>
      </p:sp>
      <p:sp>
        <p:nvSpPr>
          <p:cNvPr id="85025" name="Rectangle 33"/>
          <p:cNvSpPr>
            <a:spLocks noChangeArrowheads="1"/>
          </p:cNvSpPr>
          <p:nvPr/>
        </p:nvSpPr>
        <p:spPr bwMode="auto">
          <a:xfrm>
            <a:off x="1203325" y="4097338"/>
            <a:ext cx="125413" cy="250825"/>
          </a:xfrm>
          <a:prstGeom prst="rect">
            <a:avLst/>
          </a:prstGeom>
          <a:noFill/>
          <a:ln w="9525">
            <a:noFill/>
            <a:miter lim="800000"/>
            <a:headEnd/>
            <a:tailEnd/>
          </a:ln>
        </p:spPr>
        <p:txBody>
          <a:bodyPr wrap="none" lIns="0" tIns="0" rIns="0" bIns="0">
            <a:spAutoFit/>
          </a:bodyPr>
          <a:lstStyle/>
          <a:p>
            <a:r>
              <a:rPr lang="en-US" sz="1500">
                <a:solidFill>
                  <a:srgbClr val="FFFF00"/>
                </a:solidFill>
                <a:latin typeface="Times" pitchFamily="18" charset="0"/>
              </a:rPr>
              <a:t> </a:t>
            </a:r>
            <a:endParaRPr lang="en-US" sz="2400">
              <a:latin typeface="Tahoma" pitchFamily="34" charset="0"/>
            </a:endParaRPr>
          </a:p>
        </p:txBody>
      </p:sp>
      <p:sp>
        <p:nvSpPr>
          <p:cNvPr id="85026" name="Rectangle 34"/>
          <p:cNvSpPr>
            <a:spLocks noChangeArrowheads="1"/>
          </p:cNvSpPr>
          <p:nvPr/>
        </p:nvSpPr>
        <p:spPr bwMode="auto">
          <a:xfrm>
            <a:off x="1250950" y="4097338"/>
            <a:ext cx="1911350" cy="228600"/>
          </a:xfrm>
          <a:prstGeom prst="rect">
            <a:avLst/>
          </a:prstGeom>
          <a:noFill/>
          <a:ln w="9525">
            <a:noFill/>
            <a:miter lim="800000"/>
            <a:headEnd/>
            <a:tailEnd/>
          </a:ln>
        </p:spPr>
        <p:txBody>
          <a:bodyPr wrap="none" lIns="0" tIns="0" rIns="0" bIns="0">
            <a:spAutoFit/>
          </a:bodyPr>
          <a:lstStyle/>
          <a:p>
            <a:r>
              <a:rPr lang="en-US" sz="1500">
                <a:solidFill>
                  <a:schemeClr val="tx2"/>
                </a:solidFill>
                <a:latin typeface="Times" pitchFamily="18" charset="0"/>
              </a:rPr>
              <a:t>Simple random sampling</a:t>
            </a:r>
            <a:endParaRPr lang="en-US" sz="2400">
              <a:solidFill>
                <a:schemeClr val="tx2"/>
              </a:solidFill>
              <a:latin typeface="Tahoma" pitchFamily="34" charset="0"/>
            </a:endParaRPr>
          </a:p>
        </p:txBody>
      </p:sp>
      <p:sp>
        <p:nvSpPr>
          <p:cNvPr id="85027" name="Rectangle 35"/>
          <p:cNvSpPr>
            <a:spLocks noChangeArrowheads="1"/>
          </p:cNvSpPr>
          <p:nvPr/>
        </p:nvSpPr>
        <p:spPr bwMode="auto">
          <a:xfrm>
            <a:off x="1250950" y="4295775"/>
            <a:ext cx="466725" cy="228600"/>
          </a:xfrm>
          <a:prstGeom prst="rect">
            <a:avLst/>
          </a:prstGeom>
          <a:noFill/>
          <a:ln w="9525">
            <a:noFill/>
            <a:miter lim="800000"/>
            <a:headEnd/>
            <a:tailEnd/>
          </a:ln>
        </p:spPr>
        <p:txBody>
          <a:bodyPr wrap="none" lIns="0" tIns="0" rIns="0" bIns="0">
            <a:spAutoFit/>
          </a:bodyPr>
          <a:lstStyle/>
          <a:p>
            <a:r>
              <a:rPr lang="en-US" sz="1500">
                <a:solidFill>
                  <a:schemeClr val="tx2"/>
                </a:solidFill>
                <a:latin typeface="Times" pitchFamily="18" charset="0"/>
              </a:rPr>
              <a:t>(SRS)</a:t>
            </a:r>
            <a:endParaRPr lang="en-US" sz="2400">
              <a:solidFill>
                <a:schemeClr val="tx2"/>
              </a:solidFill>
              <a:latin typeface="Tahoma" pitchFamily="34" charset="0"/>
            </a:endParaRPr>
          </a:p>
        </p:txBody>
      </p:sp>
      <p:sp>
        <p:nvSpPr>
          <p:cNvPr id="85028" name="Rectangle 36"/>
          <p:cNvSpPr>
            <a:spLocks noChangeArrowheads="1"/>
          </p:cNvSpPr>
          <p:nvPr/>
        </p:nvSpPr>
        <p:spPr bwMode="auto">
          <a:xfrm>
            <a:off x="3617913" y="3898900"/>
            <a:ext cx="1457325"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Easily understood,</a:t>
            </a:r>
            <a:endParaRPr lang="en-US" sz="2400">
              <a:latin typeface="Tahoma" pitchFamily="34" charset="0"/>
            </a:endParaRPr>
          </a:p>
        </p:txBody>
      </p:sp>
      <p:sp>
        <p:nvSpPr>
          <p:cNvPr id="85029" name="Rectangle 37"/>
          <p:cNvSpPr>
            <a:spLocks noChangeArrowheads="1"/>
          </p:cNvSpPr>
          <p:nvPr/>
        </p:nvSpPr>
        <p:spPr bwMode="auto">
          <a:xfrm>
            <a:off x="3617913" y="4097338"/>
            <a:ext cx="603250"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results </a:t>
            </a:r>
            <a:endParaRPr lang="en-US" sz="2400">
              <a:latin typeface="Tahoma" pitchFamily="34" charset="0"/>
            </a:endParaRPr>
          </a:p>
        </p:txBody>
      </p:sp>
      <p:sp>
        <p:nvSpPr>
          <p:cNvPr id="85030" name="Rectangle 38"/>
          <p:cNvSpPr>
            <a:spLocks noChangeArrowheads="1"/>
          </p:cNvSpPr>
          <p:nvPr/>
        </p:nvSpPr>
        <p:spPr bwMode="auto">
          <a:xfrm>
            <a:off x="4159250" y="4097338"/>
            <a:ext cx="844550"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projectable</a:t>
            </a:r>
            <a:endParaRPr lang="en-US" sz="2400">
              <a:latin typeface="Tahoma" pitchFamily="34" charset="0"/>
            </a:endParaRPr>
          </a:p>
        </p:txBody>
      </p:sp>
      <p:sp>
        <p:nvSpPr>
          <p:cNvPr id="85031" name="Rectangle 39"/>
          <p:cNvSpPr>
            <a:spLocks noChangeArrowheads="1"/>
          </p:cNvSpPr>
          <p:nvPr/>
        </p:nvSpPr>
        <p:spPr bwMode="auto">
          <a:xfrm>
            <a:off x="5648325" y="3898900"/>
            <a:ext cx="2332038" cy="250825"/>
          </a:xfrm>
          <a:prstGeom prst="rect">
            <a:avLst/>
          </a:prstGeom>
          <a:noFill/>
          <a:ln w="9525">
            <a:noFill/>
            <a:miter lim="800000"/>
            <a:headEnd/>
            <a:tailEnd/>
          </a:ln>
        </p:spPr>
        <p:txBody>
          <a:bodyPr wrap="none" lIns="0" tIns="0" rIns="0" bIns="0">
            <a:spAutoFit/>
          </a:bodyPr>
          <a:lstStyle/>
          <a:p>
            <a:r>
              <a:rPr lang="en-US" sz="1500" dirty="0">
                <a:solidFill>
                  <a:srgbClr val="000000"/>
                </a:solidFill>
                <a:latin typeface="Times" pitchFamily="18" charset="0"/>
              </a:rPr>
              <a:t>Difficult to construct sampling</a:t>
            </a:r>
            <a:endParaRPr lang="en-US" sz="2400" dirty="0">
              <a:latin typeface="Tahoma" pitchFamily="34" charset="0"/>
            </a:endParaRPr>
          </a:p>
        </p:txBody>
      </p:sp>
      <p:sp>
        <p:nvSpPr>
          <p:cNvPr id="85032" name="Rectangle 40"/>
          <p:cNvSpPr>
            <a:spLocks noChangeArrowheads="1"/>
          </p:cNvSpPr>
          <p:nvPr/>
        </p:nvSpPr>
        <p:spPr bwMode="auto">
          <a:xfrm>
            <a:off x="5648325" y="4097338"/>
            <a:ext cx="1446213"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frame, expensive, </a:t>
            </a:r>
            <a:endParaRPr lang="en-US" sz="2400">
              <a:latin typeface="Tahoma" pitchFamily="34" charset="0"/>
            </a:endParaRPr>
          </a:p>
        </p:txBody>
      </p:sp>
      <p:sp>
        <p:nvSpPr>
          <p:cNvPr id="85033" name="Rectangle 41"/>
          <p:cNvSpPr>
            <a:spLocks noChangeArrowheads="1"/>
          </p:cNvSpPr>
          <p:nvPr/>
        </p:nvSpPr>
        <p:spPr bwMode="auto">
          <a:xfrm>
            <a:off x="7275513" y="4097338"/>
            <a:ext cx="1258887" cy="250825"/>
          </a:xfrm>
          <a:prstGeom prst="rect">
            <a:avLst/>
          </a:prstGeom>
          <a:noFill/>
          <a:ln w="9525">
            <a:noFill/>
            <a:miter lim="800000"/>
            <a:headEnd/>
            <a:tailEnd/>
          </a:ln>
        </p:spPr>
        <p:txBody>
          <a:bodyPr wrap="none" lIns="0" tIns="0" rIns="0" bIns="0">
            <a:spAutoFit/>
          </a:bodyPr>
          <a:lstStyle/>
          <a:p>
            <a:r>
              <a:rPr lang="en-US" sz="1500" dirty="0">
                <a:solidFill>
                  <a:srgbClr val="000000"/>
                </a:solidFill>
                <a:latin typeface="Times" pitchFamily="18" charset="0"/>
              </a:rPr>
              <a:t>lower precision,</a:t>
            </a:r>
            <a:endParaRPr lang="en-US" sz="2400" dirty="0">
              <a:latin typeface="Tahoma" pitchFamily="34" charset="0"/>
            </a:endParaRPr>
          </a:p>
        </p:txBody>
      </p:sp>
      <p:sp>
        <p:nvSpPr>
          <p:cNvPr id="85034" name="Rectangle 42"/>
          <p:cNvSpPr>
            <a:spLocks noChangeArrowheads="1"/>
          </p:cNvSpPr>
          <p:nvPr/>
        </p:nvSpPr>
        <p:spPr bwMode="auto">
          <a:xfrm>
            <a:off x="5410200" y="4295775"/>
            <a:ext cx="1301750" cy="250825"/>
          </a:xfrm>
          <a:prstGeom prst="rect">
            <a:avLst/>
          </a:prstGeom>
          <a:noFill/>
          <a:ln w="9525">
            <a:noFill/>
            <a:miter lim="800000"/>
            <a:headEnd/>
            <a:tailEnd/>
          </a:ln>
        </p:spPr>
        <p:txBody>
          <a:bodyPr wrap="none" lIns="0" tIns="0" rIns="0" bIns="0">
            <a:spAutoFit/>
          </a:bodyPr>
          <a:lstStyle/>
          <a:p>
            <a:r>
              <a:rPr lang="en-US" sz="1500" dirty="0">
                <a:solidFill>
                  <a:srgbClr val="000000"/>
                </a:solidFill>
                <a:latin typeface="Times" pitchFamily="18" charset="0"/>
              </a:rPr>
              <a:t>no assurance of </a:t>
            </a:r>
            <a:endParaRPr lang="en-US" sz="2400" dirty="0">
              <a:latin typeface="Tahoma" pitchFamily="34" charset="0"/>
            </a:endParaRPr>
          </a:p>
        </p:txBody>
      </p:sp>
      <p:sp>
        <p:nvSpPr>
          <p:cNvPr id="85035" name="Rectangle 43"/>
          <p:cNvSpPr>
            <a:spLocks noChangeArrowheads="1"/>
          </p:cNvSpPr>
          <p:nvPr/>
        </p:nvSpPr>
        <p:spPr bwMode="auto">
          <a:xfrm>
            <a:off x="6875463" y="4295775"/>
            <a:ext cx="1441450"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representativeness.</a:t>
            </a:r>
            <a:endParaRPr lang="en-US" sz="2400">
              <a:latin typeface="Tahoma" pitchFamily="34" charset="0"/>
            </a:endParaRPr>
          </a:p>
        </p:txBody>
      </p:sp>
      <p:sp>
        <p:nvSpPr>
          <p:cNvPr id="85036" name="Rectangle 44"/>
          <p:cNvSpPr>
            <a:spLocks noChangeArrowheads="1"/>
          </p:cNvSpPr>
          <p:nvPr/>
        </p:nvSpPr>
        <p:spPr bwMode="auto">
          <a:xfrm>
            <a:off x="1203325" y="4495800"/>
            <a:ext cx="125413" cy="250825"/>
          </a:xfrm>
          <a:prstGeom prst="rect">
            <a:avLst/>
          </a:prstGeom>
          <a:noFill/>
          <a:ln w="9525">
            <a:noFill/>
            <a:miter lim="800000"/>
            <a:headEnd/>
            <a:tailEnd/>
          </a:ln>
        </p:spPr>
        <p:txBody>
          <a:bodyPr wrap="none" lIns="0" tIns="0" rIns="0" bIns="0">
            <a:spAutoFit/>
          </a:bodyPr>
          <a:lstStyle/>
          <a:p>
            <a:r>
              <a:rPr lang="en-US" sz="1500">
                <a:solidFill>
                  <a:srgbClr val="FFFF00"/>
                </a:solidFill>
                <a:latin typeface="Times" pitchFamily="18" charset="0"/>
              </a:rPr>
              <a:t> </a:t>
            </a:r>
            <a:endParaRPr lang="en-US" sz="2400">
              <a:latin typeface="Tahoma" pitchFamily="34" charset="0"/>
            </a:endParaRPr>
          </a:p>
        </p:txBody>
      </p:sp>
      <p:sp>
        <p:nvSpPr>
          <p:cNvPr id="85037" name="Rectangle 45"/>
          <p:cNvSpPr>
            <a:spLocks noChangeArrowheads="1"/>
          </p:cNvSpPr>
          <p:nvPr/>
        </p:nvSpPr>
        <p:spPr bwMode="auto">
          <a:xfrm>
            <a:off x="1250950" y="4495800"/>
            <a:ext cx="1577975" cy="228600"/>
          </a:xfrm>
          <a:prstGeom prst="rect">
            <a:avLst/>
          </a:prstGeom>
          <a:noFill/>
          <a:ln w="9525">
            <a:noFill/>
            <a:miter lim="800000"/>
            <a:headEnd/>
            <a:tailEnd/>
          </a:ln>
        </p:spPr>
        <p:txBody>
          <a:bodyPr wrap="none" lIns="0" tIns="0" rIns="0" bIns="0">
            <a:spAutoFit/>
          </a:bodyPr>
          <a:lstStyle/>
          <a:p>
            <a:r>
              <a:rPr lang="en-US" sz="1500">
                <a:solidFill>
                  <a:schemeClr val="tx2"/>
                </a:solidFill>
                <a:latin typeface="Times" pitchFamily="18" charset="0"/>
              </a:rPr>
              <a:t>Systematic sampling</a:t>
            </a:r>
            <a:endParaRPr lang="en-US" sz="2400">
              <a:solidFill>
                <a:schemeClr val="tx2"/>
              </a:solidFill>
              <a:latin typeface="Tahoma" pitchFamily="34" charset="0"/>
            </a:endParaRPr>
          </a:p>
        </p:txBody>
      </p:sp>
      <p:sp>
        <p:nvSpPr>
          <p:cNvPr id="85038" name="Rectangle 46"/>
          <p:cNvSpPr>
            <a:spLocks noChangeArrowheads="1"/>
          </p:cNvSpPr>
          <p:nvPr/>
        </p:nvSpPr>
        <p:spPr bwMode="auto">
          <a:xfrm>
            <a:off x="3617913" y="4495800"/>
            <a:ext cx="1030287"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Can increase</a:t>
            </a:r>
            <a:endParaRPr lang="en-US" sz="2400">
              <a:latin typeface="Tahoma" pitchFamily="34" charset="0"/>
            </a:endParaRPr>
          </a:p>
        </p:txBody>
      </p:sp>
      <p:sp>
        <p:nvSpPr>
          <p:cNvPr id="85039" name="Rectangle 47"/>
          <p:cNvSpPr>
            <a:spLocks noChangeArrowheads="1"/>
          </p:cNvSpPr>
          <p:nvPr/>
        </p:nvSpPr>
        <p:spPr bwMode="auto">
          <a:xfrm>
            <a:off x="3617913" y="4694238"/>
            <a:ext cx="1441450"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representativeness,</a:t>
            </a:r>
            <a:endParaRPr lang="en-US" sz="2400">
              <a:latin typeface="Tahoma" pitchFamily="34" charset="0"/>
            </a:endParaRPr>
          </a:p>
        </p:txBody>
      </p:sp>
      <p:sp>
        <p:nvSpPr>
          <p:cNvPr id="85040" name="Rectangle 48"/>
          <p:cNvSpPr>
            <a:spLocks noChangeArrowheads="1"/>
          </p:cNvSpPr>
          <p:nvPr/>
        </p:nvSpPr>
        <p:spPr bwMode="auto">
          <a:xfrm>
            <a:off x="3617913" y="4894263"/>
            <a:ext cx="1871662" cy="228600"/>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easier to implement than</a:t>
            </a:r>
            <a:endParaRPr lang="en-US" sz="2400">
              <a:latin typeface="Tahoma" pitchFamily="34" charset="0"/>
            </a:endParaRPr>
          </a:p>
        </p:txBody>
      </p:sp>
      <p:sp>
        <p:nvSpPr>
          <p:cNvPr id="85041" name="Rectangle 49"/>
          <p:cNvSpPr>
            <a:spLocks noChangeArrowheads="1"/>
          </p:cNvSpPr>
          <p:nvPr/>
        </p:nvSpPr>
        <p:spPr bwMode="auto">
          <a:xfrm>
            <a:off x="3617913" y="5092700"/>
            <a:ext cx="1946275"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SRS, sampling frame not</a:t>
            </a:r>
            <a:endParaRPr lang="en-US" sz="2400">
              <a:latin typeface="Tahoma" pitchFamily="34" charset="0"/>
            </a:endParaRPr>
          </a:p>
        </p:txBody>
      </p:sp>
      <p:sp>
        <p:nvSpPr>
          <p:cNvPr id="85042" name="Rectangle 50"/>
          <p:cNvSpPr>
            <a:spLocks noChangeArrowheads="1"/>
          </p:cNvSpPr>
          <p:nvPr/>
        </p:nvSpPr>
        <p:spPr bwMode="auto">
          <a:xfrm>
            <a:off x="3617913" y="5291138"/>
            <a:ext cx="801687"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necessary</a:t>
            </a:r>
            <a:endParaRPr lang="en-US" sz="2400">
              <a:latin typeface="Tahoma" pitchFamily="34" charset="0"/>
            </a:endParaRPr>
          </a:p>
        </p:txBody>
      </p:sp>
      <p:sp>
        <p:nvSpPr>
          <p:cNvPr id="85043" name="Rectangle 51"/>
          <p:cNvSpPr>
            <a:spLocks noChangeArrowheads="1"/>
          </p:cNvSpPr>
          <p:nvPr/>
        </p:nvSpPr>
        <p:spPr bwMode="auto">
          <a:xfrm>
            <a:off x="5648325" y="4495800"/>
            <a:ext cx="1123950"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Can decrease </a:t>
            </a:r>
            <a:endParaRPr lang="en-US" sz="2400">
              <a:latin typeface="Tahoma" pitchFamily="34" charset="0"/>
            </a:endParaRPr>
          </a:p>
        </p:txBody>
      </p:sp>
      <p:sp>
        <p:nvSpPr>
          <p:cNvPr id="85044" name="Rectangle 52"/>
          <p:cNvSpPr>
            <a:spLocks noChangeArrowheads="1"/>
          </p:cNvSpPr>
          <p:nvPr/>
        </p:nvSpPr>
        <p:spPr bwMode="auto">
          <a:xfrm>
            <a:off x="6911975" y="4495800"/>
            <a:ext cx="1393825" cy="228600"/>
          </a:xfrm>
          <a:prstGeom prst="rect">
            <a:avLst/>
          </a:prstGeom>
          <a:noFill/>
          <a:ln w="9525">
            <a:noFill/>
            <a:miter lim="800000"/>
            <a:headEnd/>
            <a:tailEnd/>
          </a:ln>
        </p:spPr>
        <p:txBody>
          <a:bodyPr wrap="none" lIns="0" tIns="0" rIns="0" bIns="0">
            <a:spAutoFit/>
          </a:bodyPr>
          <a:lstStyle/>
          <a:p>
            <a:r>
              <a:rPr lang="en-US" sz="1500" dirty="0">
                <a:solidFill>
                  <a:srgbClr val="000000"/>
                </a:solidFill>
                <a:latin typeface="Times" pitchFamily="18" charset="0"/>
              </a:rPr>
              <a:t>representativeness</a:t>
            </a:r>
            <a:endParaRPr lang="en-US" sz="2400" dirty="0">
              <a:latin typeface="Tahoma" pitchFamily="34" charset="0"/>
            </a:endParaRPr>
          </a:p>
        </p:txBody>
      </p:sp>
      <p:sp>
        <p:nvSpPr>
          <p:cNvPr id="85045" name="Rectangle 53"/>
          <p:cNvSpPr>
            <a:spLocks noChangeArrowheads="1"/>
          </p:cNvSpPr>
          <p:nvPr/>
        </p:nvSpPr>
        <p:spPr bwMode="auto">
          <a:xfrm>
            <a:off x="1250950" y="5491163"/>
            <a:ext cx="1449388" cy="228600"/>
          </a:xfrm>
          <a:prstGeom prst="rect">
            <a:avLst/>
          </a:prstGeom>
          <a:noFill/>
          <a:ln w="9525">
            <a:noFill/>
            <a:miter lim="800000"/>
            <a:headEnd/>
            <a:tailEnd/>
          </a:ln>
        </p:spPr>
        <p:txBody>
          <a:bodyPr wrap="none" lIns="0" tIns="0" rIns="0" bIns="0">
            <a:spAutoFit/>
          </a:bodyPr>
          <a:lstStyle/>
          <a:p>
            <a:r>
              <a:rPr lang="en-US" sz="1500">
                <a:solidFill>
                  <a:schemeClr val="tx2"/>
                </a:solidFill>
                <a:latin typeface="Times" pitchFamily="18" charset="0"/>
              </a:rPr>
              <a:t>Stratified sampling</a:t>
            </a:r>
            <a:endParaRPr lang="en-US" sz="2400">
              <a:solidFill>
                <a:schemeClr val="tx2"/>
              </a:solidFill>
              <a:latin typeface="Tahoma" pitchFamily="34" charset="0"/>
            </a:endParaRPr>
          </a:p>
        </p:txBody>
      </p:sp>
      <p:sp>
        <p:nvSpPr>
          <p:cNvPr id="85046" name="Rectangle 54"/>
          <p:cNvSpPr>
            <a:spLocks noChangeArrowheads="1"/>
          </p:cNvSpPr>
          <p:nvPr/>
        </p:nvSpPr>
        <p:spPr bwMode="auto">
          <a:xfrm>
            <a:off x="3617913" y="5491163"/>
            <a:ext cx="1612900"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Include all important</a:t>
            </a:r>
            <a:endParaRPr lang="en-US" sz="2400">
              <a:latin typeface="Tahoma" pitchFamily="34" charset="0"/>
            </a:endParaRPr>
          </a:p>
        </p:txBody>
      </p:sp>
      <p:sp>
        <p:nvSpPr>
          <p:cNvPr id="85047" name="Rectangle 55"/>
          <p:cNvSpPr>
            <a:spLocks noChangeArrowheads="1"/>
          </p:cNvSpPr>
          <p:nvPr/>
        </p:nvSpPr>
        <p:spPr bwMode="auto">
          <a:xfrm>
            <a:off x="3617913" y="5689600"/>
            <a:ext cx="1238250"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subpopulations,</a:t>
            </a:r>
            <a:endParaRPr lang="en-US" sz="2400">
              <a:latin typeface="Tahoma" pitchFamily="34" charset="0"/>
            </a:endParaRPr>
          </a:p>
        </p:txBody>
      </p:sp>
      <p:sp>
        <p:nvSpPr>
          <p:cNvPr id="85048" name="Rectangle 56"/>
          <p:cNvSpPr>
            <a:spLocks noChangeArrowheads="1"/>
          </p:cNvSpPr>
          <p:nvPr/>
        </p:nvSpPr>
        <p:spPr bwMode="auto">
          <a:xfrm>
            <a:off x="3617913" y="5888038"/>
            <a:ext cx="738187"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precision</a:t>
            </a:r>
            <a:endParaRPr lang="en-US" sz="2400">
              <a:latin typeface="Tahoma" pitchFamily="34" charset="0"/>
            </a:endParaRPr>
          </a:p>
        </p:txBody>
      </p:sp>
      <p:sp>
        <p:nvSpPr>
          <p:cNvPr id="85049" name="Rectangle 57"/>
          <p:cNvSpPr>
            <a:spLocks noChangeArrowheads="1"/>
          </p:cNvSpPr>
          <p:nvPr/>
        </p:nvSpPr>
        <p:spPr bwMode="auto">
          <a:xfrm>
            <a:off x="5648325" y="5491163"/>
            <a:ext cx="1998663"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Difficult to select relevant</a:t>
            </a:r>
            <a:endParaRPr lang="en-US" sz="2400">
              <a:latin typeface="Tahoma" pitchFamily="34" charset="0"/>
            </a:endParaRPr>
          </a:p>
        </p:txBody>
      </p:sp>
      <p:sp>
        <p:nvSpPr>
          <p:cNvPr id="85050" name="Rectangle 58"/>
          <p:cNvSpPr>
            <a:spLocks noChangeArrowheads="1"/>
          </p:cNvSpPr>
          <p:nvPr/>
        </p:nvSpPr>
        <p:spPr bwMode="auto">
          <a:xfrm>
            <a:off x="5648325" y="5689600"/>
            <a:ext cx="2851150"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stratification variables, not feasible to</a:t>
            </a:r>
            <a:endParaRPr lang="en-US" sz="2400">
              <a:latin typeface="Tahoma" pitchFamily="34" charset="0"/>
            </a:endParaRPr>
          </a:p>
        </p:txBody>
      </p:sp>
      <p:sp>
        <p:nvSpPr>
          <p:cNvPr id="85051" name="Rectangle 59"/>
          <p:cNvSpPr>
            <a:spLocks noChangeArrowheads="1"/>
          </p:cNvSpPr>
          <p:nvPr/>
        </p:nvSpPr>
        <p:spPr bwMode="auto">
          <a:xfrm>
            <a:off x="5648325" y="5888038"/>
            <a:ext cx="2841625"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stratify on many variables, expensive</a:t>
            </a:r>
            <a:endParaRPr lang="en-US" sz="2400">
              <a:latin typeface="Tahoma" pitchFamily="34" charset="0"/>
            </a:endParaRPr>
          </a:p>
        </p:txBody>
      </p:sp>
      <p:sp>
        <p:nvSpPr>
          <p:cNvPr id="85052" name="Rectangle 60"/>
          <p:cNvSpPr>
            <a:spLocks noChangeArrowheads="1"/>
          </p:cNvSpPr>
          <p:nvPr/>
        </p:nvSpPr>
        <p:spPr bwMode="auto">
          <a:xfrm>
            <a:off x="1203325" y="6088063"/>
            <a:ext cx="125413" cy="250825"/>
          </a:xfrm>
          <a:prstGeom prst="rect">
            <a:avLst/>
          </a:prstGeom>
          <a:noFill/>
          <a:ln w="9525">
            <a:noFill/>
            <a:miter lim="800000"/>
            <a:headEnd/>
            <a:tailEnd/>
          </a:ln>
        </p:spPr>
        <p:txBody>
          <a:bodyPr wrap="none" lIns="0" tIns="0" rIns="0" bIns="0">
            <a:spAutoFit/>
          </a:bodyPr>
          <a:lstStyle/>
          <a:p>
            <a:r>
              <a:rPr lang="en-US" sz="1500">
                <a:solidFill>
                  <a:srgbClr val="FFFF00"/>
                </a:solidFill>
                <a:latin typeface="Times" pitchFamily="18" charset="0"/>
              </a:rPr>
              <a:t> </a:t>
            </a:r>
            <a:endParaRPr lang="en-US" sz="2400">
              <a:latin typeface="Tahoma" pitchFamily="34" charset="0"/>
            </a:endParaRPr>
          </a:p>
        </p:txBody>
      </p:sp>
      <p:sp>
        <p:nvSpPr>
          <p:cNvPr id="85053" name="Rectangle 61"/>
          <p:cNvSpPr>
            <a:spLocks noChangeArrowheads="1"/>
          </p:cNvSpPr>
          <p:nvPr/>
        </p:nvSpPr>
        <p:spPr bwMode="auto">
          <a:xfrm>
            <a:off x="1250950" y="6088063"/>
            <a:ext cx="1292225" cy="228600"/>
          </a:xfrm>
          <a:prstGeom prst="rect">
            <a:avLst/>
          </a:prstGeom>
          <a:noFill/>
          <a:ln w="9525">
            <a:noFill/>
            <a:miter lim="800000"/>
            <a:headEnd/>
            <a:tailEnd/>
          </a:ln>
        </p:spPr>
        <p:txBody>
          <a:bodyPr wrap="none" lIns="0" tIns="0" rIns="0" bIns="0">
            <a:spAutoFit/>
          </a:bodyPr>
          <a:lstStyle/>
          <a:p>
            <a:r>
              <a:rPr lang="en-US" sz="1500">
                <a:solidFill>
                  <a:schemeClr val="tx2"/>
                </a:solidFill>
                <a:latin typeface="Times" pitchFamily="18" charset="0"/>
              </a:rPr>
              <a:t>Cluster sampling</a:t>
            </a:r>
            <a:endParaRPr lang="en-US" sz="2400">
              <a:solidFill>
                <a:schemeClr val="tx2"/>
              </a:solidFill>
              <a:latin typeface="Tahoma" pitchFamily="34" charset="0"/>
            </a:endParaRPr>
          </a:p>
        </p:txBody>
      </p:sp>
      <p:sp>
        <p:nvSpPr>
          <p:cNvPr id="85054" name="Rectangle 62"/>
          <p:cNvSpPr>
            <a:spLocks noChangeArrowheads="1"/>
          </p:cNvSpPr>
          <p:nvPr/>
        </p:nvSpPr>
        <p:spPr bwMode="auto">
          <a:xfrm>
            <a:off x="3200400" y="6088063"/>
            <a:ext cx="1873250" cy="250825"/>
          </a:xfrm>
          <a:prstGeom prst="rect">
            <a:avLst/>
          </a:prstGeom>
          <a:noFill/>
          <a:ln w="9525">
            <a:noFill/>
            <a:miter lim="800000"/>
            <a:headEnd/>
            <a:tailEnd/>
          </a:ln>
        </p:spPr>
        <p:txBody>
          <a:bodyPr wrap="none" lIns="0" tIns="0" rIns="0" bIns="0">
            <a:spAutoFit/>
          </a:bodyPr>
          <a:lstStyle/>
          <a:p>
            <a:r>
              <a:rPr lang="en-US" sz="1500" dirty="0">
                <a:solidFill>
                  <a:srgbClr val="000000"/>
                </a:solidFill>
                <a:latin typeface="Times" pitchFamily="18" charset="0"/>
              </a:rPr>
              <a:t>Easy to implement, cost</a:t>
            </a:r>
            <a:endParaRPr lang="en-US" sz="2400" dirty="0">
              <a:latin typeface="Tahoma" pitchFamily="34" charset="0"/>
            </a:endParaRPr>
          </a:p>
        </p:txBody>
      </p:sp>
      <p:sp>
        <p:nvSpPr>
          <p:cNvPr id="85055" name="Rectangle 63"/>
          <p:cNvSpPr>
            <a:spLocks noChangeArrowheads="1"/>
          </p:cNvSpPr>
          <p:nvPr/>
        </p:nvSpPr>
        <p:spPr bwMode="auto">
          <a:xfrm>
            <a:off x="3617913" y="6286500"/>
            <a:ext cx="717550"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effective</a:t>
            </a:r>
            <a:endParaRPr lang="en-US" sz="2400">
              <a:latin typeface="Tahoma" pitchFamily="34" charset="0"/>
            </a:endParaRPr>
          </a:p>
        </p:txBody>
      </p:sp>
      <p:sp>
        <p:nvSpPr>
          <p:cNvPr id="85056" name="Rectangle 64"/>
          <p:cNvSpPr>
            <a:spLocks noChangeArrowheads="1"/>
          </p:cNvSpPr>
          <p:nvPr/>
        </p:nvSpPr>
        <p:spPr bwMode="auto">
          <a:xfrm>
            <a:off x="5648325" y="6088063"/>
            <a:ext cx="2695575"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Imprecise, difficult to compute and</a:t>
            </a:r>
            <a:endParaRPr lang="en-US" sz="2400">
              <a:latin typeface="Tahoma" pitchFamily="34" charset="0"/>
            </a:endParaRPr>
          </a:p>
        </p:txBody>
      </p:sp>
      <p:sp>
        <p:nvSpPr>
          <p:cNvPr id="85057" name="Rectangle 65"/>
          <p:cNvSpPr>
            <a:spLocks noChangeArrowheads="1"/>
          </p:cNvSpPr>
          <p:nvPr/>
        </p:nvSpPr>
        <p:spPr bwMode="auto">
          <a:xfrm>
            <a:off x="5648325" y="6286500"/>
            <a:ext cx="1228725" cy="250825"/>
          </a:xfrm>
          <a:prstGeom prst="rect">
            <a:avLst/>
          </a:prstGeom>
          <a:noFill/>
          <a:ln w="9525">
            <a:noFill/>
            <a:miter lim="800000"/>
            <a:headEnd/>
            <a:tailEnd/>
          </a:ln>
        </p:spPr>
        <p:txBody>
          <a:bodyPr wrap="none" lIns="0" tIns="0" rIns="0" bIns="0">
            <a:spAutoFit/>
          </a:bodyPr>
          <a:lstStyle/>
          <a:p>
            <a:r>
              <a:rPr lang="en-US" sz="1500">
                <a:solidFill>
                  <a:srgbClr val="000000"/>
                </a:solidFill>
                <a:latin typeface="Times" pitchFamily="18" charset="0"/>
              </a:rPr>
              <a:t>interpret results</a:t>
            </a:r>
            <a:endParaRPr lang="en-US" sz="2400">
              <a:latin typeface="Tahoma" pitchFamily="34" charset="0"/>
            </a:endParaRPr>
          </a:p>
        </p:txBody>
      </p:sp>
      <p:sp>
        <p:nvSpPr>
          <p:cNvPr id="85058" name="Rectangle 67"/>
          <p:cNvSpPr>
            <a:spLocks noGrp="1" noChangeArrowheads="1"/>
          </p:cNvSpPr>
          <p:nvPr>
            <p:ph type="title"/>
          </p:nvPr>
        </p:nvSpPr>
        <p:spPr>
          <a:xfrm>
            <a:off x="457200" y="76200"/>
            <a:ext cx="8229600" cy="792163"/>
          </a:xfrm>
          <a:noFill/>
        </p:spPr>
        <p:txBody>
          <a:bodyPr anchor="b"/>
          <a:lstStyle/>
          <a:p>
            <a:pPr eaLnBrk="1" hangingPunct="1"/>
            <a:r>
              <a:rPr lang="en-US" sz="2200"/>
              <a:t>Strengths and Weaknesses of </a:t>
            </a:r>
            <a:br>
              <a:rPr lang="en-US" sz="2200"/>
            </a:br>
            <a:r>
              <a:rPr lang="en-US" sz="2200"/>
              <a:t>Basic Sampling Techniques</a:t>
            </a:r>
          </a:p>
        </p:txBody>
      </p:sp>
    </p:spTree>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US" sz="3200" dirty="0"/>
              <a:t>Choosing </a:t>
            </a:r>
            <a:r>
              <a:rPr lang="en-US" sz="3200" dirty="0" err="1"/>
              <a:t>Nonprobability</a:t>
            </a:r>
            <a:r>
              <a:rPr lang="en-US" sz="3200" dirty="0"/>
              <a:t> vs. </a:t>
            </a:r>
            <a:br>
              <a:rPr lang="en-US" sz="3200" dirty="0"/>
            </a:br>
            <a:r>
              <a:rPr lang="en-US" sz="3200" dirty="0"/>
              <a:t>Probability Sampling</a:t>
            </a:r>
          </a:p>
        </p:txBody>
      </p:sp>
      <p:sp>
        <p:nvSpPr>
          <p:cNvPr id="2052" name="Rectangle 3"/>
          <p:cNvSpPr>
            <a:spLocks noChangeArrowheads="1"/>
          </p:cNvSpPr>
          <p:nvPr/>
        </p:nvSpPr>
        <p:spPr bwMode="auto">
          <a:xfrm>
            <a:off x="69850" y="1419225"/>
            <a:ext cx="8956675" cy="5210175"/>
          </a:xfrm>
          <a:prstGeom prst="rect">
            <a:avLst/>
          </a:prstGeom>
          <a:solidFill>
            <a:schemeClr val="bg1"/>
          </a:solidFill>
          <a:ln w="12700">
            <a:solidFill>
              <a:schemeClr val="tx1"/>
            </a:solidFill>
            <a:miter lim="800000"/>
            <a:headEnd/>
            <a:tailEnd/>
          </a:ln>
        </p:spPr>
        <p:txBody>
          <a:bodyPr wrap="none" anchor="ctr"/>
          <a:lstStyle/>
          <a:p>
            <a:endParaRPr lang="en-US"/>
          </a:p>
        </p:txBody>
      </p:sp>
      <p:graphicFrame>
        <p:nvGraphicFramePr>
          <p:cNvPr id="2050" name="Object 4"/>
          <p:cNvGraphicFramePr>
            <a:graphicFrameLocks/>
          </p:cNvGraphicFramePr>
          <p:nvPr/>
        </p:nvGraphicFramePr>
        <p:xfrm>
          <a:off x="387350" y="1524000"/>
          <a:ext cx="8202613" cy="4987925"/>
        </p:xfrm>
        <a:graphic>
          <a:graphicData uri="http://schemas.openxmlformats.org/presentationml/2006/ole">
            <mc:AlternateContent xmlns:mc="http://schemas.openxmlformats.org/markup-compatibility/2006">
              <mc:Choice xmlns:v="urn:schemas-microsoft-com:vml" Requires="v">
                <p:oleObj spid="_x0000_s54289" name="Document" r:id="rId3" imgW="8458891" imgH="5141514" progId="Word.Document.8">
                  <p:embed/>
                </p:oleObj>
              </mc:Choice>
              <mc:Fallback>
                <p:oleObj name="Document" r:id="rId3" imgW="8458891" imgH="5141514" progId="Word.Document.8">
                  <p:embed/>
                  <p:pic>
                    <p:nvPicPr>
                      <p:cNvPr id="0" name="Picture 1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350" y="1524000"/>
                        <a:ext cx="8202613" cy="49879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3" name="Line 6"/>
          <p:cNvSpPr>
            <a:spLocks noChangeShapeType="1"/>
          </p:cNvSpPr>
          <p:nvPr/>
        </p:nvSpPr>
        <p:spPr bwMode="auto">
          <a:xfrm>
            <a:off x="98425" y="2454275"/>
            <a:ext cx="8940800" cy="0"/>
          </a:xfrm>
          <a:prstGeom prst="line">
            <a:avLst/>
          </a:prstGeom>
          <a:noFill/>
          <a:ln w="19050">
            <a:solidFill>
              <a:schemeClr val="tx1"/>
            </a:solidFill>
            <a:round/>
            <a:headEnd/>
            <a:tailEnd/>
          </a:ln>
        </p:spPr>
        <p:txBody>
          <a:bodyPr wrap="none" anchor="ctr"/>
          <a:lstStyle/>
          <a:p>
            <a:endParaRPr lang="en-US"/>
          </a:p>
        </p:txBody>
      </p:sp>
    </p:spTree>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dirty="0">
                <a:solidFill>
                  <a:srgbClr val="FF0000"/>
                </a:solidFill>
              </a:rPr>
              <a:t>Measurement and Scaling</a:t>
            </a:r>
          </a:p>
        </p:txBody>
      </p:sp>
      <p:sp>
        <p:nvSpPr>
          <p:cNvPr id="151555" name="Rectangle 3"/>
          <p:cNvSpPr>
            <a:spLocks noGrp="1" noChangeArrowheads="1"/>
          </p:cNvSpPr>
          <p:nvPr>
            <p:ph type="body" idx="1"/>
          </p:nvPr>
        </p:nvSpPr>
        <p:spPr/>
        <p:txBody>
          <a:bodyPr/>
          <a:lstStyle/>
          <a:p>
            <a:pPr eaLnBrk="1" hangingPunct="1">
              <a:buFont typeface="Wingdings" pitchFamily="2" charset="2"/>
              <a:buNone/>
            </a:pPr>
            <a:r>
              <a:rPr lang="en-US" sz="2400" b="1" dirty="0">
                <a:solidFill>
                  <a:srgbClr val="000000"/>
                </a:solidFill>
                <a:cs typeface="Times New Roman" pitchFamily="18" charset="0"/>
              </a:rPr>
              <a:t>	Measurement</a:t>
            </a:r>
            <a:r>
              <a:rPr lang="en-US" sz="2400" dirty="0">
                <a:solidFill>
                  <a:srgbClr val="000000"/>
                </a:solidFill>
                <a:cs typeface="Times New Roman" pitchFamily="18" charset="0"/>
              </a:rPr>
              <a:t> means assigning numbers or other symbols to characteristics of objects according to certain pre-specified rules.  </a:t>
            </a:r>
          </a:p>
          <a:p>
            <a:pPr lvl="1" eaLnBrk="1" hangingPunct="1">
              <a:buClr>
                <a:schemeClr val="tx2"/>
              </a:buClr>
            </a:pPr>
            <a:r>
              <a:rPr lang="en-US" sz="2400" dirty="0">
                <a:solidFill>
                  <a:srgbClr val="000000"/>
                </a:solidFill>
                <a:cs typeface="Times New Roman" pitchFamily="18" charset="0"/>
              </a:rPr>
              <a:t>One-to-one correspondence between the numbers and the characteristics being measured.  </a:t>
            </a:r>
          </a:p>
          <a:p>
            <a:pPr lvl="1" eaLnBrk="1" hangingPunct="1">
              <a:buClr>
                <a:schemeClr val="tx2"/>
              </a:buClr>
            </a:pPr>
            <a:r>
              <a:rPr lang="en-US" sz="2400" dirty="0">
                <a:solidFill>
                  <a:srgbClr val="000000"/>
                </a:solidFill>
                <a:cs typeface="Times New Roman" pitchFamily="18" charset="0"/>
              </a:rPr>
              <a:t>The rules for assigning numbers should be standardized and applied uniformly.  </a:t>
            </a:r>
          </a:p>
          <a:p>
            <a:pPr lvl="1" eaLnBrk="1" hangingPunct="1">
              <a:buClr>
                <a:schemeClr val="tx2"/>
              </a:buClr>
            </a:pPr>
            <a:r>
              <a:rPr lang="en-US" sz="2400" dirty="0">
                <a:solidFill>
                  <a:srgbClr val="000000"/>
                </a:solidFill>
                <a:cs typeface="Times New Roman" pitchFamily="18" charset="0"/>
              </a:rPr>
              <a:t>Rules must not change over objects or time.</a:t>
            </a:r>
          </a:p>
          <a:p>
            <a:pPr eaLnBrk="1" hangingPunct="1">
              <a:buFont typeface="Wingdings" pitchFamily="2" charset="2"/>
              <a:buNone/>
            </a:pPr>
            <a:r>
              <a:rPr lang="en-US" sz="2400" dirty="0">
                <a:solidFill>
                  <a:srgbClr val="000000"/>
                </a:solidFill>
                <a:cs typeface="Times New Roman" pitchFamily="18" charset="0"/>
              </a:rPr>
              <a:t> </a:t>
            </a:r>
          </a:p>
          <a:p>
            <a:pPr eaLnBrk="1" hangingPunct="1">
              <a:buFont typeface="Wingdings" pitchFamily="2" charset="2"/>
              <a:buNone/>
            </a:pPr>
            <a:r>
              <a:rPr lang="en-US" sz="2400" b="1" dirty="0">
                <a:solidFill>
                  <a:srgbClr val="000000"/>
                </a:solidFill>
                <a:cs typeface="Times New Roman" pitchFamily="18" charset="0"/>
              </a:rPr>
              <a:t>	</a:t>
            </a:r>
            <a:endParaRPr lang="en-US" sz="2400" dirty="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155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155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155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155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15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t>Research is not … cont.</a:t>
            </a:r>
          </a:p>
        </p:txBody>
      </p:sp>
      <p:sp>
        <p:nvSpPr>
          <p:cNvPr id="3" name="Content Placeholder 2"/>
          <p:cNvSpPr>
            <a:spLocks noGrp="1"/>
          </p:cNvSpPr>
          <p:nvPr>
            <p:ph idx="1"/>
          </p:nvPr>
        </p:nvSpPr>
        <p:spPr/>
        <p:txBody>
          <a:bodyPr rtlCol="0">
            <a:normAutofit/>
          </a:bodyPr>
          <a:lstStyle/>
          <a:p>
            <a:pPr algn="just" fontAlgn="auto">
              <a:spcAft>
                <a:spcPts val="0"/>
              </a:spcAft>
              <a:buFont typeface="Arial"/>
              <a:buNone/>
              <a:defRPr/>
            </a:pPr>
            <a:r>
              <a:rPr lang="en-US" dirty="0"/>
              <a:t>Data Collection</a:t>
            </a:r>
          </a:p>
          <a:p>
            <a:pPr marL="350838" indent="-350838" algn="just" fontAlgn="auto">
              <a:spcAft>
                <a:spcPts val="0"/>
              </a:spcAft>
              <a:buFont typeface="Arial"/>
              <a:buChar char="•"/>
              <a:defRPr/>
            </a:pPr>
            <a:r>
              <a:rPr lang="en-US" dirty="0"/>
              <a:t>an intermediate step to gain reliable knowledge</a:t>
            </a:r>
          </a:p>
          <a:p>
            <a:pPr marL="396875" indent="-396875" algn="just" fontAlgn="auto">
              <a:spcAft>
                <a:spcPts val="0"/>
              </a:spcAft>
              <a:buFont typeface="Arial"/>
              <a:buChar char="•"/>
              <a:defRPr/>
            </a:pPr>
            <a:r>
              <a:rPr lang="en-US" dirty="0"/>
              <a:t>collecting </a:t>
            </a:r>
            <a:r>
              <a:rPr lang="en-US" b="1" dirty="0"/>
              <a:t>reliable</a:t>
            </a:r>
            <a:r>
              <a:rPr lang="en-US" dirty="0"/>
              <a:t> data is part of the research process</a:t>
            </a:r>
          </a:p>
        </p:txBody>
      </p:sp>
      <p:sp>
        <p:nvSpPr>
          <p:cNvPr id="4" name="Slide Number Placeholder 3"/>
          <p:cNvSpPr>
            <a:spLocks noGrp="1"/>
          </p:cNvSpPr>
          <p:nvPr>
            <p:ph type="sldNum" sz="quarter" idx="12"/>
          </p:nvPr>
        </p:nvSpPr>
        <p:spPr/>
        <p:txBody>
          <a:bodyPr/>
          <a:lstStyle/>
          <a:p>
            <a:pPr>
              <a:defRPr/>
            </a:pPr>
            <a:fld id="{00E2A03F-02BA-4E28-B2FE-B5A52D8E8AC9}" type="slidenum">
              <a:rPr lang="en-US"/>
              <a:pPr>
                <a:defRPr/>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t>Measurement and Scaling</a:t>
            </a:r>
          </a:p>
        </p:txBody>
      </p:sp>
      <p:sp>
        <p:nvSpPr>
          <p:cNvPr id="152579" name="Rectangle 3"/>
          <p:cNvSpPr>
            <a:spLocks noGrp="1" noChangeArrowheads="1"/>
          </p:cNvSpPr>
          <p:nvPr>
            <p:ph type="body" idx="1"/>
          </p:nvPr>
        </p:nvSpPr>
        <p:spPr/>
        <p:txBody>
          <a:bodyPr/>
          <a:lstStyle/>
          <a:p>
            <a:pPr eaLnBrk="1" hangingPunct="1">
              <a:buFont typeface="Wingdings" pitchFamily="2" charset="2"/>
              <a:buNone/>
            </a:pPr>
            <a:r>
              <a:rPr lang="en-US" sz="2400" b="1">
                <a:solidFill>
                  <a:srgbClr val="000000"/>
                </a:solidFill>
                <a:cs typeface="Times New Roman" pitchFamily="18" charset="0"/>
              </a:rPr>
              <a:t>	Scaling</a:t>
            </a:r>
            <a:r>
              <a:rPr lang="en-US" sz="2400">
                <a:solidFill>
                  <a:srgbClr val="000000"/>
                </a:solidFill>
                <a:cs typeface="Times New Roman" pitchFamily="18" charset="0"/>
              </a:rPr>
              <a:t> involves creating a continuum upon which measured objects are located.  </a:t>
            </a:r>
          </a:p>
          <a:p>
            <a:pPr eaLnBrk="1" hangingPunct="1">
              <a:buFont typeface="Wingdings" pitchFamily="2" charset="2"/>
              <a:buNone/>
            </a:pPr>
            <a:endParaRPr lang="en-US" sz="2400">
              <a:solidFill>
                <a:srgbClr val="000000"/>
              </a:solidFill>
              <a:cs typeface="Times New Roman" pitchFamily="18" charset="0"/>
            </a:endParaRPr>
          </a:p>
          <a:p>
            <a:pPr eaLnBrk="1" hangingPunct="1">
              <a:buFont typeface="Wingdings" pitchFamily="2" charset="2"/>
              <a:buNone/>
            </a:pPr>
            <a:r>
              <a:rPr lang="en-US" sz="2400">
                <a:cs typeface="Times New Roman" pitchFamily="18" charset="0"/>
              </a:rPr>
              <a:t>	Consider an attitude scale from 1 to 100.  Each respondent is assigned a number from 1 to 100, with 1 = Extremely Unfavorable, and 100 = Extremely Favorable.  Measurement is the actual assignment of a number from 1 to 100 to each respondent.  Scaling is the process of placing the respondents on a continuum with respect to their attitude toward department stores. </a:t>
            </a:r>
          </a:p>
          <a:p>
            <a:pPr eaLnBrk="1" hangingPunct="1">
              <a:buFont typeface="Wingdings" pitchFamily="2" charset="2"/>
              <a:buNone/>
            </a:pP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257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8"/>
          <p:cNvSpPr>
            <a:spLocks noChangeArrowheads="1"/>
          </p:cNvSpPr>
          <p:nvPr/>
        </p:nvSpPr>
        <p:spPr bwMode="auto">
          <a:xfrm>
            <a:off x="4911725" y="2057400"/>
            <a:ext cx="346075" cy="346075"/>
          </a:xfrm>
          <a:prstGeom prst="rect">
            <a:avLst/>
          </a:prstGeom>
          <a:solidFill>
            <a:srgbClr val="CCECFF"/>
          </a:solidFill>
          <a:ln w="12700">
            <a:solidFill>
              <a:schemeClr val="tx1"/>
            </a:solidFill>
            <a:miter lim="800000"/>
            <a:headEnd/>
            <a:tailEnd/>
          </a:ln>
        </p:spPr>
        <p:txBody>
          <a:bodyPr lIns="90488" tIns="44450" rIns="90488" bIns="44450">
            <a:spAutoFit/>
          </a:bodyPr>
          <a:lstStyle/>
          <a:p>
            <a:pPr algn="ctr">
              <a:spcBef>
                <a:spcPct val="50000"/>
              </a:spcBef>
            </a:pPr>
            <a:r>
              <a:rPr lang="en-US" sz="1600"/>
              <a:t>7</a:t>
            </a:r>
          </a:p>
        </p:txBody>
      </p:sp>
      <p:sp>
        <p:nvSpPr>
          <p:cNvPr id="1033" name="Rectangle 10"/>
          <p:cNvSpPr>
            <a:spLocks noChangeArrowheads="1"/>
          </p:cNvSpPr>
          <p:nvPr/>
        </p:nvSpPr>
        <p:spPr bwMode="auto">
          <a:xfrm>
            <a:off x="7350125" y="2057400"/>
            <a:ext cx="346075" cy="346075"/>
          </a:xfrm>
          <a:prstGeom prst="rect">
            <a:avLst/>
          </a:prstGeom>
          <a:solidFill>
            <a:srgbClr val="CCECFF"/>
          </a:solidFill>
          <a:ln w="12700">
            <a:solidFill>
              <a:schemeClr val="tx1"/>
            </a:solidFill>
            <a:miter lim="800000"/>
            <a:headEnd/>
            <a:tailEnd/>
          </a:ln>
        </p:spPr>
        <p:txBody>
          <a:bodyPr lIns="90488" tIns="44450" rIns="90488" bIns="44450">
            <a:spAutoFit/>
          </a:bodyPr>
          <a:lstStyle/>
          <a:p>
            <a:pPr algn="ctr">
              <a:spcBef>
                <a:spcPct val="50000"/>
              </a:spcBef>
            </a:pPr>
            <a:r>
              <a:rPr lang="en-US" sz="1600"/>
              <a:t>3</a:t>
            </a:r>
          </a:p>
        </p:txBody>
      </p:sp>
      <p:sp>
        <p:nvSpPr>
          <p:cNvPr id="1034" name="Rectangle 13"/>
          <p:cNvSpPr>
            <a:spLocks noChangeArrowheads="1"/>
          </p:cNvSpPr>
          <p:nvPr/>
        </p:nvSpPr>
        <p:spPr bwMode="auto">
          <a:xfrm>
            <a:off x="6130925" y="2057400"/>
            <a:ext cx="422275" cy="346075"/>
          </a:xfrm>
          <a:prstGeom prst="rect">
            <a:avLst/>
          </a:prstGeom>
          <a:solidFill>
            <a:srgbClr val="CCECFF"/>
          </a:solidFill>
          <a:ln w="12700">
            <a:solidFill>
              <a:schemeClr val="tx1"/>
            </a:solidFill>
            <a:miter lim="800000"/>
            <a:headEnd/>
            <a:tailEnd/>
          </a:ln>
        </p:spPr>
        <p:txBody>
          <a:bodyPr lIns="90488" tIns="44450" rIns="90488" bIns="44450">
            <a:spAutoFit/>
          </a:bodyPr>
          <a:lstStyle/>
          <a:p>
            <a:pPr algn="ctr">
              <a:spcBef>
                <a:spcPct val="50000"/>
              </a:spcBef>
            </a:pPr>
            <a:r>
              <a:rPr lang="en-US" sz="1600"/>
              <a:t>8</a:t>
            </a:r>
          </a:p>
        </p:txBody>
      </p:sp>
      <p:graphicFrame>
        <p:nvGraphicFramePr>
          <p:cNvPr id="1026" name="Object 127">
            <a:hlinkClick r:id="" action="ppaction://ole?verb=0"/>
          </p:cNvPr>
          <p:cNvGraphicFramePr>
            <a:graphicFrameLocks/>
          </p:cNvGraphicFramePr>
          <p:nvPr/>
        </p:nvGraphicFramePr>
        <p:xfrm>
          <a:off x="6808788" y="1479550"/>
          <a:ext cx="660400" cy="1003300"/>
        </p:xfrm>
        <a:graphic>
          <a:graphicData uri="http://schemas.openxmlformats.org/presentationml/2006/ole">
            <mc:AlternateContent xmlns:mc="http://schemas.openxmlformats.org/markup-compatibility/2006">
              <mc:Choice xmlns:v="urn:schemas-microsoft-com:vml" Requires="v">
                <p:oleObj spid="_x0000_s82012" r:id="rId3" imgW="495300" imgH="752475" progId="">
                  <p:embed/>
                </p:oleObj>
              </mc:Choice>
              <mc:Fallback>
                <p:oleObj r:id="rId3" imgW="495300" imgH="752475" progId="">
                  <p:embed/>
                  <p:pic>
                    <p:nvPicPr>
                      <p:cNvPr id="0" name="Picture 80"/>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8788" y="1479550"/>
                        <a:ext cx="660400"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35" name="Rectangle 2"/>
          <p:cNvSpPr>
            <a:spLocks noGrp="1" noChangeArrowheads="1"/>
          </p:cNvSpPr>
          <p:nvPr>
            <p:ph type="title"/>
          </p:nvPr>
        </p:nvSpPr>
        <p:spPr/>
        <p:txBody>
          <a:bodyPr/>
          <a:lstStyle/>
          <a:p>
            <a:pPr eaLnBrk="1" hangingPunct="1"/>
            <a:r>
              <a:rPr lang="en-US"/>
              <a:t>Primary Scales of Measurement</a:t>
            </a:r>
          </a:p>
        </p:txBody>
      </p:sp>
      <p:sp>
        <p:nvSpPr>
          <p:cNvPr id="1036" name="Rectangle 4"/>
          <p:cNvSpPr>
            <a:spLocks noChangeArrowheads="1"/>
          </p:cNvSpPr>
          <p:nvPr/>
        </p:nvSpPr>
        <p:spPr bwMode="auto">
          <a:xfrm>
            <a:off x="276225" y="1077913"/>
            <a:ext cx="3946525" cy="5780087"/>
          </a:xfrm>
          <a:prstGeom prst="rect">
            <a:avLst/>
          </a:prstGeom>
          <a:noFill/>
          <a:ln w="12700">
            <a:noFill/>
            <a:miter lim="800000"/>
            <a:headEnd/>
            <a:tailEnd/>
          </a:ln>
        </p:spPr>
        <p:txBody>
          <a:bodyPr lIns="90488" tIns="44450" rIns="90488" bIns="44450">
            <a:spAutoFit/>
          </a:bodyPr>
          <a:lstStyle/>
          <a:p>
            <a:r>
              <a:rPr lang="en-US" sz="2400" b="0">
                <a:solidFill>
                  <a:schemeClr val="hlink"/>
                </a:solidFill>
              </a:rPr>
              <a:t>Scale		</a:t>
            </a:r>
          </a:p>
          <a:p>
            <a:r>
              <a:rPr lang="en-US" sz="2400" b="0">
                <a:solidFill>
                  <a:schemeClr val="hlink"/>
                </a:solidFill>
              </a:rPr>
              <a:t>Nominal</a:t>
            </a:r>
            <a:r>
              <a:rPr lang="en-US" sz="2200" b="0">
                <a:solidFill>
                  <a:schemeClr val="tx1"/>
                </a:solidFill>
              </a:rPr>
              <a:t> 	</a:t>
            </a:r>
            <a:r>
              <a:rPr lang="en-US" sz="2200" b="0"/>
              <a:t>Numbers </a:t>
            </a:r>
          </a:p>
          <a:p>
            <a:r>
              <a:rPr lang="en-US" sz="2400" b="0"/>
              <a:t>		</a:t>
            </a:r>
            <a:r>
              <a:rPr lang="en-US" sz="2200" b="0"/>
              <a:t>Assigned	 </a:t>
            </a:r>
          </a:p>
          <a:p>
            <a:r>
              <a:rPr lang="en-US" sz="2200" b="0"/>
              <a:t>		to Runners</a:t>
            </a:r>
            <a:endParaRPr lang="en-US" sz="2400" b="0">
              <a:solidFill>
                <a:schemeClr val="tx2"/>
              </a:solidFill>
            </a:endParaRPr>
          </a:p>
          <a:p>
            <a:endParaRPr lang="en-US" sz="2400" b="0">
              <a:solidFill>
                <a:schemeClr val="tx2"/>
              </a:solidFill>
            </a:endParaRPr>
          </a:p>
          <a:p>
            <a:r>
              <a:rPr lang="en-US" sz="2400" b="0">
                <a:solidFill>
                  <a:schemeClr val="hlink"/>
                </a:solidFill>
              </a:rPr>
              <a:t>Ordinal</a:t>
            </a:r>
            <a:r>
              <a:rPr lang="en-US" sz="2400" b="0">
                <a:solidFill>
                  <a:schemeClr val="tx2"/>
                </a:solidFill>
              </a:rPr>
              <a:t>	</a:t>
            </a:r>
            <a:r>
              <a:rPr lang="en-US" sz="2200" b="0"/>
              <a:t>Rank Order</a:t>
            </a:r>
            <a:endParaRPr lang="en-US" sz="2400" b="0"/>
          </a:p>
          <a:p>
            <a:r>
              <a:rPr lang="en-US" sz="2400" b="0"/>
              <a:t>		</a:t>
            </a:r>
            <a:r>
              <a:rPr lang="en-US" sz="2200" b="0"/>
              <a:t>of Winners</a:t>
            </a:r>
            <a:endParaRPr lang="en-US" sz="2400" b="0"/>
          </a:p>
          <a:p>
            <a:endParaRPr lang="en-US" sz="2400" b="0">
              <a:solidFill>
                <a:schemeClr val="tx2"/>
              </a:solidFill>
            </a:endParaRPr>
          </a:p>
          <a:p>
            <a:endParaRPr lang="en-US" sz="2400" b="0">
              <a:solidFill>
                <a:schemeClr val="tx2"/>
              </a:solidFill>
            </a:endParaRPr>
          </a:p>
          <a:p>
            <a:r>
              <a:rPr lang="en-US" sz="2400" b="0">
                <a:solidFill>
                  <a:schemeClr val="hlink"/>
                </a:solidFill>
              </a:rPr>
              <a:t>Interval</a:t>
            </a:r>
            <a:r>
              <a:rPr lang="en-US" sz="2400" b="0">
                <a:solidFill>
                  <a:schemeClr val="tx2"/>
                </a:solidFill>
              </a:rPr>
              <a:t>	</a:t>
            </a:r>
            <a:r>
              <a:rPr lang="en-US" sz="2200" b="0"/>
              <a:t>Performance</a:t>
            </a:r>
          </a:p>
          <a:p>
            <a:r>
              <a:rPr lang="en-US" sz="2200" b="0"/>
              <a:t>		Rating on a	    </a:t>
            </a:r>
          </a:p>
          <a:p>
            <a:r>
              <a:rPr lang="en-US" sz="2200" b="0"/>
              <a:t>		0 to 10 Scale</a:t>
            </a:r>
            <a:endParaRPr lang="en-US" sz="2400" b="0">
              <a:solidFill>
                <a:schemeClr val="tx2"/>
              </a:solidFill>
            </a:endParaRPr>
          </a:p>
          <a:p>
            <a:endParaRPr lang="en-US" sz="2400" b="0">
              <a:solidFill>
                <a:schemeClr val="tx2"/>
              </a:solidFill>
            </a:endParaRPr>
          </a:p>
          <a:p>
            <a:r>
              <a:rPr lang="en-US" sz="2400" b="0">
                <a:solidFill>
                  <a:schemeClr val="hlink"/>
                </a:solidFill>
              </a:rPr>
              <a:t>Ratio	</a:t>
            </a:r>
            <a:r>
              <a:rPr lang="en-US" sz="2400" b="0">
                <a:solidFill>
                  <a:schemeClr val="tx2"/>
                </a:solidFill>
              </a:rPr>
              <a:t>	</a:t>
            </a:r>
            <a:r>
              <a:rPr lang="en-US" sz="2200" b="0"/>
              <a:t>Time to 			Finish, in             </a:t>
            </a:r>
          </a:p>
          <a:p>
            <a:r>
              <a:rPr lang="en-US" sz="2200" b="0"/>
              <a:t>                     Seconds</a:t>
            </a:r>
            <a:r>
              <a:rPr lang="en-US" sz="2200" b="0">
                <a:solidFill>
                  <a:schemeClr val="tx1"/>
                </a:solidFill>
              </a:rPr>
              <a:t>                        </a:t>
            </a:r>
          </a:p>
        </p:txBody>
      </p:sp>
      <p:sp>
        <p:nvSpPr>
          <p:cNvPr id="1037" name="Rectangle 5"/>
          <p:cNvSpPr>
            <a:spLocks noChangeArrowheads="1"/>
          </p:cNvSpPr>
          <p:nvPr/>
        </p:nvSpPr>
        <p:spPr bwMode="auto">
          <a:xfrm>
            <a:off x="1219200" y="990600"/>
            <a:ext cx="1309688" cy="393700"/>
          </a:xfrm>
          <a:prstGeom prst="rect">
            <a:avLst/>
          </a:prstGeom>
          <a:noFill/>
          <a:ln w="12700">
            <a:noFill/>
            <a:miter lim="800000"/>
            <a:headEnd/>
            <a:tailEnd/>
          </a:ln>
        </p:spPr>
        <p:txBody>
          <a:bodyPr wrap="none" lIns="90488" tIns="44450" rIns="90488" bIns="44450">
            <a:spAutoFit/>
          </a:bodyPr>
          <a:lstStyle/>
          <a:p>
            <a:r>
              <a:rPr lang="en-US" sz="2000" b="0"/>
              <a:t>Figure 8.1</a:t>
            </a:r>
          </a:p>
        </p:txBody>
      </p:sp>
      <p:graphicFrame>
        <p:nvGraphicFramePr>
          <p:cNvPr id="1027" name="Object 7">
            <a:hlinkClick r:id="" action="ppaction://ole?verb=0"/>
          </p:cNvPr>
          <p:cNvGraphicFramePr>
            <a:graphicFrameLocks/>
          </p:cNvGraphicFramePr>
          <p:nvPr/>
        </p:nvGraphicFramePr>
        <p:xfrm>
          <a:off x="4370388" y="1501775"/>
          <a:ext cx="660400" cy="1003300"/>
        </p:xfrm>
        <a:graphic>
          <a:graphicData uri="http://schemas.openxmlformats.org/presentationml/2006/ole">
            <mc:AlternateContent xmlns:mc="http://schemas.openxmlformats.org/markup-compatibility/2006">
              <mc:Choice xmlns:v="urn:schemas-microsoft-com:vml" Requires="v">
                <p:oleObj spid="_x0000_s82013" r:id="rId5" imgW="495300" imgH="752475" progId="">
                  <p:embed/>
                </p:oleObj>
              </mc:Choice>
              <mc:Fallback>
                <p:oleObj r:id="rId5" imgW="495300" imgH="752475" progId="">
                  <p:embed/>
                  <p:pic>
                    <p:nvPicPr>
                      <p:cNvPr id="0" name="Picture 81"/>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0388" y="1501775"/>
                        <a:ext cx="660400"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8" name="Object 12">
            <a:hlinkClick r:id="" action="ppaction://ole?verb=0"/>
          </p:cNvPr>
          <p:cNvGraphicFramePr>
            <a:graphicFrameLocks/>
          </p:cNvGraphicFramePr>
          <p:nvPr/>
        </p:nvGraphicFramePr>
        <p:xfrm>
          <a:off x="5589588" y="1501775"/>
          <a:ext cx="660400" cy="1003300"/>
        </p:xfrm>
        <a:graphic>
          <a:graphicData uri="http://schemas.openxmlformats.org/presentationml/2006/ole">
            <mc:AlternateContent xmlns:mc="http://schemas.openxmlformats.org/markup-compatibility/2006">
              <mc:Choice xmlns:v="urn:schemas-microsoft-com:vml" Requires="v">
                <p:oleObj spid="_x0000_s82014" r:id="rId7" imgW="495300" imgH="752475" progId="">
                  <p:embed/>
                </p:oleObj>
              </mc:Choice>
              <mc:Fallback>
                <p:oleObj r:id="rId7" imgW="495300" imgH="752475" progId="">
                  <p:embed/>
                  <p:pic>
                    <p:nvPicPr>
                      <p:cNvPr id="0" name="Picture 8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9588" y="1501775"/>
                        <a:ext cx="660400" cy="100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14"/>
          <p:cNvGrpSpPr>
            <a:grpSpLocks/>
          </p:cNvGrpSpPr>
          <p:nvPr/>
        </p:nvGrpSpPr>
        <p:grpSpPr bwMode="auto">
          <a:xfrm>
            <a:off x="4249738" y="2797175"/>
            <a:ext cx="787400" cy="1485900"/>
            <a:chOff x="2628" y="1592"/>
            <a:chExt cx="496" cy="936"/>
          </a:xfrm>
        </p:grpSpPr>
        <p:graphicFrame>
          <p:nvGraphicFramePr>
            <p:cNvPr id="1031" name="Object 15">
              <a:hlinkClick r:id="" action="ppaction://ole?verb=0"/>
            </p:cNvPr>
            <p:cNvGraphicFramePr>
              <a:graphicFrameLocks/>
            </p:cNvGraphicFramePr>
            <p:nvPr/>
          </p:nvGraphicFramePr>
          <p:xfrm>
            <a:off x="2704" y="1592"/>
            <a:ext cx="416" cy="632"/>
          </p:xfrm>
          <a:graphic>
            <a:graphicData uri="http://schemas.openxmlformats.org/presentationml/2006/ole">
              <mc:AlternateContent xmlns:mc="http://schemas.openxmlformats.org/markup-compatibility/2006">
                <mc:Choice xmlns:v="urn:schemas-microsoft-com:vml" Requires="v">
                  <p:oleObj spid="_x0000_s82015" r:id="rId8" imgW="495300" imgH="752475" progId="">
                    <p:embed/>
                  </p:oleObj>
                </mc:Choice>
                <mc:Fallback>
                  <p:oleObj r:id="rId8" imgW="495300" imgH="752475" progId="">
                    <p:embed/>
                    <p:pic>
                      <p:nvPicPr>
                        <p:cNvPr id="0" name="Picture 83"/>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04" y="1592"/>
                          <a:ext cx="416" cy="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51" name="Rectangle 16"/>
            <p:cNvSpPr>
              <a:spLocks noChangeArrowheads="1"/>
            </p:cNvSpPr>
            <p:nvPr/>
          </p:nvSpPr>
          <p:spPr bwMode="auto">
            <a:xfrm>
              <a:off x="2628" y="2126"/>
              <a:ext cx="496" cy="402"/>
            </a:xfrm>
            <a:prstGeom prst="rect">
              <a:avLst/>
            </a:prstGeom>
            <a:noFill/>
            <a:ln w="12700">
              <a:noFill/>
              <a:miter lim="800000"/>
              <a:headEnd/>
              <a:tailEnd/>
            </a:ln>
          </p:spPr>
          <p:txBody>
            <a:bodyPr wrap="none" lIns="90488" tIns="44450" rIns="90488" bIns="44450">
              <a:spAutoFit/>
            </a:bodyPr>
            <a:lstStyle/>
            <a:p>
              <a:pPr algn="ctr"/>
              <a:r>
                <a:rPr lang="en-US">
                  <a:solidFill>
                    <a:srgbClr val="0000FF"/>
                  </a:solidFill>
                </a:rPr>
                <a:t>Third</a:t>
              </a:r>
            </a:p>
            <a:p>
              <a:pPr algn="ctr"/>
              <a:r>
                <a:rPr lang="en-US">
                  <a:solidFill>
                    <a:srgbClr val="0000FF"/>
                  </a:solidFill>
                </a:rPr>
                <a:t>place</a:t>
              </a:r>
            </a:p>
          </p:txBody>
        </p:sp>
      </p:grpSp>
      <p:grpSp>
        <p:nvGrpSpPr>
          <p:cNvPr id="3" name="Group 17"/>
          <p:cNvGrpSpPr>
            <a:grpSpLocks/>
          </p:cNvGrpSpPr>
          <p:nvPr/>
        </p:nvGrpSpPr>
        <p:grpSpPr bwMode="auto">
          <a:xfrm>
            <a:off x="5438775" y="2797175"/>
            <a:ext cx="1014413" cy="1485900"/>
            <a:chOff x="3377" y="1592"/>
            <a:chExt cx="639" cy="936"/>
          </a:xfrm>
        </p:grpSpPr>
        <p:graphicFrame>
          <p:nvGraphicFramePr>
            <p:cNvPr id="1030" name="Object 18">
              <a:hlinkClick r:id="" action="ppaction://ole?verb=0"/>
            </p:cNvPr>
            <p:cNvGraphicFramePr>
              <a:graphicFrameLocks/>
            </p:cNvGraphicFramePr>
            <p:nvPr/>
          </p:nvGraphicFramePr>
          <p:xfrm>
            <a:off x="3472" y="1592"/>
            <a:ext cx="416" cy="632"/>
          </p:xfrm>
          <a:graphic>
            <a:graphicData uri="http://schemas.openxmlformats.org/presentationml/2006/ole">
              <mc:AlternateContent xmlns:mc="http://schemas.openxmlformats.org/markup-compatibility/2006">
                <mc:Choice xmlns:v="urn:schemas-microsoft-com:vml" Requires="v">
                  <p:oleObj spid="_x0000_s82016" r:id="rId10" imgW="495300" imgH="752475" progId="">
                    <p:embed/>
                  </p:oleObj>
                </mc:Choice>
                <mc:Fallback>
                  <p:oleObj r:id="rId10" imgW="495300" imgH="752475" progId="">
                    <p:embed/>
                    <p:pic>
                      <p:nvPicPr>
                        <p:cNvPr id="0" name="Picture 84"/>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72" y="1592"/>
                          <a:ext cx="416" cy="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50" name="Rectangle 19"/>
            <p:cNvSpPr>
              <a:spLocks noChangeArrowheads="1"/>
            </p:cNvSpPr>
            <p:nvPr/>
          </p:nvSpPr>
          <p:spPr bwMode="auto">
            <a:xfrm>
              <a:off x="3377" y="2126"/>
              <a:ext cx="639" cy="402"/>
            </a:xfrm>
            <a:prstGeom prst="rect">
              <a:avLst/>
            </a:prstGeom>
            <a:noFill/>
            <a:ln w="12700">
              <a:noFill/>
              <a:miter lim="800000"/>
              <a:headEnd/>
              <a:tailEnd/>
            </a:ln>
          </p:spPr>
          <p:txBody>
            <a:bodyPr wrap="none" lIns="90488" tIns="44450" rIns="90488" bIns="44450">
              <a:spAutoFit/>
            </a:bodyPr>
            <a:lstStyle/>
            <a:p>
              <a:pPr algn="ctr"/>
              <a:r>
                <a:rPr lang="en-US">
                  <a:solidFill>
                    <a:srgbClr val="0000FF"/>
                  </a:solidFill>
                </a:rPr>
                <a:t>Second</a:t>
              </a:r>
            </a:p>
            <a:p>
              <a:pPr algn="ctr"/>
              <a:r>
                <a:rPr lang="en-US">
                  <a:solidFill>
                    <a:srgbClr val="0000FF"/>
                  </a:solidFill>
                </a:rPr>
                <a:t>place</a:t>
              </a:r>
            </a:p>
          </p:txBody>
        </p:sp>
      </p:grpSp>
      <p:grpSp>
        <p:nvGrpSpPr>
          <p:cNvPr id="4" name="Group 20"/>
          <p:cNvGrpSpPr>
            <a:grpSpLocks/>
          </p:cNvGrpSpPr>
          <p:nvPr/>
        </p:nvGrpSpPr>
        <p:grpSpPr bwMode="auto">
          <a:xfrm>
            <a:off x="6662738" y="2797175"/>
            <a:ext cx="806450" cy="1485900"/>
            <a:chOff x="4148" y="1592"/>
            <a:chExt cx="508" cy="936"/>
          </a:xfrm>
        </p:grpSpPr>
        <p:graphicFrame>
          <p:nvGraphicFramePr>
            <p:cNvPr id="1029" name="Object 21">
              <a:hlinkClick r:id="" action="ppaction://ole?verb=0"/>
            </p:cNvPr>
            <p:cNvGraphicFramePr>
              <a:graphicFrameLocks/>
            </p:cNvGraphicFramePr>
            <p:nvPr/>
          </p:nvGraphicFramePr>
          <p:xfrm>
            <a:off x="4240" y="1592"/>
            <a:ext cx="416" cy="632"/>
          </p:xfrm>
          <a:graphic>
            <a:graphicData uri="http://schemas.openxmlformats.org/presentationml/2006/ole">
              <mc:AlternateContent xmlns:mc="http://schemas.openxmlformats.org/markup-compatibility/2006">
                <mc:Choice xmlns:v="urn:schemas-microsoft-com:vml" Requires="v">
                  <p:oleObj spid="_x0000_s82017" r:id="rId12" imgW="495300" imgH="752475" progId="">
                    <p:embed/>
                  </p:oleObj>
                </mc:Choice>
                <mc:Fallback>
                  <p:oleObj r:id="rId12" imgW="495300" imgH="752475" progId="">
                    <p:embed/>
                    <p:pic>
                      <p:nvPicPr>
                        <p:cNvPr id="0" name="Picture 85"/>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40" y="1592"/>
                          <a:ext cx="416" cy="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9" name="Rectangle 22"/>
            <p:cNvSpPr>
              <a:spLocks noChangeArrowheads="1"/>
            </p:cNvSpPr>
            <p:nvPr/>
          </p:nvSpPr>
          <p:spPr bwMode="auto">
            <a:xfrm>
              <a:off x="4148" y="2126"/>
              <a:ext cx="496" cy="402"/>
            </a:xfrm>
            <a:prstGeom prst="rect">
              <a:avLst/>
            </a:prstGeom>
            <a:noFill/>
            <a:ln w="12700">
              <a:noFill/>
              <a:miter lim="800000"/>
              <a:headEnd/>
              <a:tailEnd/>
            </a:ln>
          </p:spPr>
          <p:txBody>
            <a:bodyPr wrap="none" lIns="90488" tIns="44450" rIns="90488" bIns="44450">
              <a:spAutoFit/>
            </a:bodyPr>
            <a:lstStyle/>
            <a:p>
              <a:pPr algn="ctr"/>
              <a:r>
                <a:rPr lang="en-US">
                  <a:solidFill>
                    <a:srgbClr val="0000FF"/>
                  </a:solidFill>
                </a:rPr>
                <a:t>First</a:t>
              </a:r>
            </a:p>
            <a:p>
              <a:pPr algn="ctr"/>
              <a:r>
                <a:rPr lang="en-US">
                  <a:solidFill>
                    <a:srgbClr val="0000FF"/>
                  </a:solidFill>
                </a:rPr>
                <a:t>place</a:t>
              </a:r>
            </a:p>
          </p:txBody>
        </p:sp>
      </p:grpSp>
      <p:sp>
        <p:nvSpPr>
          <p:cNvPr id="1041" name="Rectangle 23"/>
          <p:cNvSpPr>
            <a:spLocks noChangeArrowheads="1"/>
          </p:cNvSpPr>
          <p:nvPr/>
        </p:nvSpPr>
        <p:spPr bwMode="auto">
          <a:xfrm>
            <a:off x="7800975" y="1587500"/>
            <a:ext cx="860425" cy="363538"/>
          </a:xfrm>
          <a:prstGeom prst="rect">
            <a:avLst/>
          </a:prstGeom>
          <a:noFill/>
          <a:ln w="12700">
            <a:noFill/>
            <a:miter lim="800000"/>
            <a:headEnd/>
            <a:tailEnd/>
          </a:ln>
        </p:spPr>
        <p:txBody>
          <a:bodyPr wrap="none" lIns="90488" tIns="44450" rIns="90488" bIns="44450">
            <a:spAutoFit/>
          </a:bodyPr>
          <a:lstStyle/>
          <a:p>
            <a:pPr algn="ctr"/>
            <a:r>
              <a:rPr lang="en-US">
                <a:solidFill>
                  <a:srgbClr val="0000FF"/>
                </a:solidFill>
              </a:rPr>
              <a:t>Finish</a:t>
            </a:r>
          </a:p>
        </p:txBody>
      </p:sp>
      <p:sp>
        <p:nvSpPr>
          <p:cNvPr id="1042" name="Rectangle 24"/>
          <p:cNvSpPr>
            <a:spLocks noChangeArrowheads="1"/>
          </p:cNvSpPr>
          <p:nvPr/>
        </p:nvSpPr>
        <p:spPr bwMode="auto">
          <a:xfrm>
            <a:off x="7800975" y="2882900"/>
            <a:ext cx="860425" cy="363538"/>
          </a:xfrm>
          <a:prstGeom prst="rect">
            <a:avLst/>
          </a:prstGeom>
          <a:noFill/>
          <a:ln w="12700">
            <a:noFill/>
            <a:miter lim="800000"/>
            <a:headEnd/>
            <a:tailEnd/>
          </a:ln>
        </p:spPr>
        <p:txBody>
          <a:bodyPr wrap="none" lIns="90488" tIns="44450" rIns="90488" bIns="44450">
            <a:spAutoFit/>
          </a:bodyPr>
          <a:lstStyle/>
          <a:p>
            <a:pPr algn="ctr"/>
            <a:r>
              <a:rPr lang="en-US">
                <a:solidFill>
                  <a:srgbClr val="0000FF"/>
                </a:solidFill>
              </a:rPr>
              <a:t>Finish</a:t>
            </a:r>
          </a:p>
        </p:txBody>
      </p:sp>
      <p:sp>
        <p:nvSpPr>
          <p:cNvPr id="1043" name="Rectangle 25"/>
          <p:cNvSpPr>
            <a:spLocks noChangeArrowheads="1"/>
          </p:cNvSpPr>
          <p:nvPr/>
        </p:nvSpPr>
        <p:spPr bwMode="auto">
          <a:xfrm>
            <a:off x="4378325" y="4711700"/>
            <a:ext cx="544513" cy="363538"/>
          </a:xfrm>
          <a:prstGeom prst="rect">
            <a:avLst/>
          </a:prstGeom>
          <a:noFill/>
          <a:ln w="12700">
            <a:noFill/>
            <a:miter lim="800000"/>
            <a:headEnd/>
            <a:tailEnd/>
          </a:ln>
        </p:spPr>
        <p:txBody>
          <a:bodyPr wrap="none" lIns="90488" tIns="44450" rIns="90488" bIns="44450">
            <a:spAutoFit/>
          </a:bodyPr>
          <a:lstStyle/>
          <a:p>
            <a:pPr algn="ctr"/>
            <a:r>
              <a:rPr lang="en-US">
                <a:solidFill>
                  <a:srgbClr val="0000FF"/>
                </a:solidFill>
              </a:rPr>
              <a:t>8.2</a:t>
            </a:r>
          </a:p>
        </p:txBody>
      </p:sp>
      <p:sp>
        <p:nvSpPr>
          <p:cNvPr id="1044" name="Rectangle 26"/>
          <p:cNvSpPr>
            <a:spLocks noChangeArrowheads="1"/>
          </p:cNvSpPr>
          <p:nvPr/>
        </p:nvSpPr>
        <p:spPr bwMode="auto">
          <a:xfrm>
            <a:off x="5673725" y="4711700"/>
            <a:ext cx="544513" cy="363538"/>
          </a:xfrm>
          <a:prstGeom prst="rect">
            <a:avLst/>
          </a:prstGeom>
          <a:noFill/>
          <a:ln w="12700">
            <a:noFill/>
            <a:miter lim="800000"/>
            <a:headEnd/>
            <a:tailEnd/>
          </a:ln>
        </p:spPr>
        <p:txBody>
          <a:bodyPr wrap="none" lIns="90488" tIns="44450" rIns="90488" bIns="44450">
            <a:spAutoFit/>
          </a:bodyPr>
          <a:lstStyle/>
          <a:p>
            <a:pPr algn="ctr"/>
            <a:r>
              <a:rPr lang="en-US">
                <a:solidFill>
                  <a:srgbClr val="0000FF"/>
                </a:solidFill>
              </a:rPr>
              <a:t>9.1</a:t>
            </a:r>
          </a:p>
        </p:txBody>
      </p:sp>
      <p:sp>
        <p:nvSpPr>
          <p:cNvPr id="1045" name="Rectangle 27"/>
          <p:cNvSpPr>
            <a:spLocks noChangeArrowheads="1"/>
          </p:cNvSpPr>
          <p:nvPr/>
        </p:nvSpPr>
        <p:spPr bwMode="auto">
          <a:xfrm>
            <a:off x="6892925" y="4711700"/>
            <a:ext cx="544513" cy="363538"/>
          </a:xfrm>
          <a:prstGeom prst="rect">
            <a:avLst/>
          </a:prstGeom>
          <a:noFill/>
          <a:ln w="12700">
            <a:noFill/>
            <a:miter lim="800000"/>
            <a:headEnd/>
            <a:tailEnd/>
          </a:ln>
        </p:spPr>
        <p:txBody>
          <a:bodyPr wrap="none" lIns="90488" tIns="44450" rIns="90488" bIns="44450">
            <a:spAutoFit/>
          </a:bodyPr>
          <a:lstStyle/>
          <a:p>
            <a:pPr algn="ctr"/>
            <a:r>
              <a:rPr lang="en-US">
                <a:solidFill>
                  <a:srgbClr val="0000FF"/>
                </a:solidFill>
              </a:rPr>
              <a:t>9.6</a:t>
            </a:r>
          </a:p>
        </p:txBody>
      </p:sp>
      <p:sp>
        <p:nvSpPr>
          <p:cNvPr id="1046" name="Rectangle 28"/>
          <p:cNvSpPr>
            <a:spLocks noChangeArrowheads="1"/>
          </p:cNvSpPr>
          <p:nvPr/>
        </p:nvSpPr>
        <p:spPr bwMode="auto">
          <a:xfrm>
            <a:off x="4381500" y="5930900"/>
            <a:ext cx="690563" cy="363538"/>
          </a:xfrm>
          <a:prstGeom prst="rect">
            <a:avLst/>
          </a:prstGeom>
          <a:noFill/>
          <a:ln w="12700">
            <a:noFill/>
            <a:miter lim="800000"/>
            <a:headEnd/>
            <a:tailEnd/>
          </a:ln>
        </p:spPr>
        <p:txBody>
          <a:bodyPr wrap="none" lIns="90488" tIns="44450" rIns="90488" bIns="44450">
            <a:spAutoFit/>
          </a:bodyPr>
          <a:lstStyle/>
          <a:p>
            <a:pPr algn="ctr"/>
            <a:r>
              <a:rPr lang="en-US">
                <a:solidFill>
                  <a:srgbClr val="0000FF"/>
                </a:solidFill>
              </a:rPr>
              <a:t>15.2</a:t>
            </a:r>
          </a:p>
        </p:txBody>
      </p:sp>
      <p:sp>
        <p:nvSpPr>
          <p:cNvPr id="1047" name="Rectangle 29"/>
          <p:cNvSpPr>
            <a:spLocks noChangeArrowheads="1"/>
          </p:cNvSpPr>
          <p:nvPr/>
        </p:nvSpPr>
        <p:spPr bwMode="auto">
          <a:xfrm>
            <a:off x="5676900" y="5930900"/>
            <a:ext cx="690563" cy="363538"/>
          </a:xfrm>
          <a:prstGeom prst="rect">
            <a:avLst/>
          </a:prstGeom>
          <a:noFill/>
          <a:ln w="12700">
            <a:noFill/>
            <a:miter lim="800000"/>
            <a:headEnd/>
            <a:tailEnd/>
          </a:ln>
        </p:spPr>
        <p:txBody>
          <a:bodyPr wrap="none" lIns="90488" tIns="44450" rIns="90488" bIns="44450">
            <a:spAutoFit/>
          </a:bodyPr>
          <a:lstStyle/>
          <a:p>
            <a:pPr algn="ctr"/>
            <a:r>
              <a:rPr lang="en-US">
                <a:solidFill>
                  <a:srgbClr val="0000FF"/>
                </a:solidFill>
              </a:rPr>
              <a:t>14.1</a:t>
            </a:r>
          </a:p>
        </p:txBody>
      </p:sp>
      <p:sp>
        <p:nvSpPr>
          <p:cNvPr id="1048" name="Rectangle 30"/>
          <p:cNvSpPr>
            <a:spLocks noChangeArrowheads="1"/>
          </p:cNvSpPr>
          <p:nvPr/>
        </p:nvSpPr>
        <p:spPr bwMode="auto">
          <a:xfrm>
            <a:off x="6896100" y="5930900"/>
            <a:ext cx="690563" cy="363538"/>
          </a:xfrm>
          <a:prstGeom prst="rect">
            <a:avLst/>
          </a:prstGeom>
          <a:noFill/>
          <a:ln w="12700">
            <a:noFill/>
            <a:miter lim="800000"/>
            <a:headEnd/>
            <a:tailEnd/>
          </a:ln>
        </p:spPr>
        <p:txBody>
          <a:bodyPr wrap="none" lIns="90488" tIns="44450" rIns="90488" bIns="44450">
            <a:spAutoFit/>
          </a:bodyPr>
          <a:lstStyle/>
          <a:p>
            <a:pPr algn="ctr"/>
            <a:r>
              <a:rPr lang="en-US">
                <a:solidFill>
                  <a:srgbClr val="0000FF"/>
                </a:solidFill>
              </a:rPr>
              <a:t>13.4</a:t>
            </a:r>
          </a:p>
        </p:txBody>
      </p:sp>
    </p:spTree>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z="2800" i="1"/>
              <a:t>Primary Scales of Measurement</a:t>
            </a:r>
            <a:br>
              <a:rPr lang="en-US" sz="2800" i="1"/>
            </a:br>
            <a:r>
              <a:rPr lang="en-US" sz="2800">
                <a:cs typeface="Times New Roman" pitchFamily="18" charset="0"/>
              </a:rPr>
              <a:t>Nominal Scale</a:t>
            </a:r>
          </a:p>
        </p:txBody>
      </p:sp>
      <p:sp>
        <p:nvSpPr>
          <p:cNvPr id="153603" name="Rectangle 3"/>
          <p:cNvSpPr>
            <a:spLocks noGrp="1" noChangeArrowheads="1"/>
          </p:cNvSpPr>
          <p:nvPr>
            <p:ph type="body" idx="1"/>
          </p:nvPr>
        </p:nvSpPr>
        <p:spPr/>
        <p:txBody>
          <a:bodyPr/>
          <a:lstStyle/>
          <a:p>
            <a:pPr eaLnBrk="1" hangingPunct="1"/>
            <a:r>
              <a:rPr lang="en-US" sz="2400">
                <a:solidFill>
                  <a:srgbClr val="000000"/>
                </a:solidFill>
                <a:cs typeface="Times New Roman" pitchFamily="18" charset="0"/>
              </a:rPr>
              <a:t>The numbers serve only as labels or tags for identifying and classifying objects.  </a:t>
            </a:r>
          </a:p>
          <a:p>
            <a:pPr eaLnBrk="1" hangingPunct="1"/>
            <a:r>
              <a:rPr lang="en-US" sz="2400">
                <a:solidFill>
                  <a:srgbClr val="000000"/>
                </a:solidFill>
                <a:cs typeface="Times New Roman" pitchFamily="18" charset="0"/>
              </a:rPr>
              <a:t>When used for identification, there is a strict one-to-one correspondence between the numbers and the objects.  </a:t>
            </a:r>
          </a:p>
          <a:p>
            <a:pPr eaLnBrk="1" hangingPunct="1"/>
            <a:r>
              <a:rPr lang="en-US" sz="2400">
                <a:solidFill>
                  <a:srgbClr val="000000"/>
                </a:solidFill>
                <a:cs typeface="Times New Roman" pitchFamily="18" charset="0"/>
              </a:rPr>
              <a:t>The numbers do not reflect the amount of the characteristic possessed by the objects.  </a:t>
            </a:r>
          </a:p>
          <a:p>
            <a:pPr eaLnBrk="1" hangingPunct="1"/>
            <a:r>
              <a:rPr lang="en-US" sz="2400">
                <a:solidFill>
                  <a:srgbClr val="000000"/>
                </a:solidFill>
                <a:cs typeface="Times New Roman" pitchFamily="18" charset="0"/>
              </a:rPr>
              <a:t>The only permissible operation on the numbers in a nominal scale is counting.  </a:t>
            </a:r>
          </a:p>
          <a:p>
            <a:pPr eaLnBrk="1" hangingPunct="1"/>
            <a:r>
              <a:rPr lang="en-US" sz="2400">
                <a:solidFill>
                  <a:srgbClr val="000000"/>
                </a:solidFill>
                <a:cs typeface="Times New Roman" pitchFamily="18" charset="0"/>
              </a:rPr>
              <a:t>Only a limited number of statistics, all of which are based on frequency counts, are permissible, e.g., percentages, and mode.  </a:t>
            </a:r>
          </a:p>
          <a:p>
            <a:pPr eaLnBrk="1" hangingPunct="1"/>
            <a:endParaRPr 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36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3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US" sz="2800"/>
              <a:t>Illustration of Primary Scales of Measurement</a:t>
            </a:r>
          </a:p>
        </p:txBody>
      </p:sp>
      <p:sp>
        <p:nvSpPr>
          <p:cNvPr id="2052" name="Rectangle 14"/>
          <p:cNvSpPr>
            <a:spLocks noChangeArrowheads="1"/>
          </p:cNvSpPr>
          <p:nvPr/>
        </p:nvSpPr>
        <p:spPr bwMode="auto">
          <a:xfrm>
            <a:off x="1179513" y="990600"/>
            <a:ext cx="1225550" cy="393700"/>
          </a:xfrm>
          <a:prstGeom prst="rect">
            <a:avLst/>
          </a:prstGeom>
          <a:noFill/>
          <a:ln w="12700">
            <a:noFill/>
            <a:miter lim="800000"/>
            <a:headEnd/>
            <a:tailEnd/>
          </a:ln>
        </p:spPr>
        <p:txBody>
          <a:bodyPr wrap="none" lIns="90488" tIns="44450" rIns="90488" bIns="44450">
            <a:spAutoFit/>
          </a:bodyPr>
          <a:lstStyle/>
          <a:p>
            <a:r>
              <a:rPr lang="en-US" sz="2000" b="0"/>
              <a:t>Table 8.2</a:t>
            </a:r>
          </a:p>
        </p:txBody>
      </p:sp>
      <p:sp>
        <p:nvSpPr>
          <p:cNvPr id="2053" name="Rectangle 10"/>
          <p:cNvSpPr>
            <a:spLocks noChangeAspect="1" noChangeArrowheads="1"/>
          </p:cNvSpPr>
          <p:nvPr/>
        </p:nvSpPr>
        <p:spPr bwMode="auto">
          <a:xfrm>
            <a:off x="336550" y="1570038"/>
            <a:ext cx="8372475" cy="4660900"/>
          </a:xfrm>
          <a:prstGeom prst="rect">
            <a:avLst/>
          </a:prstGeom>
          <a:solidFill>
            <a:srgbClr val="CCECFF"/>
          </a:solidFill>
          <a:ln w="12700">
            <a:noFill/>
            <a:miter lim="800000"/>
            <a:headEnd/>
            <a:tailEnd/>
          </a:ln>
        </p:spPr>
        <p:txBody>
          <a:bodyPr lIns="90488" tIns="44450" rIns="90488" bIns="44450">
            <a:spAutoFit/>
          </a:bodyPr>
          <a:lstStyle/>
          <a:p>
            <a:r>
              <a:rPr lang="en-US" sz="2200">
                <a:solidFill>
                  <a:schemeClr val="hlink"/>
                </a:solidFill>
                <a:latin typeface="Arial" charset="0"/>
              </a:rPr>
              <a:t>Nominal                    Ordinal                                           Ratio</a:t>
            </a:r>
          </a:p>
          <a:p>
            <a:r>
              <a:rPr lang="en-US" sz="2200">
                <a:solidFill>
                  <a:schemeClr val="hlink"/>
                </a:solidFill>
                <a:latin typeface="Arial" charset="0"/>
              </a:rPr>
              <a:t>Scale                         Scale                                              Scale</a:t>
            </a:r>
          </a:p>
          <a:p>
            <a:r>
              <a:rPr lang="en-US" sz="1600" b="0">
                <a:solidFill>
                  <a:schemeClr val="tx2"/>
                </a:solidFill>
                <a:latin typeface="Arial" charset="0"/>
              </a:rPr>
              <a:t>		              </a:t>
            </a:r>
            <a:r>
              <a:rPr lang="en-US" sz="1600" b="0">
                <a:solidFill>
                  <a:schemeClr val="tx1"/>
                </a:solidFill>
                <a:latin typeface="Arial" charset="0"/>
              </a:rPr>
              <a:t>Preference</a:t>
            </a:r>
            <a:r>
              <a:rPr lang="en-US" b="0">
                <a:solidFill>
                  <a:schemeClr val="tx1"/>
                </a:solidFill>
                <a:latin typeface="Arial" charset="0"/>
              </a:rPr>
              <a:t>                                                     $ spent last                  No.   Store                         </a:t>
            </a:r>
            <a:r>
              <a:rPr lang="en-US" sz="1600" b="0">
                <a:solidFill>
                  <a:schemeClr val="tx1"/>
                </a:solidFill>
                <a:latin typeface="Arial" charset="0"/>
              </a:rPr>
              <a:t>Rankings   </a:t>
            </a:r>
            <a:r>
              <a:rPr lang="en-US" b="0">
                <a:solidFill>
                  <a:schemeClr val="tx1"/>
                </a:solidFill>
                <a:latin typeface="Arial" charset="0"/>
              </a:rPr>
              <a:t>                                                    3 months</a:t>
            </a:r>
          </a:p>
          <a:p>
            <a:br>
              <a:rPr lang="en-US" sz="2000">
                <a:solidFill>
                  <a:srgbClr val="840218"/>
                </a:solidFill>
                <a:latin typeface="Arial" charset="0"/>
              </a:rPr>
            </a:br>
            <a:r>
              <a:rPr lang="en-US" sz="2000">
                <a:solidFill>
                  <a:schemeClr val="tx2"/>
                </a:solidFill>
                <a:latin typeface="Arial" charset="0"/>
              </a:rPr>
              <a:t>1. Spencer </a:t>
            </a:r>
          </a:p>
          <a:p>
            <a:r>
              <a:rPr lang="en-US" sz="2000">
                <a:solidFill>
                  <a:schemeClr val="tx2"/>
                </a:solidFill>
                <a:latin typeface="Arial" charset="0"/>
              </a:rPr>
              <a:t>2. Vishal Mega Mart </a:t>
            </a:r>
          </a:p>
          <a:p>
            <a:r>
              <a:rPr lang="en-US" sz="2000">
                <a:solidFill>
                  <a:schemeClr val="tx2"/>
                </a:solidFill>
                <a:latin typeface="Arial" charset="0"/>
              </a:rPr>
              <a:t>3. Big-Bazaar </a:t>
            </a:r>
          </a:p>
          <a:p>
            <a:r>
              <a:rPr lang="en-US" sz="2000">
                <a:solidFill>
                  <a:schemeClr val="tx2"/>
                </a:solidFill>
                <a:latin typeface="Arial" charset="0"/>
              </a:rPr>
              <a:t>4. Tesco</a:t>
            </a:r>
          </a:p>
          <a:p>
            <a:r>
              <a:rPr lang="en-US" sz="2000">
                <a:solidFill>
                  <a:schemeClr val="tx2"/>
                </a:solidFill>
                <a:latin typeface="Arial" charset="0"/>
              </a:rPr>
              <a:t>5. Celebration                      </a:t>
            </a:r>
          </a:p>
          <a:p>
            <a:r>
              <a:rPr lang="en-US" sz="2000">
                <a:solidFill>
                  <a:schemeClr val="tx2"/>
                </a:solidFill>
                <a:latin typeface="Arial" charset="0"/>
              </a:rPr>
              <a:t>6. Kolkata Bazaar </a:t>
            </a:r>
          </a:p>
          <a:p>
            <a:r>
              <a:rPr lang="en-US" sz="2000">
                <a:solidFill>
                  <a:schemeClr val="tx2"/>
                </a:solidFill>
                <a:latin typeface="Arial" charset="0"/>
              </a:rPr>
              <a:t>7. Target </a:t>
            </a:r>
          </a:p>
          <a:p>
            <a:r>
              <a:rPr lang="en-US" sz="2000">
                <a:solidFill>
                  <a:schemeClr val="tx2"/>
                </a:solidFill>
                <a:latin typeface="Arial" charset="0"/>
              </a:rPr>
              <a:t>8. Saks Fifth Avenue </a:t>
            </a:r>
          </a:p>
          <a:p>
            <a:r>
              <a:rPr lang="en-US" sz="2000">
                <a:solidFill>
                  <a:schemeClr val="tx2"/>
                </a:solidFill>
                <a:latin typeface="Arial" charset="0"/>
              </a:rPr>
              <a:t>9. Sears </a:t>
            </a:r>
          </a:p>
          <a:p>
            <a:r>
              <a:rPr lang="en-US" sz="2000">
                <a:solidFill>
                  <a:schemeClr val="tx2"/>
                </a:solidFill>
                <a:latin typeface="Arial" charset="0"/>
              </a:rPr>
              <a:t>10.Wal-Mart</a:t>
            </a:r>
          </a:p>
        </p:txBody>
      </p:sp>
      <p:sp>
        <p:nvSpPr>
          <p:cNvPr id="2054" name="Line 11"/>
          <p:cNvSpPr>
            <a:spLocks noChangeAspect="1" noChangeShapeType="1"/>
          </p:cNvSpPr>
          <p:nvPr/>
        </p:nvSpPr>
        <p:spPr bwMode="auto">
          <a:xfrm>
            <a:off x="492125" y="1597025"/>
            <a:ext cx="8074025" cy="0"/>
          </a:xfrm>
          <a:prstGeom prst="line">
            <a:avLst/>
          </a:prstGeom>
          <a:noFill/>
          <a:ln w="25400">
            <a:solidFill>
              <a:schemeClr val="tx1"/>
            </a:solidFill>
            <a:round/>
            <a:headEnd/>
            <a:tailEnd/>
          </a:ln>
        </p:spPr>
        <p:txBody>
          <a:bodyPr wrap="none" anchor="ctr"/>
          <a:lstStyle/>
          <a:p>
            <a:endParaRPr lang="en-US"/>
          </a:p>
        </p:txBody>
      </p:sp>
      <p:sp>
        <p:nvSpPr>
          <p:cNvPr id="2055" name="Line 12"/>
          <p:cNvSpPr>
            <a:spLocks noChangeAspect="1" noChangeShapeType="1"/>
          </p:cNvSpPr>
          <p:nvPr/>
        </p:nvSpPr>
        <p:spPr bwMode="auto">
          <a:xfrm>
            <a:off x="492125" y="6248400"/>
            <a:ext cx="8074025" cy="0"/>
          </a:xfrm>
          <a:prstGeom prst="line">
            <a:avLst/>
          </a:prstGeom>
          <a:noFill/>
          <a:ln w="25400">
            <a:solidFill>
              <a:schemeClr val="tx1"/>
            </a:solidFill>
            <a:round/>
            <a:headEnd/>
            <a:tailEnd/>
          </a:ln>
        </p:spPr>
        <p:txBody>
          <a:bodyPr wrap="none" anchor="ctr"/>
          <a:lstStyle/>
          <a:p>
            <a:endParaRPr lang="en-US"/>
          </a:p>
        </p:txBody>
      </p:sp>
      <p:sp>
        <p:nvSpPr>
          <p:cNvPr id="2056" name="Line 13"/>
          <p:cNvSpPr>
            <a:spLocks noChangeAspect="1" noChangeShapeType="1"/>
          </p:cNvSpPr>
          <p:nvPr/>
        </p:nvSpPr>
        <p:spPr bwMode="auto">
          <a:xfrm>
            <a:off x="390525" y="3124200"/>
            <a:ext cx="8097838" cy="0"/>
          </a:xfrm>
          <a:prstGeom prst="line">
            <a:avLst/>
          </a:prstGeom>
          <a:noFill/>
          <a:ln w="25400">
            <a:solidFill>
              <a:schemeClr val="tx1"/>
            </a:solidFill>
            <a:round/>
            <a:headEnd/>
            <a:tailEnd/>
          </a:ln>
        </p:spPr>
        <p:txBody>
          <a:bodyPr wrap="none" anchor="ctr"/>
          <a:lstStyle/>
          <a:p>
            <a:endParaRPr lang="en-US"/>
          </a:p>
        </p:txBody>
      </p:sp>
      <p:sp>
        <p:nvSpPr>
          <p:cNvPr id="2058" name="Text Box 17"/>
          <p:cNvSpPr txBox="1">
            <a:spLocks noChangeAspect="1" noChangeArrowheads="1"/>
          </p:cNvSpPr>
          <p:nvPr/>
        </p:nvSpPr>
        <p:spPr bwMode="auto">
          <a:xfrm>
            <a:off x="5467350" y="1597025"/>
            <a:ext cx="2025650" cy="1536700"/>
          </a:xfrm>
          <a:prstGeom prst="rect">
            <a:avLst/>
          </a:prstGeom>
          <a:noFill/>
          <a:ln w="12700">
            <a:noFill/>
            <a:miter lim="800000"/>
            <a:headEnd/>
            <a:tailEnd/>
          </a:ln>
        </p:spPr>
        <p:txBody>
          <a:bodyPr>
            <a:spAutoFit/>
          </a:bodyPr>
          <a:lstStyle/>
          <a:p>
            <a:pPr>
              <a:lnSpc>
                <a:spcPct val="75000"/>
              </a:lnSpc>
              <a:spcBef>
                <a:spcPct val="50000"/>
              </a:spcBef>
            </a:pPr>
            <a:r>
              <a:rPr lang="en-US" sz="2400">
                <a:solidFill>
                  <a:schemeClr val="hlink"/>
                </a:solidFill>
                <a:latin typeface="Arial" charset="0"/>
              </a:rPr>
              <a:t>Interval</a:t>
            </a:r>
            <a:br>
              <a:rPr lang="en-US" sz="2400">
                <a:solidFill>
                  <a:schemeClr val="hlink"/>
                </a:solidFill>
                <a:latin typeface="Arial" charset="0"/>
              </a:rPr>
            </a:br>
            <a:r>
              <a:rPr lang="en-US" sz="2400">
                <a:solidFill>
                  <a:schemeClr val="hlink"/>
                </a:solidFill>
                <a:latin typeface="Arial" charset="0"/>
              </a:rPr>
              <a:t>Scale</a:t>
            </a:r>
            <a:r>
              <a:rPr lang="en-US" sz="2400">
                <a:solidFill>
                  <a:schemeClr val="tx2"/>
                </a:solidFill>
                <a:latin typeface="Arial" charset="0"/>
              </a:rPr>
              <a:t> </a:t>
            </a:r>
          </a:p>
          <a:p>
            <a:pPr>
              <a:lnSpc>
                <a:spcPct val="75000"/>
              </a:lnSpc>
              <a:spcBef>
                <a:spcPct val="50000"/>
              </a:spcBef>
            </a:pPr>
            <a:r>
              <a:rPr lang="en-US" b="0">
                <a:solidFill>
                  <a:schemeClr val="tx1"/>
                </a:solidFill>
                <a:latin typeface="Arial" charset="0"/>
              </a:rPr>
              <a:t>Preference Ratings</a:t>
            </a:r>
          </a:p>
          <a:p>
            <a:pPr>
              <a:lnSpc>
                <a:spcPct val="75000"/>
              </a:lnSpc>
              <a:spcBef>
                <a:spcPct val="50000"/>
              </a:spcBef>
            </a:pPr>
            <a:r>
              <a:rPr lang="en-US" b="0">
                <a:solidFill>
                  <a:schemeClr val="tx1"/>
                </a:solidFill>
                <a:latin typeface="Arial" charset="0"/>
              </a:rPr>
              <a:t>1-7     11-17</a:t>
            </a:r>
            <a:endParaRPr lang="en-US" sz="2400" b="0">
              <a:solidFill>
                <a:schemeClr val="tx1"/>
              </a:solidFill>
              <a:latin typeface="Arial" charset="0"/>
            </a:endParaRPr>
          </a:p>
        </p:txBody>
      </p:sp>
      <p:graphicFrame>
        <p:nvGraphicFramePr>
          <p:cNvPr id="2050" name="Object 68"/>
          <p:cNvGraphicFramePr>
            <a:graphicFrameLocks noChangeAspect="1"/>
          </p:cNvGraphicFramePr>
          <p:nvPr/>
        </p:nvGraphicFramePr>
        <p:xfrm>
          <a:off x="2895600" y="3200400"/>
          <a:ext cx="5486400" cy="3048000"/>
        </p:xfrm>
        <a:graphic>
          <a:graphicData uri="http://schemas.openxmlformats.org/presentationml/2006/ole">
            <mc:AlternateContent xmlns:mc="http://schemas.openxmlformats.org/markup-compatibility/2006">
              <mc:Choice xmlns:v="urn:schemas-microsoft-com:vml" Requires="v">
                <p:oleObj spid="_x0000_s82961" name="Worksheet" r:id="rId3" imgW="4005000" imgH="1923840" progId="Excel.Sheet.8">
                  <p:embed/>
                </p:oleObj>
              </mc:Choice>
              <mc:Fallback>
                <p:oleObj name="Worksheet" r:id="rId3" imgW="4005000" imgH="1923840" progId="Excel.Sheet.8">
                  <p:embed/>
                  <p:pic>
                    <p:nvPicPr>
                      <p:cNvPr id="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3200400"/>
                        <a:ext cx="5486400" cy="3048000"/>
                      </a:xfrm>
                      <a:prstGeom prst="rect">
                        <a:avLst/>
                      </a:prstGeom>
                      <a:noFill/>
                      <a:ln>
                        <a:noFill/>
                      </a:ln>
                      <a:effectLst/>
                      <a:extLst>
                        <a:ext uri="{909E8E84-426E-40DD-AFC4-6F175D3DCCD1}">
                          <a14:hiddenFill xmlns:a14="http://schemas.microsoft.com/office/drawing/2010/main">
                            <a:solidFill>
                              <a:srgbClr val="B18DAB"/>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2800" i="1"/>
              <a:t>Primary Scales of Measurement</a:t>
            </a:r>
            <a:br>
              <a:rPr lang="en-US" sz="2800" i="1"/>
            </a:br>
            <a:r>
              <a:rPr lang="en-US" sz="2800"/>
              <a:t>Ordinal Scale</a:t>
            </a:r>
          </a:p>
        </p:txBody>
      </p:sp>
      <p:sp>
        <p:nvSpPr>
          <p:cNvPr id="154627" name="Rectangle 3"/>
          <p:cNvSpPr>
            <a:spLocks noGrp="1" noChangeArrowheads="1"/>
          </p:cNvSpPr>
          <p:nvPr>
            <p:ph type="body" idx="1"/>
          </p:nvPr>
        </p:nvSpPr>
        <p:spPr/>
        <p:txBody>
          <a:bodyPr/>
          <a:lstStyle/>
          <a:p>
            <a:pPr eaLnBrk="1" hangingPunct="1">
              <a:lnSpc>
                <a:spcPct val="90000"/>
              </a:lnSpc>
            </a:pPr>
            <a:r>
              <a:rPr lang="en-US" sz="2400">
                <a:solidFill>
                  <a:srgbClr val="000000"/>
                </a:solidFill>
                <a:cs typeface="Times New Roman" pitchFamily="18" charset="0"/>
              </a:rPr>
              <a:t>A ranking scale in which numbers are assigned to objects to indicate the relative extent to which the objects possess some characteristic.  </a:t>
            </a:r>
          </a:p>
          <a:p>
            <a:pPr eaLnBrk="1" hangingPunct="1">
              <a:lnSpc>
                <a:spcPct val="90000"/>
              </a:lnSpc>
            </a:pPr>
            <a:r>
              <a:rPr lang="en-US" sz="2400">
                <a:solidFill>
                  <a:srgbClr val="000000"/>
                </a:solidFill>
                <a:cs typeface="Times New Roman" pitchFamily="18" charset="0"/>
              </a:rPr>
              <a:t>Can determine whether an object has more or less of a characteristic than some other object, but not how much more or less.  </a:t>
            </a:r>
          </a:p>
          <a:p>
            <a:pPr eaLnBrk="1" hangingPunct="1">
              <a:lnSpc>
                <a:spcPct val="90000"/>
              </a:lnSpc>
            </a:pPr>
            <a:r>
              <a:rPr lang="en-US" sz="2400">
                <a:solidFill>
                  <a:srgbClr val="000000"/>
                </a:solidFill>
                <a:cs typeface="Times New Roman" pitchFamily="18" charset="0"/>
              </a:rPr>
              <a:t>Any series of numbers can be assigned that preserves the ordered relationships between the objects.  </a:t>
            </a:r>
          </a:p>
          <a:p>
            <a:pPr eaLnBrk="1" hangingPunct="1">
              <a:lnSpc>
                <a:spcPct val="90000"/>
              </a:lnSpc>
            </a:pPr>
            <a:r>
              <a:rPr lang="en-US" sz="2400">
                <a:solidFill>
                  <a:srgbClr val="000000"/>
                </a:solidFill>
                <a:cs typeface="Times New Roman" pitchFamily="18" charset="0"/>
              </a:rPr>
              <a:t>In addition to the counting operation allowable for nominal scale data, ordinal scales permit the use of statistics based on centiles, e.g., percentile, quartile, median.</a:t>
            </a:r>
            <a:endParaRPr lang="en-US" sz="24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4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4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46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46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build="p"/>
    </p:bldLst>
  </p:timing>
</p:sld>
</file>

<file path=ppt/slides/slide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2800" i="1"/>
              <a:t>Primary Scales of Measurement</a:t>
            </a:r>
            <a:br>
              <a:rPr lang="en-US" sz="2800" i="1"/>
            </a:br>
            <a:r>
              <a:rPr lang="en-US" sz="2800"/>
              <a:t>Interval Scale</a:t>
            </a:r>
          </a:p>
        </p:txBody>
      </p:sp>
      <p:sp>
        <p:nvSpPr>
          <p:cNvPr id="155651" name="Rectangle 3"/>
          <p:cNvSpPr>
            <a:spLocks noGrp="1" noChangeArrowheads="1"/>
          </p:cNvSpPr>
          <p:nvPr>
            <p:ph type="body" idx="1"/>
          </p:nvPr>
        </p:nvSpPr>
        <p:spPr/>
        <p:txBody>
          <a:bodyPr/>
          <a:lstStyle/>
          <a:p>
            <a:pPr eaLnBrk="1" hangingPunct="1">
              <a:lnSpc>
                <a:spcPct val="90000"/>
              </a:lnSpc>
            </a:pPr>
            <a:r>
              <a:rPr lang="en-US" sz="2400">
                <a:solidFill>
                  <a:srgbClr val="000000"/>
                </a:solidFill>
                <a:cs typeface="Times New Roman" pitchFamily="18" charset="0"/>
              </a:rPr>
              <a:t>Numerically equal distances on the scale represent equal values in the characteristic being measured.  </a:t>
            </a:r>
          </a:p>
          <a:p>
            <a:pPr eaLnBrk="1" hangingPunct="1">
              <a:lnSpc>
                <a:spcPct val="90000"/>
              </a:lnSpc>
            </a:pPr>
            <a:r>
              <a:rPr lang="en-US" sz="2400">
                <a:solidFill>
                  <a:srgbClr val="000000"/>
                </a:solidFill>
                <a:cs typeface="Times New Roman" pitchFamily="18" charset="0"/>
              </a:rPr>
              <a:t>It permits comparison of the differences between objects. </a:t>
            </a:r>
          </a:p>
          <a:p>
            <a:pPr eaLnBrk="1" hangingPunct="1">
              <a:lnSpc>
                <a:spcPct val="90000"/>
              </a:lnSpc>
            </a:pPr>
            <a:r>
              <a:rPr lang="en-US" sz="2400">
                <a:solidFill>
                  <a:srgbClr val="000000"/>
                </a:solidFill>
                <a:cs typeface="Times New Roman" pitchFamily="18" charset="0"/>
              </a:rPr>
              <a:t>The location of the zero point is not fixed.  Both the zero point and the units of measurement are arbitrary.  </a:t>
            </a:r>
          </a:p>
          <a:p>
            <a:pPr eaLnBrk="1" hangingPunct="1">
              <a:lnSpc>
                <a:spcPct val="90000"/>
              </a:lnSpc>
            </a:pPr>
            <a:r>
              <a:rPr lang="en-US" sz="2400">
                <a:solidFill>
                  <a:srgbClr val="000000"/>
                </a:solidFill>
                <a:cs typeface="Times New Roman" pitchFamily="18" charset="0"/>
              </a:rPr>
              <a:t>Any positive linear transformation of the form y = a + bx will preserve the properties of the scale.  </a:t>
            </a:r>
          </a:p>
          <a:p>
            <a:pPr eaLnBrk="1" hangingPunct="1">
              <a:lnSpc>
                <a:spcPct val="90000"/>
              </a:lnSpc>
            </a:pPr>
            <a:r>
              <a:rPr lang="en-US" sz="2400">
                <a:solidFill>
                  <a:srgbClr val="000000"/>
                </a:solidFill>
                <a:cs typeface="Times New Roman" pitchFamily="18" charset="0"/>
              </a:rPr>
              <a:t>It is meaningful to take ratios of scale values.  </a:t>
            </a:r>
          </a:p>
          <a:p>
            <a:pPr eaLnBrk="1" hangingPunct="1">
              <a:lnSpc>
                <a:spcPct val="90000"/>
              </a:lnSpc>
            </a:pPr>
            <a:r>
              <a:rPr lang="en-US" sz="2400">
                <a:cs typeface="Times New Roman" pitchFamily="18" charset="0"/>
              </a:rPr>
              <a:t>Statistical techniques that may be used include all of those that can be applied to nominal and ordinal data, and in addition the arithmetic mean, standard deviation, and other statistics commonly used in marketing research.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5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56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56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56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56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56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1" grpId="0" build="p"/>
    </p:bldLst>
  </p:timing>
</p:sld>
</file>

<file path=ppt/slides/slide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2800" i="1"/>
              <a:t>Primary Scales of Measurement</a:t>
            </a:r>
            <a:br>
              <a:rPr lang="en-US" sz="2800" i="1"/>
            </a:br>
            <a:r>
              <a:rPr lang="en-US" sz="2800"/>
              <a:t>Ratio Scale</a:t>
            </a:r>
          </a:p>
        </p:txBody>
      </p:sp>
      <p:sp>
        <p:nvSpPr>
          <p:cNvPr id="156675" name="Rectangle 3"/>
          <p:cNvSpPr>
            <a:spLocks noGrp="1" noChangeArrowheads="1"/>
          </p:cNvSpPr>
          <p:nvPr>
            <p:ph type="body" idx="1"/>
          </p:nvPr>
        </p:nvSpPr>
        <p:spPr/>
        <p:txBody>
          <a:bodyPr/>
          <a:lstStyle/>
          <a:p>
            <a:pPr eaLnBrk="1" hangingPunct="1"/>
            <a:r>
              <a:rPr lang="en-US" sz="2400">
                <a:solidFill>
                  <a:srgbClr val="000000"/>
                </a:solidFill>
                <a:cs typeface="Times New Roman" pitchFamily="18" charset="0"/>
              </a:rPr>
              <a:t>Possesses all the properties of the nominal, ordinal, and interval scales.</a:t>
            </a:r>
          </a:p>
          <a:p>
            <a:pPr eaLnBrk="1" hangingPunct="1"/>
            <a:r>
              <a:rPr lang="en-US" sz="2400">
                <a:solidFill>
                  <a:srgbClr val="000000"/>
                </a:solidFill>
                <a:cs typeface="Times New Roman" pitchFamily="18" charset="0"/>
              </a:rPr>
              <a:t>It has an absolute zero point.  </a:t>
            </a:r>
          </a:p>
          <a:p>
            <a:pPr eaLnBrk="1" hangingPunct="1"/>
            <a:r>
              <a:rPr lang="en-US" sz="2400">
                <a:solidFill>
                  <a:srgbClr val="000000"/>
                </a:solidFill>
                <a:cs typeface="Times New Roman" pitchFamily="18" charset="0"/>
              </a:rPr>
              <a:t>It is meaningful to compute ratios of scale values.  </a:t>
            </a:r>
          </a:p>
          <a:p>
            <a:pPr eaLnBrk="1" hangingPunct="1"/>
            <a:r>
              <a:rPr lang="en-US" sz="2400">
                <a:solidFill>
                  <a:srgbClr val="000000"/>
                </a:solidFill>
                <a:cs typeface="Times New Roman" pitchFamily="18" charset="0"/>
              </a:rPr>
              <a:t>Only proportionate transformations of the form y = bx, where b is a positive constant, are allowed.  </a:t>
            </a:r>
          </a:p>
          <a:p>
            <a:pPr eaLnBrk="1" hangingPunct="1"/>
            <a:r>
              <a:rPr lang="en-US" sz="2400">
                <a:cs typeface="Times New Roman" pitchFamily="18" charset="0"/>
              </a:rPr>
              <a:t>All statistical techniques can be applied to ratio data.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6675">
                                            <p:txEl>
                                              <p:pRg st="0" end="0"/>
                                            </p:txEl>
                                          </p:spTgt>
                                        </p:tgtEl>
                                        <p:attrNameLst>
                                          <p:attrName>style.visibility</p:attrName>
                                        </p:attrNameLst>
                                      </p:cBhvr>
                                      <p:to>
                                        <p:strVal val="visible"/>
                                      </p:to>
                                    </p:set>
                                    <p:anim calcmode="lin" valueType="num">
                                      <p:cBhvr additive="base">
                                        <p:cTn id="7" dur="500" fill="hold"/>
                                        <p:tgtEl>
                                          <p:spTgt spid="156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66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6675">
                                            <p:txEl>
                                              <p:pRg st="1" end="1"/>
                                            </p:txEl>
                                          </p:spTgt>
                                        </p:tgtEl>
                                        <p:attrNameLst>
                                          <p:attrName>style.visibility</p:attrName>
                                        </p:attrNameLst>
                                      </p:cBhvr>
                                      <p:to>
                                        <p:strVal val="visible"/>
                                      </p:to>
                                    </p:set>
                                    <p:anim calcmode="lin" valueType="num">
                                      <p:cBhvr additive="base">
                                        <p:cTn id="13" dur="500" fill="hold"/>
                                        <p:tgtEl>
                                          <p:spTgt spid="1566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66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6675">
                                            <p:txEl>
                                              <p:pRg st="2" end="2"/>
                                            </p:txEl>
                                          </p:spTgt>
                                        </p:tgtEl>
                                        <p:attrNameLst>
                                          <p:attrName>style.visibility</p:attrName>
                                        </p:attrNameLst>
                                      </p:cBhvr>
                                      <p:to>
                                        <p:strVal val="visible"/>
                                      </p:to>
                                    </p:set>
                                    <p:anim calcmode="lin" valueType="num">
                                      <p:cBhvr additive="base">
                                        <p:cTn id="19" dur="500" fill="hold"/>
                                        <p:tgtEl>
                                          <p:spTgt spid="1566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66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6675">
                                            <p:txEl>
                                              <p:pRg st="3" end="3"/>
                                            </p:txEl>
                                          </p:spTgt>
                                        </p:tgtEl>
                                        <p:attrNameLst>
                                          <p:attrName>style.visibility</p:attrName>
                                        </p:attrNameLst>
                                      </p:cBhvr>
                                      <p:to>
                                        <p:strVal val="visible"/>
                                      </p:to>
                                    </p:set>
                                    <p:anim calcmode="lin" valueType="num">
                                      <p:cBhvr additive="base">
                                        <p:cTn id="25" dur="500" fill="hold"/>
                                        <p:tgtEl>
                                          <p:spTgt spid="15667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566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56675">
                                            <p:txEl>
                                              <p:pRg st="4" end="4"/>
                                            </p:txEl>
                                          </p:spTgt>
                                        </p:tgtEl>
                                        <p:attrNameLst>
                                          <p:attrName>style.visibility</p:attrName>
                                        </p:attrNameLst>
                                      </p:cBhvr>
                                      <p:to>
                                        <p:strVal val="visible"/>
                                      </p:to>
                                    </p:set>
                                    <p:anim calcmode="lin" valueType="num">
                                      <p:cBhvr additive="base">
                                        <p:cTn id="31" dur="500" fill="hold"/>
                                        <p:tgtEl>
                                          <p:spTgt spid="15667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5667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build="p"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lstStyle/>
          <a:p>
            <a:pPr eaLnBrk="1" hangingPunct="1"/>
            <a:r>
              <a:rPr lang="en-US"/>
              <a:t>Primary Scales of Measurement</a:t>
            </a:r>
          </a:p>
        </p:txBody>
      </p:sp>
      <p:graphicFrame>
        <p:nvGraphicFramePr>
          <p:cNvPr id="3074" name="Object 205"/>
          <p:cNvGraphicFramePr>
            <a:graphicFrameLocks noChangeAspect="1"/>
          </p:cNvGraphicFramePr>
          <p:nvPr/>
        </p:nvGraphicFramePr>
        <p:xfrm>
          <a:off x="531813" y="1828800"/>
          <a:ext cx="8126412" cy="3946525"/>
        </p:xfrm>
        <a:graphic>
          <a:graphicData uri="http://schemas.openxmlformats.org/presentationml/2006/ole">
            <mc:AlternateContent xmlns:mc="http://schemas.openxmlformats.org/markup-compatibility/2006">
              <mc:Choice xmlns:v="urn:schemas-microsoft-com:vml" Requires="v">
                <p:oleObj spid="_x0000_s80913" name="Worksheet" r:id="rId3" imgW="5667355" imgH="2762359" progId="Excel.Sheet.8">
                  <p:embed/>
                </p:oleObj>
              </mc:Choice>
              <mc:Fallback>
                <p:oleObj name="Worksheet" r:id="rId3" imgW="5667355" imgH="2762359" progId="Excel.Sheet.8">
                  <p:embed/>
                  <p:pic>
                    <p:nvPicPr>
                      <p:cNvPr id="0"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813" y="1828800"/>
                        <a:ext cx="8126412" cy="3946525"/>
                      </a:xfrm>
                      <a:prstGeom prst="rect">
                        <a:avLst/>
                      </a:prstGeom>
                      <a:noFill/>
                      <a:ln>
                        <a:noFill/>
                      </a:ln>
                      <a:effectLst/>
                      <a:extLst>
                        <a:ext uri="{909E8E84-426E-40DD-AFC4-6F175D3DCCD1}">
                          <a14:hiddenFill xmlns:a14="http://schemas.microsoft.com/office/drawing/2010/main">
                            <a:solidFill>
                              <a:srgbClr val="B18DAB"/>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latin typeface="Comic Sans MS" pitchFamily="66" charset="0"/>
              </a:rPr>
              <a:t>Collection of data through questionnaires</a:t>
            </a:r>
          </a:p>
        </p:txBody>
      </p:sp>
      <p:sp>
        <p:nvSpPr>
          <p:cNvPr id="3" name="Content Placeholder 2"/>
          <p:cNvSpPr>
            <a:spLocks noGrp="1"/>
          </p:cNvSpPr>
          <p:nvPr>
            <p:ph idx="1"/>
          </p:nvPr>
        </p:nvSpPr>
        <p:spPr/>
        <p:txBody>
          <a:bodyPr>
            <a:noAutofit/>
          </a:bodyPr>
          <a:lstStyle/>
          <a:p>
            <a:pPr>
              <a:buFontTx/>
              <a:buNone/>
              <a:defRPr/>
            </a:pPr>
            <a:r>
              <a:rPr lang="en-US" sz="2000" dirty="0">
                <a:latin typeface="Comic Sans MS" pitchFamily="66" charset="0"/>
              </a:rPr>
              <a:t>Questionnaire is considered as the heart of survey operation. </a:t>
            </a:r>
          </a:p>
          <a:p>
            <a:pPr marL="514350" indent="-514350">
              <a:buFont typeface="+mj-lt"/>
              <a:buAutoNum type="alphaLcParenR"/>
              <a:defRPr/>
            </a:pPr>
            <a:endParaRPr lang="en-US" sz="2000" dirty="0">
              <a:latin typeface="Comic Sans MS" pitchFamily="66" charset="0"/>
            </a:endParaRPr>
          </a:p>
          <a:p>
            <a:pPr marL="514350" indent="-514350">
              <a:buFont typeface="+mj-lt"/>
              <a:buAutoNum type="alphaLcParenR"/>
              <a:defRPr/>
            </a:pPr>
            <a:r>
              <a:rPr lang="en-US" sz="2000" dirty="0">
                <a:latin typeface="Comic Sans MS" pitchFamily="66" charset="0"/>
              </a:rPr>
              <a:t>General form: </a:t>
            </a:r>
          </a:p>
          <a:p>
            <a:pPr marL="914400" lvl="1" indent="-514350">
              <a:defRPr/>
            </a:pPr>
            <a:r>
              <a:rPr lang="en-US" sz="2000" dirty="0">
                <a:latin typeface="Comic Sans MS" pitchFamily="66" charset="0"/>
              </a:rPr>
              <a:t>It can be either structured or unstructured.</a:t>
            </a:r>
          </a:p>
          <a:p>
            <a:pPr marL="914400" lvl="1" indent="-514350">
              <a:defRPr/>
            </a:pPr>
            <a:r>
              <a:rPr lang="en-US" sz="2000" dirty="0">
                <a:latin typeface="Comic Sans MS" pitchFamily="66" charset="0"/>
              </a:rPr>
              <a:t>May be either closed or open.</a:t>
            </a:r>
          </a:p>
          <a:p>
            <a:pPr marL="514350" indent="-514350">
              <a:buFont typeface="+mj-lt"/>
              <a:buAutoNum type="alphaLcParenR" startAt="2"/>
              <a:defRPr/>
            </a:pPr>
            <a:endParaRPr lang="en-US" sz="2000" dirty="0">
              <a:latin typeface="Comic Sans MS" pitchFamily="66" charset="0"/>
            </a:endParaRPr>
          </a:p>
          <a:p>
            <a:pPr marL="514350" indent="-514350">
              <a:buFont typeface="+mj-lt"/>
              <a:buAutoNum type="alphaLcParenR" startAt="2"/>
              <a:defRPr/>
            </a:pPr>
            <a:r>
              <a:rPr lang="en-US" sz="2000" dirty="0">
                <a:latin typeface="Comic Sans MS" pitchFamily="66" charset="0"/>
              </a:rPr>
              <a:t>Question sequence:</a:t>
            </a:r>
          </a:p>
          <a:p>
            <a:pPr marL="914400" lvl="1" indent="-514350">
              <a:defRPr/>
            </a:pPr>
            <a:r>
              <a:rPr lang="en-US" sz="2000" dirty="0">
                <a:latin typeface="Comic Sans MS" pitchFamily="66" charset="0"/>
              </a:rPr>
              <a:t>The question sequence should be clear</a:t>
            </a:r>
          </a:p>
          <a:p>
            <a:pPr marL="914400" lvl="1" indent="-514350">
              <a:defRPr/>
            </a:pPr>
            <a:r>
              <a:rPr lang="en-US" sz="2000" dirty="0">
                <a:latin typeface="Comic Sans MS" pitchFamily="66" charset="0"/>
              </a:rPr>
              <a:t>First few questions are particularly important in seeking the desired co-operation </a:t>
            </a:r>
          </a:p>
          <a:p>
            <a:pPr marL="914400" lvl="1" indent="-514350">
              <a:defRPr/>
            </a:pPr>
            <a:r>
              <a:rPr lang="en-US" sz="2000" dirty="0">
                <a:latin typeface="Comic Sans MS" pitchFamily="66" charset="0"/>
              </a:rPr>
              <a:t>Questions related to personal character, wealth or memory of the respondent should be avoided as opening questions</a:t>
            </a:r>
          </a:p>
          <a:p>
            <a:endParaRPr lang="en-US" sz="2000" dirty="0">
              <a:latin typeface="Comic Sans MS" pitchFamily="66" charset="0"/>
            </a:endParaRPr>
          </a:p>
        </p:txBody>
      </p:sp>
    </p:spTree>
  </p:cSld>
  <p:clrMapOvr>
    <a:masterClrMapping/>
  </p:clrMapOv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a:latin typeface="Comic Sans MS" pitchFamily="66" charset="0"/>
              </a:rPr>
              <a:t>Conducting examination:</a:t>
            </a:r>
          </a:p>
          <a:p>
            <a:pPr marL="633222" indent="-514350">
              <a:buFont typeface="+mj-lt"/>
              <a:buAutoNum type="arabicPeriod"/>
            </a:pPr>
            <a:r>
              <a:rPr lang="en-US" sz="2000" dirty="0">
                <a:latin typeface="Comic Sans MS" pitchFamily="66" charset="0"/>
              </a:rPr>
              <a:t>Obtaining approval from authorities</a:t>
            </a:r>
          </a:p>
          <a:p>
            <a:pPr marL="633222" indent="-514350">
              <a:buFont typeface="+mj-lt"/>
              <a:buAutoNum type="arabicPeriod"/>
            </a:pPr>
            <a:r>
              <a:rPr lang="en-US" sz="2000" dirty="0">
                <a:latin typeface="Comic Sans MS" pitchFamily="66" charset="0"/>
              </a:rPr>
              <a:t>Budgeting</a:t>
            </a:r>
          </a:p>
          <a:p>
            <a:pPr marL="633222" indent="-514350">
              <a:buFont typeface="+mj-lt"/>
              <a:buAutoNum type="arabicPeriod"/>
            </a:pPr>
            <a:r>
              <a:rPr lang="en-US" sz="2000" dirty="0">
                <a:latin typeface="Comic Sans MS" pitchFamily="66" charset="0"/>
              </a:rPr>
              <a:t>Scheduling</a:t>
            </a:r>
          </a:p>
          <a:p>
            <a:pPr marL="633222" indent="-514350">
              <a:buFont typeface="+mj-lt"/>
              <a:buAutoNum type="arabicPeriod"/>
            </a:pPr>
            <a:r>
              <a:rPr lang="en-US" sz="2000" dirty="0">
                <a:latin typeface="Comic Sans MS" pitchFamily="66" charset="0"/>
              </a:rPr>
              <a:t>Emergency care and </a:t>
            </a:r>
            <a:r>
              <a:rPr lang="en-US" sz="2000" dirty="0" err="1">
                <a:latin typeface="Comic Sans MS" pitchFamily="66" charset="0"/>
              </a:rPr>
              <a:t>refferal</a:t>
            </a:r>
            <a:endParaRPr lang="en-US" sz="2000" dirty="0">
              <a:latin typeface="Comic Sans MS" pitchFamily="66" charset="0"/>
            </a:endParaRPr>
          </a:p>
          <a:p>
            <a:pPr marL="633222" indent="-514350">
              <a:buFont typeface="+mj-lt"/>
              <a:buAutoNum type="arabicPeriod"/>
            </a:pPr>
            <a:r>
              <a:rPr lang="en-US" sz="2000" dirty="0">
                <a:latin typeface="Comic Sans MS" pitchFamily="66" charset="0"/>
              </a:rPr>
              <a:t>(diagnostic method)Validity and </a:t>
            </a:r>
            <a:r>
              <a:rPr lang="en-US" sz="2000" dirty="0" err="1">
                <a:latin typeface="Comic Sans MS" pitchFamily="66" charset="0"/>
              </a:rPr>
              <a:t>reliabilty</a:t>
            </a:r>
            <a:r>
              <a:rPr lang="en-US" sz="2000" dirty="0">
                <a:latin typeface="Comic Sans MS" pitchFamily="66" charset="0"/>
              </a:rPr>
              <a:t> of the data</a:t>
            </a:r>
          </a:p>
          <a:p>
            <a:pPr marL="633222" indent="-514350">
              <a:buNone/>
            </a:pPr>
            <a:endParaRPr lang="en-US" sz="2000" dirty="0">
              <a:latin typeface="Comic Sans MS" pitchFamily="66" charset="0"/>
            </a:endParaRPr>
          </a:p>
          <a:p>
            <a:endParaRPr lang="en-US" sz="2000" dirty="0">
              <a:latin typeface="Comic Sans MS" pitchFamily="66"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1747</TotalTime>
  <Words>7508</Words>
  <Application>Microsoft Office PowerPoint</Application>
  <PresentationFormat>On-screen Show (4:3)</PresentationFormat>
  <Paragraphs>1033</Paragraphs>
  <Slides>101</Slides>
  <Notes>5</Notes>
  <HiddenSlides>1</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101</vt:i4>
      </vt:variant>
    </vt:vector>
  </HeadingPairs>
  <TitlesOfParts>
    <vt:vector size="115" baseType="lpstr">
      <vt:lpstr>Arial</vt:lpstr>
      <vt:lpstr>Calibri</vt:lpstr>
      <vt:lpstr>Comic Sans MS</vt:lpstr>
      <vt:lpstr>French Script MT</vt:lpstr>
      <vt:lpstr>Helvetica</vt:lpstr>
      <vt:lpstr>Impuls BT</vt:lpstr>
      <vt:lpstr>Tahoma</vt:lpstr>
      <vt:lpstr>Times</vt:lpstr>
      <vt:lpstr>Times New Roman</vt:lpstr>
      <vt:lpstr>Wingdings</vt:lpstr>
      <vt:lpstr>Wingdings 2</vt:lpstr>
      <vt:lpstr>Office Theme</vt:lpstr>
      <vt:lpstr>Document</vt:lpstr>
      <vt:lpstr>Worksheet</vt:lpstr>
      <vt:lpstr>   Research Methodology                                                                    </vt:lpstr>
      <vt:lpstr>RESEARCH</vt:lpstr>
      <vt:lpstr>Defining research</vt:lpstr>
      <vt:lpstr>Why we study Business research ?  </vt:lpstr>
      <vt:lpstr>Business research</vt:lpstr>
      <vt:lpstr>Research is…</vt:lpstr>
      <vt:lpstr>PowerPoint Presentation</vt:lpstr>
      <vt:lpstr>Research is not</vt:lpstr>
      <vt:lpstr>Research is not … cont.</vt:lpstr>
      <vt:lpstr>Research is not … cont.</vt:lpstr>
      <vt:lpstr>Objectives of research</vt:lpstr>
      <vt:lpstr>Types of scientific method</vt:lpstr>
      <vt:lpstr>Steps in Research Process</vt:lpstr>
      <vt:lpstr>Research Areas in Management (Scope) </vt:lpstr>
      <vt:lpstr>PowerPoint Presentation</vt:lpstr>
      <vt:lpstr>PowerPoint Presentation</vt:lpstr>
      <vt:lpstr>PowerPoint Presentation</vt:lpstr>
      <vt:lpstr>Finance  </vt:lpstr>
      <vt:lpstr>Production  </vt:lpstr>
      <vt:lpstr>Part II </vt:lpstr>
      <vt:lpstr>Research Design- Definition</vt:lpstr>
      <vt:lpstr>Components of research design</vt:lpstr>
      <vt:lpstr>Classification of research design</vt:lpstr>
      <vt:lpstr>Exploratory research</vt:lpstr>
      <vt:lpstr>Conclusive Research</vt:lpstr>
      <vt:lpstr>Comparison b/w Exploratory and Conclusive research</vt:lpstr>
      <vt:lpstr>Descriptive Research</vt:lpstr>
      <vt:lpstr>Cross sectional designs</vt:lpstr>
      <vt:lpstr>Suggest a suitable research design</vt:lpstr>
      <vt:lpstr>Causal Research</vt:lpstr>
      <vt:lpstr>Comparison of Basic Research Designs</vt:lpstr>
      <vt:lpstr>A Classification of Applied Research</vt:lpstr>
      <vt:lpstr>JARGONS AND TERMINOLOGY  CONCEPTS AND OVERVIEW</vt:lpstr>
      <vt:lpstr>PowerPoint Presentation</vt:lpstr>
      <vt:lpstr>PowerPoint Presentation</vt:lpstr>
      <vt:lpstr>Propositions and Hypothesis</vt:lpstr>
      <vt:lpstr>PowerPoint Presentation</vt:lpstr>
      <vt:lpstr>PowerPoint Presentation</vt:lpstr>
      <vt:lpstr>PowerPoint Presentation</vt:lpstr>
      <vt:lpstr>Types of Data</vt:lpstr>
      <vt:lpstr>PowerPoint Presentation</vt:lpstr>
      <vt:lpstr>RESEARCH PROCESS</vt:lpstr>
      <vt:lpstr>Problem Formulation / Definition </vt:lpstr>
      <vt:lpstr>PowerPoint Presentation</vt:lpstr>
      <vt:lpstr>Summary of the Beginning Stages of Marketing Research</vt:lpstr>
      <vt:lpstr>Summary of the Beginning Stages of Marketing Research - Continued</vt:lpstr>
      <vt:lpstr>PowerPoint Presentation</vt:lpstr>
      <vt:lpstr>PowerPoint Presentation</vt:lpstr>
      <vt:lpstr>PowerPoint Presentation</vt:lpstr>
      <vt:lpstr>PowerPoint Presentation</vt:lpstr>
      <vt:lpstr>RESEARCH DESIGN</vt:lpstr>
      <vt:lpstr>Exploratory &amp; Conclusive Research Differences</vt:lpstr>
      <vt:lpstr>A Comparison of Basic Research Designs</vt:lpstr>
      <vt:lpstr>A Classification of Research Data</vt:lpstr>
      <vt:lpstr>Survey</vt:lpstr>
      <vt:lpstr>A Classification of Survey Methods</vt:lpstr>
      <vt:lpstr>Criteria for Evaluating Survey Methods</vt:lpstr>
      <vt:lpstr>Criteria for Evaluating Survey Methods</vt:lpstr>
      <vt:lpstr>Criteria for Evaluating Survey Methods</vt:lpstr>
      <vt:lpstr>Criteria for Evaluating Survey Methods</vt:lpstr>
      <vt:lpstr>Observation Methods (Nature)  Disguised versus Undisguised Observation</vt:lpstr>
      <vt:lpstr>Observation Methods (Nature)  Natural versus Unnatural Observation</vt:lpstr>
      <vt:lpstr>A Classification of Observation Methods</vt:lpstr>
      <vt:lpstr>Observation Methods Personal Observation</vt:lpstr>
      <vt:lpstr>Observation Methods Mechanical Observation </vt:lpstr>
      <vt:lpstr>Observation Methods Audit</vt:lpstr>
      <vt:lpstr>Observation Methods Content Analysis</vt:lpstr>
      <vt:lpstr>Observation Methods Trace Analysis</vt:lpstr>
      <vt:lpstr>A Comparative Evaluation of Observation Methods</vt:lpstr>
      <vt:lpstr>Relative Advantages of Observation </vt:lpstr>
      <vt:lpstr>Relative Disadvantages of Observation </vt:lpstr>
      <vt:lpstr>SAMPLING DESIGN AND PROCEDURE</vt:lpstr>
      <vt:lpstr>Sample vs. Census</vt:lpstr>
      <vt:lpstr>The Sampling Design Process</vt:lpstr>
      <vt:lpstr>Qualitative factors in determining the sample size  </vt:lpstr>
      <vt:lpstr>Classification of Sampling Techniques</vt:lpstr>
      <vt:lpstr>Convenience Sampling</vt:lpstr>
      <vt:lpstr>Judgmental Sampling</vt:lpstr>
      <vt:lpstr>Quota Sampling</vt:lpstr>
      <vt:lpstr>Snowball Sampling</vt:lpstr>
      <vt:lpstr>Simple Random Sampling</vt:lpstr>
      <vt:lpstr>Systematic Sampling</vt:lpstr>
      <vt:lpstr>Stratified Sampling</vt:lpstr>
      <vt:lpstr>PowerPoint Presentation</vt:lpstr>
      <vt:lpstr>Cluster Sampling</vt:lpstr>
      <vt:lpstr>PowerPoint Presentation</vt:lpstr>
      <vt:lpstr>Strengths and Weaknesses of  Basic Sampling Techniques</vt:lpstr>
      <vt:lpstr>Choosing Nonprobability vs.  Probability Sampling</vt:lpstr>
      <vt:lpstr>Measurement and Scaling</vt:lpstr>
      <vt:lpstr>Measurement and Scaling</vt:lpstr>
      <vt:lpstr>Primary Scales of Measurement</vt:lpstr>
      <vt:lpstr>Primary Scales of Measurement Nominal Scale</vt:lpstr>
      <vt:lpstr>Illustration of Primary Scales of Measurement</vt:lpstr>
      <vt:lpstr>Primary Scales of Measurement Ordinal Scale</vt:lpstr>
      <vt:lpstr>Primary Scales of Measurement Interval Scale</vt:lpstr>
      <vt:lpstr>Primary Scales of Measurement Ratio Scale</vt:lpstr>
      <vt:lpstr>Primary Scales of Measurement</vt:lpstr>
      <vt:lpstr>Collection of data through questionnaires</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Methodology</dc:title>
  <dc:creator>spsu</dc:creator>
  <cp:lastModifiedBy>hp</cp:lastModifiedBy>
  <cp:revision>95</cp:revision>
  <dcterms:created xsi:type="dcterms:W3CDTF">2011-01-19T15:37:22Z</dcterms:created>
  <dcterms:modified xsi:type="dcterms:W3CDTF">2020-10-17T15:28:23Z</dcterms:modified>
</cp:coreProperties>
</file>