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78" r:id="rId3"/>
    <p:sldId id="279" r:id="rId4"/>
    <p:sldId id="280" r:id="rId5"/>
    <p:sldId id="281" r:id="rId6"/>
    <p:sldId id="282" r:id="rId7"/>
    <p:sldId id="283" r:id="rId8"/>
    <p:sldId id="284" r:id="rId9"/>
    <p:sldId id="286" r:id="rId10"/>
    <p:sldId id="287" r:id="rId11"/>
    <p:sldId id="288" r:id="rId12"/>
    <p:sldId id="306" r:id="rId13"/>
    <p:sldId id="300" r:id="rId14"/>
    <p:sldId id="301" r:id="rId15"/>
    <p:sldId id="303" r:id="rId16"/>
    <p:sldId id="307" r:id="rId17"/>
    <p:sldId id="289" r:id="rId18"/>
    <p:sldId id="304" r:id="rId19"/>
    <p:sldId id="290" r:id="rId20"/>
    <p:sldId id="291" r:id="rId21"/>
    <p:sldId id="292" r:id="rId22"/>
    <p:sldId id="293" r:id="rId23"/>
    <p:sldId id="296" r:id="rId24"/>
    <p:sldId id="297" r:id="rId25"/>
    <p:sldId id="298" r:id="rId26"/>
    <p:sldId id="305"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pPr marL="12700">
              <a:lnSpc>
                <a:spcPts val="1240"/>
              </a:lnSpc>
            </a:pPr>
            <a:r>
              <a:rPr lang="en-US" spc="-20"/>
              <a:t>QUANTITATIVE</a:t>
            </a:r>
            <a:r>
              <a:rPr lang="en-US" spc="-55"/>
              <a:t> </a:t>
            </a:r>
            <a:r>
              <a:rPr lang="en-US" spc="-10"/>
              <a:t>RESEARCH</a:t>
            </a:r>
            <a:endParaRPr lang="en-US" spc="-1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12700">
              <a:lnSpc>
                <a:spcPts val="1240"/>
              </a:lnSpc>
            </a:pPr>
            <a:r>
              <a:rPr lang="en-US" spc="-20"/>
              <a:t>QUANTITATIVE</a:t>
            </a:r>
            <a:r>
              <a:rPr lang="en-US" spc="-55"/>
              <a:t> </a:t>
            </a:r>
            <a:r>
              <a:rPr lang="en-US" spc="-10"/>
              <a:t>RESEARCH</a:t>
            </a:r>
            <a:endParaRPr lang="en-US" spc="-10"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1143001"/>
            <a:ext cx="7772400" cy="1044517"/>
          </a:xfrm>
          <a:prstGeom prst="rect">
            <a:avLst/>
          </a:prstGeom>
          <a:ln w="25400">
            <a:solidFill>
              <a:srgbClr val="C0504D"/>
            </a:solidFill>
          </a:ln>
        </p:spPr>
        <p:txBody>
          <a:bodyPr vert="horz" wrap="square" lIns="0" tIns="363855" rIns="0" bIns="0" rtlCol="0">
            <a:spAutoFit/>
          </a:bodyPr>
          <a:lstStyle/>
          <a:p>
            <a:pPr marL="156210" algn="ctr">
              <a:lnSpc>
                <a:spcPct val="100000"/>
              </a:lnSpc>
              <a:spcBef>
                <a:spcPts val="2865"/>
              </a:spcBef>
            </a:pPr>
            <a:r>
              <a:rPr sz="4400" b="1" spc="-10" dirty="0">
                <a:latin typeface="Calibri"/>
                <a:cs typeface="Calibri"/>
              </a:rPr>
              <a:t>TYPES </a:t>
            </a:r>
            <a:r>
              <a:rPr sz="4400" b="1" spc="-5" dirty="0">
                <a:latin typeface="Calibri"/>
                <a:cs typeface="Calibri"/>
              </a:rPr>
              <a:t>OF</a:t>
            </a:r>
            <a:r>
              <a:rPr sz="4400" b="1" spc="-40" dirty="0">
                <a:latin typeface="Calibri"/>
                <a:cs typeface="Calibri"/>
              </a:rPr>
              <a:t> </a:t>
            </a:r>
            <a:r>
              <a:rPr sz="4400" b="1" spc="-20" dirty="0">
                <a:latin typeface="Calibri"/>
                <a:cs typeface="Calibri"/>
              </a:rPr>
              <a:t>RESEARCH</a:t>
            </a:r>
            <a:endParaRPr sz="4400" dirty="0">
              <a:latin typeface="Calibri"/>
              <a:cs typeface="Calibri"/>
            </a:endParaRPr>
          </a:p>
        </p:txBody>
      </p:sp>
      <p:sp>
        <p:nvSpPr>
          <p:cNvPr id="3" name="object 3"/>
          <p:cNvSpPr txBox="1"/>
          <p:nvPr/>
        </p:nvSpPr>
        <p:spPr>
          <a:xfrm>
            <a:off x="2362200" y="3810000"/>
            <a:ext cx="4126865" cy="505267"/>
          </a:xfrm>
          <a:prstGeom prst="rect">
            <a:avLst/>
          </a:prstGeom>
        </p:spPr>
        <p:txBody>
          <a:bodyPr vert="horz" wrap="square" lIns="0" tIns="12700" rIns="0" bIns="0" rtlCol="0">
            <a:spAutoFit/>
          </a:bodyPr>
          <a:lstStyle/>
          <a:p>
            <a:pPr algn="ctr">
              <a:buNone/>
            </a:pPr>
            <a:endParaRP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spc="-5" dirty="0">
                <a:cs typeface="Calibri"/>
              </a:rPr>
              <a:t>The two </a:t>
            </a:r>
            <a:r>
              <a:rPr lang="en-US" sz="3200" b="1" spc="-10" dirty="0">
                <a:cs typeface="Calibri"/>
              </a:rPr>
              <a:t>groups </a:t>
            </a:r>
            <a:r>
              <a:rPr lang="en-US" sz="3200" b="1" dirty="0">
                <a:cs typeface="Calibri"/>
              </a:rPr>
              <a:t>of </a:t>
            </a:r>
            <a:r>
              <a:rPr lang="en-US" sz="3200" b="1" spc="-5" dirty="0">
                <a:cs typeface="Calibri"/>
              </a:rPr>
              <a:t>participants </a:t>
            </a:r>
            <a:r>
              <a:rPr lang="en-US" sz="3200" b="1" spc="-10" dirty="0">
                <a:cs typeface="Calibri"/>
              </a:rPr>
              <a:t>(Control versus </a:t>
            </a:r>
            <a:r>
              <a:rPr lang="en-US" sz="3200" b="1" spc="-5" dirty="0">
                <a:cs typeface="Calibri"/>
              </a:rPr>
              <a:t>Experimental  group).</a:t>
            </a:r>
            <a:br>
              <a:rPr lang="en-US" sz="3200" dirty="0">
                <a:cs typeface="Calibri"/>
              </a:rPr>
            </a:br>
            <a:endParaRPr lang="en-US" sz="3200" dirty="0"/>
          </a:p>
        </p:txBody>
      </p:sp>
      <p:sp>
        <p:nvSpPr>
          <p:cNvPr id="3" name="Content Placeholder 2"/>
          <p:cNvSpPr>
            <a:spLocks noGrp="1"/>
          </p:cNvSpPr>
          <p:nvPr>
            <p:ph idx="1"/>
          </p:nvPr>
        </p:nvSpPr>
        <p:spPr/>
        <p:txBody>
          <a:bodyPr>
            <a:normAutofit lnSpcReduction="10000"/>
          </a:bodyPr>
          <a:lstStyle/>
          <a:p>
            <a:pPr marL="299085" marR="5080" indent="-287020" algn="just">
              <a:spcBef>
                <a:spcPts val="100"/>
              </a:spcBef>
              <a:buFont typeface="Arial"/>
              <a:buChar char="•"/>
              <a:tabLst>
                <a:tab pos="299085" algn="l"/>
                <a:tab pos="299720" algn="l"/>
              </a:tabLst>
            </a:pPr>
            <a:r>
              <a:rPr lang="en-US" spc="-15" dirty="0">
                <a:cs typeface="Calibri"/>
              </a:rPr>
              <a:t>Before </a:t>
            </a:r>
            <a:r>
              <a:rPr lang="en-US" spc="-5" dirty="0">
                <a:cs typeface="Calibri"/>
              </a:rPr>
              <a:t>beginning </a:t>
            </a:r>
            <a:r>
              <a:rPr lang="en-US" dirty="0">
                <a:cs typeface="Calibri"/>
              </a:rPr>
              <a:t>the </a:t>
            </a:r>
            <a:r>
              <a:rPr lang="en-US" spc="-5" dirty="0">
                <a:cs typeface="Calibri"/>
              </a:rPr>
              <a:t>experiment, </a:t>
            </a:r>
            <a:r>
              <a:rPr lang="en-US" dirty="0">
                <a:cs typeface="Calibri"/>
              </a:rPr>
              <a:t>the </a:t>
            </a:r>
            <a:r>
              <a:rPr lang="en-US" spc="-10" dirty="0">
                <a:cs typeface="Calibri"/>
              </a:rPr>
              <a:t>researcher (randomly)  </a:t>
            </a:r>
            <a:r>
              <a:rPr lang="en-US" spc="-5" dirty="0">
                <a:cs typeface="Calibri"/>
              </a:rPr>
              <a:t>assigns his/her sample </a:t>
            </a:r>
            <a:r>
              <a:rPr lang="en-US" spc="-10" dirty="0">
                <a:cs typeface="Calibri"/>
              </a:rPr>
              <a:t>to two </a:t>
            </a:r>
            <a:r>
              <a:rPr lang="en-US" spc="-15" dirty="0">
                <a:cs typeface="Calibri"/>
              </a:rPr>
              <a:t>different </a:t>
            </a:r>
            <a:r>
              <a:rPr lang="en-US" spc="-10" dirty="0">
                <a:cs typeface="Calibri"/>
              </a:rPr>
              <a:t>groups: </a:t>
            </a:r>
            <a:r>
              <a:rPr lang="en-US" dirty="0">
                <a:cs typeface="Calibri"/>
              </a:rPr>
              <a:t>the </a:t>
            </a:r>
            <a:r>
              <a:rPr lang="en-US" spc="-15" dirty="0">
                <a:cs typeface="Calibri"/>
              </a:rPr>
              <a:t>control  </a:t>
            </a:r>
            <a:r>
              <a:rPr lang="en-US" spc="-10" dirty="0">
                <a:cs typeface="Calibri"/>
              </a:rPr>
              <a:t>group </a:t>
            </a:r>
            <a:r>
              <a:rPr lang="en-US" dirty="0">
                <a:cs typeface="Calibri"/>
              </a:rPr>
              <a:t>and the </a:t>
            </a:r>
            <a:r>
              <a:rPr lang="en-US" spc="-10" dirty="0">
                <a:cs typeface="Calibri"/>
              </a:rPr>
              <a:t>experimental (treatment group </a:t>
            </a:r>
            <a:r>
              <a:rPr lang="en-US" spc="-5" dirty="0">
                <a:cs typeface="Calibri"/>
              </a:rPr>
              <a:t>or </a:t>
            </a:r>
            <a:r>
              <a:rPr lang="en-US" spc="-10" dirty="0">
                <a:cs typeface="Calibri"/>
              </a:rPr>
              <a:t>clinical</a:t>
            </a:r>
            <a:r>
              <a:rPr lang="en-US" spc="145" dirty="0">
                <a:cs typeface="Calibri"/>
              </a:rPr>
              <a:t> </a:t>
            </a:r>
            <a:r>
              <a:rPr lang="en-US" spc="-10" dirty="0">
                <a:cs typeface="Calibri"/>
              </a:rPr>
              <a:t>group).</a:t>
            </a:r>
            <a:endParaRPr lang="en-US" dirty="0">
              <a:cs typeface="Calibri"/>
            </a:endParaRPr>
          </a:p>
          <a:p>
            <a:pPr marL="299085" marR="594995" indent="-287020" algn="just">
              <a:buFont typeface="Arial"/>
              <a:buChar char="•"/>
              <a:tabLst>
                <a:tab pos="299720" algn="l"/>
              </a:tabLst>
            </a:pPr>
            <a:r>
              <a:rPr lang="en-US" spc="-5" dirty="0">
                <a:cs typeface="Calibri"/>
              </a:rPr>
              <a:t>The </a:t>
            </a:r>
            <a:r>
              <a:rPr lang="en-US" spc="-15" dirty="0">
                <a:cs typeface="Calibri"/>
              </a:rPr>
              <a:t>control </a:t>
            </a:r>
            <a:r>
              <a:rPr lang="en-US" spc="-10" dirty="0">
                <a:cs typeface="Calibri"/>
              </a:rPr>
              <a:t>group receives </a:t>
            </a:r>
            <a:r>
              <a:rPr lang="en-US" spc="-5" dirty="0">
                <a:cs typeface="Calibri"/>
              </a:rPr>
              <a:t>no manipulation of </a:t>
            </a:r>
            <a:r>
              <a:rPr lang="en-US" dirty="0">
                <a:cs typeface="Calibri"/>
              </a:rPr>
              <a:t>the IV </a:t>
            </a:r>
            <a:r>
              <a:rPr lang="en-US" spc="-5" dirty="0">
                <a:cs typeface="Calibri"/>
              </a:rPr>
              <a:t>(no  </a:t>
            </a:r>
            <a:r>
              <a:rPr lang="en-US" spc="-10" dirty="0">
                <a:cs typeface="Calibri"/>
              </a:rPr>
              <a:t>treatment), </a:t>
            </a:r>
            <a:r>
              <a:rPr lang="en-US" spc="-5" dirty="0">
                <a:cs typeface="Calibri"/>
              </a:rPr>
              <a:t>whereas </a:t>
            </a:r>
            <a:r>
              <a:rPr lang="en-US" dirty="0">
                <a:cs typeface="Calibri"/>
              </a:rPr>
              <a:t>the </a:t>
            </a:r>
            <a:r>
              <a:rPr lang="en-US" spc="-10" dirty="0">
                <a:cs typeface="Calibri"/>
              </a:rPr>
              <a:t>experimental group receives </a:t>
            </a:r>
            <a:r>
              <a:rPr lang="en-US" dirty="0">
                <a:cs typeface="Calibri"/>
              </a:rPr>
              <a:t>the  </a:t>
            </a:r>
            <a:r>
              <a:rPr lang="en-US" spc="-5" dirty="0">
                <a:cs typeface="Calibri"/>
              </a:rPr>
              <a:t>manipulation of </a:t>
            </a:r>
            <a:r>
              <a:rPr lang="en-US" dirty="0">
                <a:cs typeface="Calibri"/>
              </a:rPr>
              <a:t>the</a:t>
            </a:r>
            <a:r>
              <a:rPr lang="en-US" spc="10" dirty="0">
                <a:cs typeface="Calibri"/>
              </a:rPr>
              <a:t> </a:t>
            </a:r>
            <a:r>
              <a:rPr lang="en-US" dirty="0">
                <a:cs typeface="Calibri"/>
              </a:rPr>
              <a:t>IV</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spc="-5" dirty="0">
                <a:cs typeface="Calibri"/>
              </a:rPr>
              <a:t>Exploratory research</a:t>
            </a:r>
            <a:endParaRPr lang="en-US" dirty="0"/>
          </a:p>
        </p:txBody>
      </p:sp>
      <p:sp>
        <p:nvSpPr>
          <p:cNvPr id="4" name="object 15"/>
          <p:cNvSpPr txBox="1">
            <a:spLocks noGrp="1"/>
          </p:cNvSpPr>
          <p:nvPr>
            <p:ph idx="1"/>
          </p:nvPr>
        </p:nvSpPr>
        <p:spPr>
          <a:xfrm>
            <a:off x="457200" y="990600"/>
            <a:ext cx="8229600" cy="4494051"/>
          </a:xfrm>
          <a:prstGeom prst="rect">
            <a:avLst/>
          </a:prstGeom>
        </p:spPr>
        <p:txBody>
          <a:bodyPr vert="horz" wrap="square" lIns="0" tIns="12700" rIns="0" bIns="0" rtlCol="0">
            <a:spAutoFit/>
          </a:bodyPr>
          <a:lstStyle/>
          <a:p>
            <a:pPr marL="12700" marR="374015" algn="just">
              <a:lnSpc>
                <a:spcPct val="100000"/>
              </a:lnSpc>
              <a:spcBef>
                <a:spcPts val="100"/>
              </a:spcBef>
            </a:pPr>
            <a:r>
              <a:rPr sz="2800" b="1" spc="-5" dirty="0">
                <a:latin typeface="Calibri"/>
                <a:cs typeface="Calibri"/>
              </a:rPr>
              <a:t>Exploratory research </a:t>
            </a:r>
            <a:r>
              <a:rPr sz="2800" spc="-5" dirty="0">
                <a:latin typeface="Calibri"/>
                <a:cs typeface="Calibri"/>
              </a:rPr>
              <a:t>is </a:t>
            </a:r>
            <a:r>
              <a:rPr sz="2800" dirty="0">
                <a:latin typeface="Calibri"/>
                <a:cs typeface="Calibri"/>
              </a:rPr>
              <a:t>a type </a:t>
            </a:r>
            <a:r>
              <a:rPr sz="2800" spc="-5" dirty="0">
                <a:latin typeface="Calibri"/>
                <a:cs typeface="Calibri"/>
              </a:rPr>
              <a:t>of research </a:t>
            </a:r>
            <a:r>
              <a:rPr sz="2800" spc="-10" dirty="0">
                <a:latin typeface="Calibri"/>
                <a:cs typeface="Calibri"/>
              </a:rPr>
              <a:t>conducted for </a:t>
            </a:r>
            <a:r>
              <a:rPr sz="2800" dirty="0">
                <a:latin typeface="Calibri"/>
                <a:cs typeface="Calibri"/>
              </a:rPr>
              <a:t>a  </a:t>
            </a:r>
            <a:r>
              <a:rPr sz="2800" spc="-5" dirty="0">
                <a:latin typeface="Calibri"/>
                <a:cs typeface="Calibri"/>
              </a:rPr>
              <a:t>problem that has not been clearly defined. </a:t>
            </a:r>
            <a:r>
              <a:rPr sz="2800" spc="-10" dirty="0">
                <a:latin typeface="Calibri"/>
                <a:cs typeface="Calibri"/>
              </a:rPr>
              <a:t>Exploratory  </a:t>
            </a:r>
            <a:r>
              <a:rPr sz="2800" spc="-5" dirty="0">
                <a:latin typeface="Calibri"/>
                <a:cs typeface="Calibri"/>
              </a:rPr>
              <a:t>research </a:t>
            </a:r>
            <a:r>
              <a:rPr sz="2800" spc="-10" dirty="0">
                <a:latin typeface="Calibri"/>
                <a:cs typeface="Calibri"/>
              </a:rPr>
              <a:t>helps </a:t>
            </a:r>
            <a:r>
              <a:rPr sz="2800" spc="-5" dirty="0">
                <a:latin typeface="Calibri"/>
                <a:cs typeface="Calibri"/>
              </a:rPr>
              <a:t>determine </a:t>
            </a:r>
            <a:r>
              <a:rPr sz="2800" dirty="0">
                <a:latin typeface="Calibri"/>
                <a:cs typeface="Calibri"/>
              </a:rPr>
              <a:t>the </a:t>
            </a:r>
            <a:r>
              <a:rPr sz="2800" spc="-10" dirty="0">
                <a:latin typeface="Calibri"/>
                <a:cs typeface="Calibri"/>
              </a:rPr>
              <a:t>best </a:t>
            </a:r>
            <a:r>
              <a:rPr sz="2800" spc="-5" dirty="0">
                <a:latin typeface="Calibri"/>
                <a:cs typeface="Calibri"/>
              </a:rPr>
              <a:t>research design, </a:t>
            </a:r>
            <a:r>
              <a:rPr sz="2800" spc="-10" dirty="0">
                <a:latin typeface="Calibri"/>
                <a:cs typeface="Calibri"/>
              </a:rPr>
              <a:t>data  collection </a:t>
            </a:r>
            <a:r>
              <a:rPr sz="2800" spc="-5" dirty="0">
                <a:latin typeface="Calibri"/>
                <a:cs typeface="Calibri"/>
              </a:rPr>
              <a:t>method and selection of</a:t>
            </a:r>
            <a:r>
              <a:rPr sz="2800" spc="75" dirty="0">
                <a:latin typeface="Calibri"/>
                <a:cs typeface="Calibri"/>
              </a:rPr>
              <a:t> </a:t>
            </a:r>
            <a:r>
              <a:rPr sz="2800" spc="-10">
                <a:latin typeface="Calibri"/>
                <a:cs typeface="Calibri"/>
              </a:rPr>
              <a:t>subjects.</a:t>
            </a:r>
            <a:endParaRPr sz="2800">
              <a:latin typeface="Times New Roman"/>
              <a:cs typeface="Times New Roman"/>
            </a:endParaRPr>
          </a:p>
          <a:p>
            <a:pPr marL="299085" marR="198755" indent="-287020" algn="just">
              <a:lnSpc>
                <a:spcPct val="100000"/>
              </a:lnSpc>
              <a:buFont typeface="Arial"/>
              <a:buChar char="•"/>
              <a:tabLst>
                <a:tab pos="299720" algn="l"/>
              </a:tabLst>
            </a:pPr>
            <a:r>
              <a:rPr sz="2800" spc="-5" dirty="0">
                <a:latin typeface="Calibri"/>
                <a:cs typeface="Calibri"/>
              </a:rPr>
              <a:t>The </a:t>
            </a:r>
            <a:r>
              <a:rPr sz="2800" spc="-10" dirty="0">
                <a:latin typeface="Calibri"/>
                <a:cs typeface="Calibri"/>
              </a:rPr>
              <a:t>results </a:t>
            </a:r>
            <a:r>
              <a:rPr sz="2800" spc="-5" dirty="0">
                <a:latin typeface="Calibri"/>
                <a:cs typeface="Calibri"/>
              </a:rPr>
              <a:t>of </a:t>
            </a:r>
            <a:r>
              <a:rPr sz="2800" spc="-15" dirty="0">
                <a:latin typeface="Calibri"/>
                <a:cs typeface="Calibri"/>
              </a:rPr>
              <a:t>exploratory </a:t>
            </a:r>
            <a:r>
              <a:rPr sz="2800" spc="-10" dirty="0">
                <a:latin typeface="Calibri"/>
                <a:cs typeface="Calibri"/>
              </a:rPr>
              <a:t>research are </a:t>
            </a:r>
            <a:r>
              <a:rPr sz="2800" spc="-5" dirty="0">
                <a:latin typeface="Calibri"/>
                <a:cs typeface="Calibri"/>
              </a:rPr>
              <a:t>not usually useful  </a:t>
            </a:r>
            <a:r>
              <a:rPr sz="2800" spc="-15" dirty="0">
                <a:latin typeface="Calibri"/>
                <a:cs typeface="Calibri"/>
              </a:rPr>
              <a:t>for </a:t>
            </a:r>
            <a:r>
              <a:rPr sz="2800" spc="-5" dirty="0">
                <a:latin typeface="Calibri"/>
                <a:cs typeface="Calibri"/>
              </a:rPr>
              <a:t>decision-making by themselves, but they </a:t>
            </a:r>
            <a:r>
              <a:rPr sz="2800" spc="-10" dirty="0">
                <a:latin typeface="Calibri"/>
                <a:cs typeface="Calibri"/>
              </a:rPr>
              <a:t>can provide  significant </a:t>
            </a:r>
            <a:r>
              <a:rPr sz="2800" spc="-5" dirty="0">
                <a:latin typeface="Calibri"/>
                <a:cs typeface="Calibri"/>
              </a:rPr>
              <a:t>insight </a:t>
            </a:r>
            <a:r>
              <a:rPr sz="2800" spc="-10" dirty="0">
                <a:latin typeface="Calibri"/>
                <a:cs typeface="Calibri"/>
              </a:rPr>
              <a:t>into </a:t>
            </a:r>
            <a:r>
              <a:rPr sz="2800" dirty="0">
                <a:latin typeface="Calibri"/>
                <a:cs typeface="Calibri"/>
              </a:rPr>
              <a:t>a </a:t>
            </a:r>
            <a:r>
              <a:rPr sz="2800" spc="-5">
                <a:latin typeface="Calibri"/>
                <a:cs typeface="Calibri"/>
              </a:rPr>
              <a:t>given</a:t>
            </a:r>
            <a:r>
              <a:rPr sz="2800" spc="15">
                <a:latin typeface="Calibri"/>
                <a:cs typeface="Calibri"/>
              </a:rPr>
              <a:t> </a:t>
            </a:r>
            <a:r>
              <a:rPr sz="2800" spc="-10">
                <a:latin typeface="Calibri"/>
                <a:cs typeface="Calibri"/>
              </a:rPr>
              <a:t>situation</a:t>
            </a:r>
            <a:r>
              <a:rPr lang="en-US" sz="2800" spc="-10" dirty="0">
                <a:latin typeface="Calibri"/>
                <a:cs typeface="Calibri"/>
              </a:rPr>
              <a:t>.</a:t>
            </a:r>
            <a:endParaRPr sz="2800">
              <a:latin typeface="Times New Roman"/>
              <a:cs typeface="Times New Roman"/>
            </a:endParaRPr>
          </a:p>
          <a:p>
            <a:pPr marL="299085" marR="638175" indent="-287020" algn="just">
              <a:lnSpc>
                <a:spcPct val="100000"/>
              </a:lnSpc>
              <a:buFont typeface="Arial"/>
              <a:buChar char="•"/>
              <a:tabLst>
                <a:tab pos="299085" algn="l"/>
                <a:tab pos="299720" algn="l"/>
              </a:tabLst>
            </a:pPr>
            <a:r>
              <a:rPr sz="2800" spc="-10" dirty="0">
                <a:latin typeface="Calibri"/>
                <a:cs typeface="Calibri"/>
              </a:rPr>
              <a:t>Exploratory research </a:t>
            </a:r>
            <a:r>
              <a:rPr sz="2800" spc="-5" dirty="0">
                <a:latin typeface="Calibri"/>
                <a:cs typeface="Calibri"/>
              </a:rPr>
              <a:t>is not typically </a:t>
            </a:r>
            <a:r>
              <a:rPr sz="2800" spc="-10" dirty="0">
                <a:latin typeface="Calibri"/>
                <a:cs typeface="Calibri"/>
              </a:rPr>
              <a:t>generalizable to  </a:t>
            </a:r>
            <a:r>
              <a:rPr sz="2800" dirty="0">
                <a:latin typeface="Calibri"/>
                <a:cs typeface="Calibri"/>
              </a:rPr>
              <a:t>the </a:t>
            </a:r>
            <a:r>
              <a:rPr sz="2800" spc="-5" dirty="0">
                <a:latin typeface="Calibri"/>
                <a:cs typeface="Calibri"/>
              </a:rPr>
              <a:t>population </a:t>
            </a:r>
            <a:r>
              <a:rPr sz="2800" spc="-10" dirty="0">
                <a:latin typeface="Calibri"/>
                <a:cs typeface="Calibri"/>
              </a:rPr>
              <a:t>at</a:t>
            </a:r>
            <a:r>
              <a:rPr sz="2800" spc="15" dirty="0">
                <a:latin typeface="Calibri"/>
                <a:cs typeface="Calibri"/>
              </a:rPr>
              <a:t> </a:t>
            </a:r>
            <a:r>
              <a:rPr sz="2800" spc="-10">
                <a:latin typeface="Calibri"/>
                <a:cs typeface="Calibri"/>
              </a:rPr>
              <a:t>large.</a:t>
            </a:r>
            <a:endParaRPr sz="28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spc="-5" dirty="0">
                <a:cs typeface="Calibri"/>
              </a:rPr>
              <a:t>Exploratory research</a:t>
            </a:r>
            <a:endParaRPr lang="en-US" sz="4000" dirty="0"/>
          </a:p>
        </p:txBody>
      </p:sp>
      <p:sp>
        <p:nvSpPr>
          <p:cNvPr id="3" name="Content Placeholder 2"/>
          <p:cNvSpPr>
            <a:spLocks noGrp="1"/>
          </p:cNvSpPr>
          <p:nvPr>
            <p:ph idx="1"/>
          </p:nvPr>
        </p:nvSpPr>
        <p:spPr/>
        <p:txBody>
          <a:bodyPr>
            <a:normAutofit/>
          </a:bodyPr>
          <a:lstStyle/>
          <a:p>
            <a:pPr algn="just"/>
            <a:r>
              <a:rPr lang="en-US" sz="2800" spc="-10" dirty="0">
                <a:cs typeface="Calibri"/>
              </a:rPr>
              <a:t>Exploratory research can </a:t>
            </a:r>
            <a:r>
              <a:rPr lang="en-US" sz="2800" spc="-5" dirty="0">
                <a:cs typeface="Calibri"/>
              </a:rPr>
              <a:t>be </a:t>
            </a:r>
            <a:r>
              <a:rPr lang="en-US" sz="2800" spc="-10" dirty="0">
                <a:cs typeface="Calibri"/>
              </a:rPr>
              <a:t>quite informal,</a:t>
            </a:r>
            <a:r>
              <a:rPr lang="en-US" sz="2800" spc="90" dirty="0">
                <a:cs typeface="Calibri"/>
              </a:rPr>
              <a:t> </a:t>
            </a:r>
            <a:r>
              <a:rPr lang="en-US" sz="2800" b="1" spc="-5" dirty="0">
                <a:cs typeface="Calibri"/>
              </a:rPr>
              <a:t>relying </a:t>
            </a:r>
            <a:r>
              <a:rPr lang="en-US" sz="2800" b="1" dirty="0">
                <a:cs typeface="Calibri"/>
              </a:rPr>
              <a:t>on </a:t>
            </a:r>
            <a:r>
              <a:rPr lang="en-US" sz="2800" b="1" spc="-5" dirty="0">
                <a:cs typeface="Calibri"/>
              </a:rPr>
              <a:t>secondary </a:t>
            </a:r>
            <a:r>
              <a:rPr lang="en-US" sz="2800" b="1" spc="-10" dirty="0">
                <a:cs typeface="Calibri"/>
              </a:rPr>
              <a:t>research </a:t>
            </a:r>
            <a:r>
              <a:rPr lang="en-US" sz="2800" spc="-5" dirty="0">
                <a:cs typeface="Calibri"/>
              </a:rPr>
              <a:t>such </a:t>
            </a:r>
            <a:r>
              <a:rPr lang="en-US" sz="2800" dirty="0">
                <a:cs typeface="Calibri"/>
              </a:rPr>
              <a:t>as </a:t>
            </a:r>
            <a:r>
              <a:rPr lang="en-US" sz="2800" spc="-10" dirty="0">
                <a:cs typeface="Calibri"/>
              </a:rPr>
              <a:t>reviewing available  </a:t>
            </a:r>
            <a:r>
              <a:rPr lang="en-US" sz="2800" spc="-15" dirty="0">
                <a:cs typeface="Calibri"/>
              </a:rPr>
              <a:t>literature </a:t>
            </a:r>
            <a:r>
              <a:rPr lang="en-US" sz="2800" spc="-10" dirty="0">
                <a:cs typeface="Calibri"/>
              </a:rPr>
              <a:t>and/or data, </a:t>
            </a:r>
            <a:r>
              <a:rPr lang="en-US" sz="2800" spc="-5" dirty="0">
                <a:cs typeface="Calibri"/>
              </a:rPr>
              <a:t>or </a:t>
            </a:r>
            <a:r>
              <a:rPr lang="en-US" sz="2800" spc="-10" dirty="0">
                <a:cs typeface="Calibri"/>
              </a:rPr>
              <a:t>qualitative </a:t>
            </a:r>
            <a:r>
              <a:rPr lang="en-US" sz="2800" spc="-5" dirty="0">
                <a:cs typeface="Calibri"/>
              </a:rPr>
              <a:t>approaches such </a:t>
            </a:r>
            <a:r>
              <a:rPr lang="en-US" sz="2800" dirty="0">
                <a:cs typeface="Calibri"/>
              </a:rPr>
              <a:t>as  </a:t>
            </a:r>
            <a:r>
              <a:rPr lang="en-US" sz="2800" spc="-10" dirty="0">
                <a:cs typeface="Calibri"/>
              </a:rPr>
              <a:t>informal </a:t>
            </a:r>
            <a:r>
              <a:rPr lang="en-US" sz="2800" spc="-5" dirty="0">
                <a:cs typeface="Calibri"/>
              </a:rPr>
              <a:t>discussions with </a:t>
            </a:r>
            <a:r>
              <a:rPr lang="en-US" sz="2800" spc="-10" dirty="0">
                <a:cs typeface="Calibri"/>
              </a:rPr>
              <a:t>consumers, </a:t>
            </a:r>
            <a:r>
              <a:rPr lang="en-US" sz="2800" spc="-5" dirty="0">
                <a:cs typeface="Calibri"/>
              </a:rPr>
              <a:t>employees,  management or </a:t>
            </a:r>
            <a:r>
              <a:rPr lang="en-US" sz="2800" spc="-15" dirty="0">
                <a:cs typeface="Calibri"/>
              </a:rPr>
              <a:t>competitors, </a:t>
            </a:r>
            <a:r>
              <a:rPr lang="en-US" sz="2800" dirty="0">
                <a:cs typeface="Calibri"/>
              </a:rPr>
              <a:t>and </a:t>
            </a:r>
            <a:r>
              <a:rPr lang="en-US" sz="2800" spc="-10" dirty="0">
                <a:cs typeface="Calibri"/>
              </a:rPr>
              <a:t>more formal approaches  through </a:t>
            </a:r>
            <a:r>
              <a:rPr lang="en-US" sz="2800" spc="-5" dirty="0">
                <a:cs typeface="Calibri"/>
              </a:rPr>
              <a:t>in-depth </a:t>
            </a:r>
            <a:r>
              <a:rPr lang="en-US" sz="2800" spc="-10" dirty="0">
                <a:cs typeface="Calibri"/>
              </a:rPr>
              <a:t>interviews, </a:t>
            </a:r>
            <a:r>
              <a:rPr lang="en-US" sz="2800" spc="-15" dirty="0">
                <a:cs typeface="Calibri"/>
              </a:rPr>
              <a:t>focus </a:t>
            </a:r>
            <a:r>
              <a:rPr lang="en-US" sz="2800" spc="-10" dirty="0">
                <a:cs typeface="Calibri"/>
              </a:rPr>
              <a:t>groups, projective  </a:t>
            </a:r>
            <a:r>
              <a:rPr lang="en-US" sz="2800" spc="-5" dirty="0">
                <a:cs typeface="Calibri"/>
              </a:rPr>
              <a:t>methods, case studies or </a:t>
            </a:r>
            <a:r>
              <a:rPr lang="en-US" sz="2800" spc="-10" dirty="0">
                <a:cs typeface="Calibri"/>
              </a:rPr>
              <a:t>pilot</a:t>
            </a:r>
            <a:r>
              <a:rPr lang="en-US" sz="2800" spc="30" dirty="0">
                <a:cs typeface="Calibri"/>
              </a:rPr>
              <a:t> </a:t>
            </a:r>
            <a:r>
              <a:rPr lang="en-US" sz="2800" spc="-5" dirty="0">
                <a:cs typeface="Calibri"/>
              </a:rPr>
              <a:t>studies.</a:t>
            </a:r>
            <a:endParaRPr lang="en-US" sz="2800" dirty="0">
              <a:cs typeface="Calibri"/>
            </a:endParaRPr>
          </a:p>
          <a:p>
            <a:pPr algn="just"/>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Ex-post Facto Research	</a:t>
            </a:r>
          </a:p>
        </p:txBody>
      </p:sp>
      <p:sp>
        <p:nvSpPr>
          <p:cNvPr id="3" name="Content Placeholder 2"/>
          <p:cNvSpPr>
            <a:spLocks noGrp="1"/>
          </p:cNvSpPr>
          <p:nvPr>
            <p:ph idx="1"/>
          </p:nvPr>
        </p:nvSpPr>
        <p:spPr/>
        <p:txBody>
          <a:bodyPr/>
          <a:lstStyle/>
          <a:p>
            <a:r>
              <a:rPr lang="en-US" dirty="0"/>
              <a:t>It is systematic inquiry in which the researcher does not have direct control over independent variables because their manifestation have already been occurred and because they are such that can not be manipulated.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10" dirty="0">
                <a:cs typeface="Calibri"/>
              </a:rPr>
              <a:t>Qualitative </a:t>
            </a:r>
            <a:r>
              <a:rPr lang="en-US" b="1" i="1" spc="-5" dirty="0">
                <a:cs typeface="Calibri"/>
              </a:rPr>
              <a:t>research</a:t>
            </a:r>
            <a:endParaRPr lang="en-US" dirty="0"/>
          </a:p>
        </p:txBody>
      </p:sp>
      <p:sp>
        <p:nvSpPr>
          <p:cNvPr id="3" name="Content Placeholder 2"/>
          <p:cNvSpPr>
            <a:spLocks noGrp="1"/>
          </p:cNvSpPr>
          <p:nvPr>
            <p:ph idx="1"/>
          </p:nvPr>
        </p:nvSpPr>
        <p:spPr/>
        <p:txBody>
          <a:bodyPr>
            <a:normAutofit fontScale="92500"/>
          </a:bodyPr>
          <a:lstStyle/>
          <a:p>
            <a:pPr algn="just"/>
            <a:r>
              <a:rPr lang="en-US" spc="-10" dirty="0">
                <a:cs typeface="Calibri"/>
              </a:rPr>
              <a:t>R</a:t>
            </a:r>
            <a:r>
              <a:rPr lang="en-US" spc="-5" dirty="0">
                <a:cs typeface="Calibri"/>
              </a:rPr>
              <a:t>esearch </a:t>
            </a:r>
            <a:r>
              <a:rPr lang="en-US" spc="-10" dirty="0">
                <a:cs typeface="Calibri"/>
              </a:rPr>
              <a:t>dealing </a:t>
            </a:r>
            <a:r>
              <a:rPr lang="en-US" spc="-5" dirty="0">
                <a:cs typeface="Calibri"/>
              </a:rPr>
              <a:t>with phenomena that are  difficult or impossible </a:t>
            </a:r>
            <a:r>
              <a:rPr lang="en-US" spc="-15" dirty="0">
                <a:cs typeface="Calibri"/>
              </a:rPr>
              <a:t>to </a:t>
            </a:r>
            <a:r>
              <a:rPr lang="en-US" spc="-5" dirty="0">
                <a:cs typeface="Calibri"/>
              </a:rPr>
              <a:t>quantify </a:t>
            </a:r>
            <a:r>
              <a:rPr lang="en-US" spc="-15" dirty="0">
                <a:cs typeface="Calibri"/>
              </a:rPr>
              <a:t>mathematically, </a:t>
            </a:r>
            <a:r>
              <a:rPr lang="en-US" spc="-5" dirty="0">
                <a:cs typeface="Calibri"/>
              </a:rPr>
              <a:t>such as beliefs,  meanings, </a:t>
            </a:r>
            <a:r>
              <a:rPr lang="en-US" spc="-10" dirty="0">
                <a:cs typeface="Calibri"/>
              </a:rPr>
              <a:t>attributes, </a:t>
            </a:r>
            <a:r>
              <a:rPr lang="en-US" spc="-5" dirty="0">
                <a:cs typeface="Calibri"/>
              </a:rPr>
              <a:t>and</a:t>
            </a:r>
            <a:r>
              <a:rPr lang="en-US" spc="20" dirty="0">
                <a:cs typeface="Calibri"/>
              </a:rPr>
              <a:t> </a:t>
            </a:r>
            <a:r>
              <a:rPr lang="en-US" spc="-10" dirty="0">
                <a:cs typeface="Calibri"/>
              </a:rPr>
              <a:t>symbols.</a:t>
            </a:r>
          </a:p>
          <a:p>
            <a:pPr algn="just"/>
            <a:r>
              <a:rPr lang="en-US" spc="-10" dirty="0">
                <a:cs typeface="Calibri"/>
              </a:rPr>
              <a:t>Qualitative researchers </a:t>
            </a:r>
            <a:r>
              <a:rPr lang="en-US" dirty="0">
                <a:cs typeface="Calibri"/>
              </a:rPr>
              <a:t>aim </a:t>
            </a:r>
            <a:r>
              <a:rPr lang="en-US" spc="-10" dirty="0">
                <a:cs typeface="Calibri"/>
              </a:rPr>
              <a:t>to gather </a:t>
            </a:r>
            <a:r>
              <a:rPr lang="en-US" dirty="0">
                <a:cs typeface="Calibri"/>
              </a:rPr>
              <a:t>an </a:t>
            </a:r>
            <a:r>
              <a:rPr lang="en-US" spc="-5" dirty="0">
                <a:cs typeface="Calibri"/>
              </a:rPr>
              <a:t>in-depth  </a:t>
            </a:r>
            <a:r>
              <a:rPr lang="en-US" spc="-10" dirty="0">
                <a:cs typeface="Calibri"/>
              </a:rPr>
              <a:t>understanding </a:t>
            </a:r>
            <a:r>
              <a:rPr lang="en-US" spc="-5" dirty="0">
                <a:cs typeface="Calibri"/>
              </a:rPr>
              <a:t>of human </a:t>
            </a:r>
            <a:r>
              <a:rPr lang="en-US" spc="-5" dirty="0" err="1">
                <a:cs typeface="Calibri"/>
              </a:rPr>
              <a:t>behaviour</a:t>
            </a:r>
            <a:r>
              <a:rPr lang="en-US" spc="-5" dirty="0">
                <a:cs typeface="Calibri"/>
              </a:rPr>
              <a:t> </a:t>
            </a:r>
            <a:r>
              <a:rPr lang="en-US" dirty="0">
                <a:cs typeface="Calibri"/>
              </a:rPr>
              <a:t>and the </a:t>
            </a:r>
            <a:r>
              <a:rPr lang="en-US" spc="-5" dirty="0">
                <a:cs typeface="Calibri"/>
              </a:rPr>
              <a:t>reasons that  </a:t>
            </a:r>
            <a:r>
              <a:rPr lang="en-US" spc="-10" dirty="0">
                <a:cs typeface="Calibri"/>
              </a:rPr>
              <a:t>govern </a:t>
            </a:r>
            <a:r>
              <a:rPr lang="en-US" spc="-5" dirty="0">
                <a:cs typeface="Calibri"/>
              </a:rPr>
              <a:t>such </a:t>
            </a:r>
            <a:r>
              <a:rPr lang="en-US" spc="-25" dirty="0" err="1">
                <a:cs typeface="Calibri"/>
              </a:rPr>
              <a:t>behaviour</a:t>
            </a:r>
            <a:r>
              <a:rPr lang="en-US" spc="-25" dirty="0">
                <a:cs typeface="Calibri"/>
              </a:rPr>
              <a:t>. </a:t>
            </a:r>
            <a:r>
              <a:rPr lang="en-US" spc="-5" dirty="0">
                <a:cs typeface="Calibri"/>
              </a:rPr>
              <a:t>The </a:t>
            </a:r>
            <a:r>
              <a:rPr lang="en-US" spc="-10" dirty="0">
                <a:cs typeface="Calibri"/>
              </a:rPr>
              <a:t>qualitative </a:t>
            </a:r>
            <a:r>
              <a:rPr lang="en-US" spc="-5" dirty="0">
                <a:cs typeface="Calibri"/>
              </a:rPr>
              <a:t>method </a:t>
            </a:r>
            <a:r>
              <a:rPr lang="en-US" spc="-15" dirty="0">
                <a:cs typeface="Calibri"/>
              </a:rPr>
              <a:t>investigates  </a:t>
            </a:r>
            <a:r>
              <a:rPr lang="en-US" dirty="0">
                <a:cs typeface="Calibri"/>
              </a:rPr>
              <a:t>the </a:t>
            </a:r>
            <a:r>
              <a:rPr lang="en-US" spc="-10" dirty="0">
                <a:cs typeface="Calibri"/>
              </a:rPr>
              <a:t>why </a:t>
            </a:r>
            <a:r>
              <a:rPr lang="en-US" dirty="0">
                <a:cs typeface="Calibri"/>
              </a:rPr>
              <a:t>and </a:t>
            </a:r>
            <a:r>
              <a:rPr lang="en-US" spc="-5" dirty="0">
                <a:cs typeface="Calibri"/>
              </a:rPr>
              <a:t>how of decision </a:t>
            </a:r>
            <a:r>
              <a:rPr lang="en-US" dirty="0">
                <a:cs typeface="Calibri"/>
              </a:rPr>
              <a:t>making, </a:t>
            </a:r>
            <a:r>
              <a:rPr lang="en-US" spc="-5" dirty="0">
                <a:cs typeface="Calibri"/>
              </a:rPr>
              <a:t>not </a:t>
            </a:r>
            <a:r>
              <a:rPr lang="en-US" spc="-10" dirty="0">
                <a:cs typeface="Calibri"/>
              </a:rPr>
              <a:t>just </a:t>
            </a:r>
            <a:r>
              <a:rPr lang="en-US" spc="-5" dirty="0">
                <a:cs typeface="Calibri"/>
              </a:rPr>
              <a:t>what, where,  when.</a:t>
            </a:r>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10" dirty="0">
                <a:cs typeface="Calibri"/>
              </a:rPr>
              <a:t>Advantages</a:t>
            </a:r>
            <a:br>
              <a:rPr lang="en-US" dirty="0">
                <a:cs typeface="Calibri"/>
              </a:rPr>
            </a:br>
            <a:endParaRPr lang="en-US" dirty="0"/>
          </a:p>
        </p:txBody>
      </p:sp>
      <p:sp>
        <p:nvSpPr>
          <p:cNvPr id="3" name="Content Placeholder 2"/>
          <p:cNvSpPr>
            <a:spLocks noGrp="1"/>
          </p:cNvSpPr>
          <p:nvPr>
            <p:ph idx="1"/>
          </p:nvPr>
        </p:nvSpPr>
        <p:spPr/>
        <p:txBody>
          <a:bodyPr>
            <a:normAutofit fontScale="92500" lnSpcReduction="20000"/>
          </a:bodyPr>
          <a:lstStyle/>
          <a:p>
            <a:pPr marL="526415" indent="-514350" algn="just">
              <a:spcBef>
                <a:spcPts val="100"/>
              </a:spcBef>
              <a:buFont typeface="+mj-lt"/>
              <a:buAutoNum type="arabicPeriod"/>
              <a:tabLst>
                <a:tab pos="299085" algn="l"/>
                <a:tab pos="299720" algn="l"/>
              </a:tabLst>
            </a:pPr>
            <a:r>
              <a:rPr lang="en-US" dirty="0">
                <a:cs typeface="Calibri"/>
              </a:rPr>
              <a:t>It enables </a:t>
            </a:r>
            <a:r>
              <a:rPr lang="en-US" spc="-10" dirty="0">
                <a:cs typeface="Calibri"/>
              </a:rPr>
              <a:t>more complex </a:t>
            </a:r>
            <a:r>
              <a:rPr lang="en-US" spc="-5" dirty="0">
                <a:cs typeface="Calibri"/>
              </a:rPr>
              <a:t>aspects of </a:t>
            </a:r>
            <a:r>
              <a:rPr lang="en-US" dirty="0">
                <a:cs typeface="Calibri"/>
              </a:rPr>
              <a:t>a </a:t>
            </a:r>
            <a:r>
              <a:rPr lang="en-US" spc="-10" dirty="0">
                <a:cs typeface="Calibri"/>
              </a:rPr>
              <a:t>persons </a:t>
            </a:r>
            <a:r>
              <a:rPr lang="en-US" spc="-5" dirty="0">
                <a:cs typeface="Calibri"/>
              </a:rPr>
              <a:t>experience</a:t>
            </a:r>
            <a:r>
              <a:rPr lang="en-US" spc="40" dirty="0">
                <a:cs typeface="Calibri"/>
              </a:rPr>
              <a:t> </a:t>
            </a:r>
            <a:r>
              <a:rPr lang="en-US" spc="-10" dirty="0">
                <a:cs typeface="Calibri"/>
              </a:rPr>
              <a:t>to </a:t>
            </a:r>
            <a:r>
              <a:rPr lang="en-US" spc="-5" dirty="0">
                <a:cs typeface="Calibri"/>
              </a:rPr>
              <a:t>be</a:t>
            </a:r>
            <a:r>
              <a:rPr lang="en-US" spc="-10" dirty="0">
                <a:cs typeface="Calibri"/>
              </a:rPr>
              <a:t> </a:t>
            </a:r>
            <a:r>
              <a:rPr lang="en-US" spc="-5" dirty="0">
                <a:cs typeface="Calibri"/>
              </a:rPr>
              <a:t>studied.</a:t>
            </a:r>
            <a:endParaRPr lang="en-US" dirty="0">
              <a:cs typeface="Calibri"/>
            </a:endParaRPr>
          </a:p>
          <a:p>
            <a:pPr marL="526415" marR="137795" indent="-514350" algn="just">
              <a:buFont typeface="+mj-lt"/>
              <a:buAutoNum type="arabicPeriod"/>
              <a:tabLst>
                <a:tab pos="299085" algn="l"/>
                <a:tab pos="299720" algn="l"/>
              </a:tabLst>
            </a:pPr>
            <a:r>
              <a:rPr lang="en-US" spc="-10" dirty="0">
                <a:cs typeface="Calibri"/>
              </a:rPr>
              <a:t>Fewer restriction </a:t>
            </a:r>
            <a:r>
              <a:rPr lang="en-US" spc="-5" dirty="0">
                <a:cs typeface="Calibri"/>
              </a:rPr>
              <a:t>or assumptions </a:t>
            </a:r>
            <a:r>
              <a:rPr lang="en-US" spc="-10" dirty="0">
                <a:cs typeface="Calibri"/>
              </a:rPr>
              <a:t>are </a:t>
            </a:r>
            <a:r>
              <a:rPr lang="en-US" spc="-5" dirty="0">
                <a:cs typeface="Calibri"/>
              </a:rPr>
              <a:t>placed on </a:t>
            </a:r>
            <a:r>
              <a:rPr lang="en-US" dirty="0">
                <a:cs typeface="Calibri"/>
              </a:rPr>
              <a:t>the </a:t>
            </a:r>
            <a:r>
              <a:rPr lang="en-US" spc="-15" dirty="0">
                <a:cs typeface="Calibri"/>
              </a:rPr>
              <a:t>data </a:t>
            </a:r>
            <a:r>
              <a:rPr lang="en-US" spc="-10" dirty="0">
                <a:cs typeface="Calibri"/>
              </a:rPr>
              <a:t>to  </a:t>
            </a:r>
            <a:r>
              <a:rPr lang="en-US" spc="-5" dirty="0">
                <a:cs typeface="Calibri"/>
              </a:rPr>
              <a:t>be </a:t>
            </a:r>
            <a:r>
              <a:rPr lang="en-US" spc="-10" dirty="0">
                <a:cs typeface="Calibri"/>
              </a:rPr>
              <a:t>collected.</a:t>
            </a:r>
            <a:endParaRPr lang="en-US" dirty="0">
              <a:cs typeface="Calibri"/>
            </a:endParaRPr>
          </a:p>
          <a:p>
            <a:pPr marL="526415" marR="582295" indent="-514350" algn="just">
              <a:buFont typeface="+mj-lt"/>
              <a:buAutoNum type="arabicPeriod"/>
              <a:tabLst>
                <a:tab pos="299085" algn="l"/>
                <a:tab pos="299720" algn="l"/>
              </a:tabLst>
            </a:pPr>
            <a:r>
              <a:rPr lang="en-US" dirty="0">
                <a:cs typeface="Calibri"/>
              </a:rPr>
              <a:t>Not </a:t>
            </a:r>
            <a:r>
              <a:rPr lang="en-US" spc="-5" dirty="0">
                <a:cs typeface="Calibri"/>
              </a:rPr>
              <a:t>everything </a:t>
            </a:r>
            <a:r>
              <a:rPr lang="en-US" spc="-10" dirty="0">
                <a:cs typeface="Calibri"/>
              </a:rPr>
              <a:t>can </a:t>
            </a:r>
            <a:r>
              <a:rPr lang="en-US" spc="-5" dirty="0">
                <a:cs typeface="Calibri"/>
              </a:rPr>
              <a:t>be quantified, or quantified </a:t>
            </a:r>
            <a:r>
              <a:rPr lang="en-US" spc="-25" dirty="0">
                <a:cs typeface="Calibri"/>
              </a:rPr>
              <a:t>easily,  </a:t>
            </a:r>
            <a:r>
              <a:rPr lang="en-US" spc="-5" dirty="0">
                <a:cs typeface="Calibri"/>
              </a:rPr>
              <a:t>Individuals </a:t>
            </a:r>
            <a:r>
              <a:rPr lang="en-US" spc="-10" dirty="0">
                <a:cs typeface="Calibri"/>
              </a:rPr>
              <a:t>can </a:t>
            </a:r>
            <a:r>
              <a:rPr lang="en-US" spc="-5" dirty="0">
                <a:cs typeface="Calibri"/>
              </a:rPr>
              <a:t>be studied in </a:t>
            </a:r>
            <a:r>
              <a:rPr lang="en-US" spc="-10" dirty="0">
                <a:cs typeface="Calibri"/>
              </a:rPr>
              <a:t>more</a:t>
            </a:r>
            <a:r>
              <a:rPr lang="en-US" spc="70" dirty="0">
                <a:cs typeface="Calibri"/>
              </a:rPr>
              <a:t> </a:t>
            </a:r>
            <a:r>
              <a:rPr lang="en-US" spc="-5" dirty="0">
                <a:cs typeface="Calibri"/>
              </a:rPr>
              <a:t>depth.</a:t>
            </a:r>
            <a:endParaRPr lang="en-US" dirty="0">
              <a:cs typeface="Calibri"/>
            </a:endParaRPr>
          </a:p>
          <a:p>
            <a:pPr marL="526415" indent="-514350" algn="just">
              <a:buFont typeface="+mj-lt"/>
              <a:buAutoNum type="arabicPeriod"/>
              <a:tabLst>
                <a:tab pos="299085" algn="l"/>
                <a:tab pos="299720" algn="l"/>
              </a:tabLst>
            </a:pPr>
            <a:r>
              <a:rPr lang="en-US" dirty="0">
                <a:cs typeface="Calibri"/>
              </a:rPr>
              <a:t>Good </a:t>
            </a:r>
            <a:r>
              <a:rPr lang="en-US" spc="-15" dirty="0">
                <a:cs typeface="Calibri"/>
              </a:rPr>
              <a:t>for exploratory </a:t>
            </a:r>
            <a:r>
              <a:rPr lang="en-US" spc="-10" dirty="0">
                <a:cs typeface="Calibri"/>
              </a:rPr>
              <a:t>research </a:t>
            </a:r>
            <a:r>
              <a:rPr lang="en-US" spc="-5" dirty="0">
                <a:cs typeface="Calibri"/>
              </a:rPr>
              <a:t>and hypothesis</a:t>
            </a:r>
            <a:r>
              <a:rPr lang="en-US" spc="35" dirty="0">
                <a:cs typeface="Calibri"/>
              </a:rPr>
              <a:t> </a:t>
            </a:r>
            <a:r>
              <a:rPr lang="en-US" spc="-10" dirty="0">
                <a:cs typeface="Calibri"/>
              </a:rPr>
              <a:t>generation.</a:t>
            </a:r>
            <a:endParaRPr lang="en-US" dirty="0">
              <a:cs typeface="Calibri"/>
            </a:endParaRPr>
          </a:p>
          <a:p>
            <a:pPr marL="526415" marR="5080" indent="-514350" algn="just">
              <a:spcBef>
                <a:spcPts val="5"/>
              </a:spcBef>
              <a:buFont typeface="+mj-lt"/>
              <a:buAutoNum type="arabicPeriod"/>
              <a:tabLst>
                <a:tab pos="299085" algn="l"/>
                <a:tab pos="299720" algn="l"/>
              </a:tabLst>
            </a:pPr>
            <a:r>
              <a:rPr lang="en-US" spc="-5" dirty="0">
                <a:cs typeface="Calibri"/>
              </a:rPr>
              <a:t>The </a:t>
            </a:r>
            <a:r>
              <a:rPr lang="en-US" spc="-10" dirty="0">
                <a:cs typeface="Calibri"/>
              </a:rPr>
              <a:t>participants are </a:t>
            </a:r>
            <a:r>
              <a:rPr lang="en-US" dirty="0">
                <a:cs typeface="Calibri"/>
              </a:rPr>
              <a:t>able </a:t>
            </a:r>
            <a:r>
              <a:rPr lang="en-US" spc="-10" dirty="0">
                <a:cs typeface="Calibri"/>
              </a:rPr>
              <a:t>to provide </a:t>
            </a:r>
            <a:r>
              <a:rPr lang="en-US" spc="-15" dirty="0">
                <a:cs typeface="Calibri"/>
              </a:rPr>
              <a:t>data </a:t>
            </a:r>
            <a:r>
              <a:rPr lang="en-US" dirty="0">
                <a:cs typeface="Calibri"/>
              </a:rPr>
              <a:t>in their </a:t>
            </a:r>
            <a:r>
              <a:rPr lang="en-US" spc="-5" dirty="0">
                <a:cs typeface="Calibri"/>
              </a:rPr>
              <a:t>own </a:t>
            </a:r>
            <a:r>
              <a:rPr lang="en-US" spc="-15" dirty="0">
                <a:cs typeface="Calibri"/>
              </a:rPr>
              <a:t>words  </a:t>
            </a:r>
            <a:r>
              <a:rPr lang="en-US" dirty="0">
                <a:cs typeface="Calibri"/>
              </a:rPr>
              <a:t>and in their </a:t>
            </a:r>
            <a:r>
              <a:rPr lang="en-US" spc="-5" dirty="0">
                <a:cs typeface="Calibri"/>
              </a:rPr>
              <a:t>own</a:t>
            </a:r>
            <a:r>
              <a:rPr lang="en-US" spc="20" dirty="0">
                <a:cs typeface="Calibri"/>
              </a:rPr>
              <a:t> </a:t>
            </a:r>
            <a:r>
              <a:rPr lang="en-US" spc="-25" dirty="0">
                <a:cs typeface="Calibri"/>
              </a:rPr>
              <a:t>way.</a:t>
            </a:r>
            <a:endParaRPr lang="en-US" dirty="0">
              <a:cs typeface="Calibri"/>
            </a:endParaRPr>
          </a:p>
          <a:p>
            <a:pPr marL="514350" indent="-514350" algn="just">
              <a:buFont typeface="+mj-lt"/>
              <a:buAutoNum type="arabicPeriod"/>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5" dirty="0">
                <a:cs typeface="Calibri"/>
              </a:rPr>
              <a:t>Ethnographic research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spc="-5" dirty="0">
                <a:cs typeface="Calibri"/>
              </a:rPr>
              <a:t>Ethnographic research </a:t>
            </a:r>
            <a:r>
              <a:rPr lang="en-US" spc="-5" dirty="0">
                <a:cs typeface="Calibri"/>
              </a:rPr>
              <a:t>refer </a:t>
            </a:r>
            <a:r>
              <a:rPr lang="en-US" spc="-15" dirty="0">
                <a:cs typeface="Calibri"/>
              </a:rPr>
              <a:t>to </a:t>
            </a:r>
            <a:r>
              <a:rPr lang="en-US" dirty="0">
                <a:cs typeface="Calibri"/>
              </a:rPr>
              <a:t>the </a:t>
            </a:r>
            <a:r>
              <a:rPr lang="en-US" spc="-10" dirty="0">
                <a:cs typeface="Calibri"/>
              </a:rPr>
              <a:t>investigation </a:t>
            </a:r>
            <a:r>
              <a:rPr lang="en-US" spc="-5" dirty="0">
                <a:cs typeface="Calibri"/>
              </a:rPr>
              <a:t>of </a:t>
            </a:r>
            <a:r>
              <a:rPr lang="en-US" dirty="0">
                <a:cs typeface="Calibri"/>
              </a:rPr>
              <a:t>a </a:t>
            </a:r>
            <a:r>
              <a:rPr lang="en-US" spc="-5" dirty="0">
                <a:cs typeface="Calibri"/>
              </a:rPr>
              <a:t>culture  through an in-depth </a:t>
            </a:r>
            <a:r>
              <a:rPr lang="en-US" spc="-10" dirty="0">
                <a:cs typeface="Calibri"/>
              </a:rPr>
              <a:t>study </a:t>
            </a:r>
            <a:r>
              <a:rPr lang="en-US" spc="-5" dirty="0">
                <a:cs typeface="Calibri"/>
              </a:rPr>
              <a:t>of </a:t>
            </a:r>
            <a:r>
              <a:rPr lang="en-US" dirty="0">
                <a:cs typeface="Calibri"/>
              </a:rPr>
              <a:t>the members </a:t>
            </a:r>
            <a:r>
              <a:rPr lang="en-US" spc="-5" dirty="0">
                <a:cs typeface="Calibri"/>
              </a:rPr>
              <a:t>of </a:t>
            </a:r>
            <a:r>
              <a:rPr lang="en-US" dirty="0">
                <a:cs typeface="Calibri"/>
              </a:rPr>
              <a:t>the </a:t>
            </a:r>
            <a:r>
              <a:rPr lang="en-US" spc="-5" dirty="0">
                <a:cs typeface="Calibri"/>
              </a:rPr>
              <a:t>culture; it  </a:t>
            </a:r>
            <a:r>
              <a:rPr lang="en-US" spc="-10" dirty="0">
                <a:cs typeface="Calibri"/>
              </a:rPr>
              <a:t>involves </a:t>
            </a:r>
            <a:r>
              <a:rPr lang="en-US" dirty="0">
                <a:cs typeface="Calibri"/>
              </a:rPr>
              <a:t>the </a:t>
            </a:r>
            <a:r>
              <a:rPr lang="en-US" spc="-15" dirty="0">
                <a:cs typeface="Calibri"/>
              </a:rPr>
              <a:t>systematic </a:t>
            </a:r>
            <a:r>
              <a:rPr lang="en-US" spc="-10" dirty="0">
                <a:cs typeface="Calibri"/>
              </a:rPr>
              <a:t>collection, description, </a:t>
            </a:r>
            <a:r>
              <a:rPr lang="en-US" spc="-5" dirty="0">
                <a:cs typeface="Calibri"/>
              </a:rPr>
              <a:t>and </a:t>
            </a:r>
            <a:r>
              <a:rPr lang="en-US" spc="-10" dirty="0">
                <a:cs typeface="Calibri"/>
              </a:rPr>
              <a:t>analysis  </a:t>
            </a:r>
            <a:r>
              <a:rPr lang="en-US" spc="-5" dirty="0">
                <a:cs typeface="Calibri"/>
              </a:rPr>
              <a:t>of </a:t>
            </a:r>
            <a:r>
              <a:rPr lang="en-US" spc="-10" dirty="0">
                <a:cs typeface="Calibri"/>
              </a:rPr>
              <a:t>data for </a:t>
            </a:r>
            <a:r>
              <a:rPr lang="en-US" spc="-5" dirty="0">
                <a:cs typeface="Calibri"/>
              </a:rPr>
              <a:t>development of theories of cultural</a:t>
            </a:r>
            <a:r>
              <a:rPr lang="en-US" spc="70" dirty="0">
                <a:cs typeface="Calibri"/>
              </a:rPr>
              <a:t> </a:t>
            </a:r>
            <a:r>
              <a:rPr lang="en-US" spc="-20" dirty="0" err="1">
                <a:cs typeface="Calibri"/>
              </a:rPr>
              <a:t>behaviour</a:t>
            </a:r>
            <a:r>
              <a:rPr lang="en-US" spc="-20" dirty="0">
                <a:cs typeface="Calibri"/>
              </a:rPr>
              <a:t>.</a:t>
            </a:r>
          </a:p>
          <a:p>
            <a:pPr algn="just"/>
            <a:r>
              <a:rPr lang="en-US" dirty="0">
                <a:cs typeface="Calibri"/>
              </a:rPr>
              <a:t>It </a:t>
            </a:r>
            <a:r>
              <a:rPr lang="en-US" spc="-5" dirty="0">
                <a:cs typeface="Calibri"/>
              </a:rPr>
              <a:t>studies people, ethnic </a:t>
            </a:r>
            <a:r>
              <a:rPr lang="en-US" spc="-10" dirty="0">
                <a:cs typeface="Calibri"/>
              </a:rPr>
              <a:t>groups </a:t>
            </a:r>
            <a:r>
              <a:rPr lang="en-US" dirty="0">
                <a:cs typeface="Calibri"/>
              </a:rPr>
              <a:t>and </a:t>
            </a:r>
            <a:r>
              <a:rPr lang="en-US" spc="-5" dirty="0">
                <a:cs typeface="Calibri"/>
              </a:rPr>
              <a:t>other ethnic  </a:t>
            </a:r>
            <a:r>
              <a:rPr lang="en-US" spc="-10" dirty="0">
                <a:cs typeface="Calibri"/>
              </a:rPr>
              <a:t>formations, </a:t>
            </a:r>
            <a:r>
              <a:rPr lang="en-US" dirty="0">
                <a:cs typeface="Calibri"/>
              </a:rPr>
              <a:t>their </a:t>
            </a:r>
            <a:r>
              <a:rPr lang="en-US" spc="-5" dirty="0">
                <a:cs typeface="Calibri"/>
              </a:rPr>
              <a:t>ethno genesis, </a:t>
            </a:r>
            <a:r>
              <a:rPr lang="en-US" spc="-10" dirty="0">
                <a:cs typeface="Calibri"/>
              </a:rPr>
              <a:t>composition,  resettlement, </a:t>
            </a:r>
            <a:r>
              <a:rPr lang="en-US" spc="-5" dirty="0">
                <a:cs typeface="Calibri"/>
              </a:rPr>
              <a:t>social </a:t>
            </a:r>
            <a:r>
              <a:rPr lang="en-US" spc="-15" dirty="0">
                <a:cs typeface="Calibri"/>
              </a:rPr>
              <a:t>welfare </a:t>
            </a:r>
            <a:r>
              <a:rPr lang="en-US" spc="-10" dirty="0">
                <a:cs typeface="Calibri"/>
              </a:rPr>
              <a:t>characteristics, </a:t>
            </a:r>
            <a:r>
              <a:rPr lang="en-US" dirty="0">
                <a:cs typeface="Calibri"/>
              </a:rPr>
              <a:t>as </a:t>
            </a:r>
            <a:r>
              <a:rPr lang="en-US" spc="-5" dirty="0">
                <a:cs typeface="Calibri"/>
              </a:rPr>
              <a:t>well </a:t>
            </a:r>
            <a:r>
              <a:rPr lang="en-US" dirty="0">
                <a:cs typeface="Calibri"/>
              </a:rPr>
              <a:t>as  their </a:t>
            </a:r>
            <a:r>
              <a:rPr lang="en-US" spc="-10" dirty="0">
                <a:cs typeface="Calibri"/>
              </a:rPr>
              <a:t>material </a:t>
            </a:r>
            <a:r>
              <a:rPr lang="en-US" dirty="0">
                <a:cs typeface="Calibri"/>
              </a:rPr>
              <a:t>and </a:t>
            </a:r>
            <a:r>
              <a:rPr lang="en-US" spc="-5" dirty="0">
                <a:cs typeface="Calibri"/>
              </a:rPr>
              <a:t>spiritual</a:t>
            </a:r>
            <a:r>
              <a:rPr lang="en-US" spc="25" dirty="0">
                <a:cs typeface="Calibri"/>
              </a:rPr>
              <a:t> </a:t>
            </a:r>
            <a:r>
              <a:rPr lang="en-US" spc="-10" dirty="0">
                <a:cs typeface="Calibri"/>
              </a:rPr>
              <a:t>culture.</a:t>
            </a:r>
          </a:p>
          <a:p>
            <a:pPr algn="just"/>
            <a:r>
              <a:rPr lang="en-US" spc="-15" dirty="0">
                <a:cs typeface="Calibri"/>
              </a:rPr>
              <a:t>Data </a:t>
            </a:r>
            <a:r>
              <a:rPr lang="en-US" spc="-10" dirty="0">
                <a:cs typeface="Calibri"/>
              </a:rPr>
              <a:t>collection </a:t>
            </a:r>
            <a:r>
              <a:rPr lang="en-US" spc="-5" dirty="0">
                <a:cs typeface="Calibri"/>
              </a:rPr>
              <a:t>is </a:t>
            </a:r>
            <a:r>
              <a:rPr lang="en-US" spc="-10" dirty="0">
                <a:cs typeface="Calibri"/>
              </a:rPr>
              <a:t>often </a:t>
            </a:r>
            <a:r>
              <a:rPr lang="en-US" spc="-5" dirty="0">
                <a:cs typeface="Calibri"/>
              </a:rPr>
              <a:t>done </a:t>
            </a:r>
            <a:r>
              <a:rPr lang="en-US" spc="-10" dirty="0">
                <a:cs typeface="Calibri"/>
              </a:rPr>
              <a:t>through participant  observation, interviews, questionnaires,</a:t>
            </a:r>
            <a:r>
              <a:rPr lang="en-US" spc="45" dirty="0">
                <a:cs typeface="Calibri"/>
              </a:rPr>
              <a:t> </a:t>
            </a:r>
            <a:r>
              <a:rPr lang="en-US" spc="-5" dirty="0">
                <a:cs typeface="Calibri"/>
              </a:rPr>
              <a:t>etc.</a:t>
            </a:r>
            <a:endParaRPr lang="en-US" dirty="0">
              <a:cs typeface="Calibri"/>
            </a:endParaRPr>
          </a:p>
          <a:p>
            <a:pPr algn="just"/>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spc="-5" dirty="0">
                <a:cs typeface="Calibri"/>
              </a:rPr>
              <a:t>Grounded </a:t>
            </a:r>
            <a:r>
              <a:rPr lang="en-US" sz="4000" b="1" i="1" dirty="0">
                <a:cs typeface="Calibri"/>
              </a:rPr>
              <a:t>theory </a:t>
            </a:r>
            <a:r>
              <a:rPr lang="en-US" sz="4000" b="1" i="1" spc="-5" dirty="0">
                <a:cs typeface="Calibri"/>
              </a:rPr>
              <a:t>research</a:t>
            </a:r>
            <a:endParaRPr lang="en-US" sz="4000" dirty="0"/>
          </a:p>
        </p:txBody>
      </p:sp>
      <p:sp>
        <p:nvSpPr>
          <p:cNvPr id="3" name="Content Placeholder 2"/>
          <p:cNvSpPr>
            <a:spLocks noGrp="1"/>
          </p:cNvSpPr>
          <p:nvPr>
            <p:ph idx="1"/>
          </p:nvPr>
        </p:nvSpPr>
        <p:spPr/>
        <p:txBody>
          <a:bodyPr>
            <a:normAutofit/>
          </a:bodyPr>
          <a:lstStyle/>
          <a:p>
            <a:pPr marL="12700" marR="5080" algn="just">
              <a:lnSpc>
                <a:spcPct val="100000"/>
              </a:lnSpc>
              <a:spcBef>
                <a:spcPts val="100"/>
              </a:spcBef>
            </a:pPr>
            <a:r>
              <a:rPr lang="en-US" sz="2800" spc="-5" dirty="0">
                <a:cs typeface="Calibri"/>
              </a:rPr>
              <a:t>Research </a:t>
            </a:r>
            <a:r>
              <a:rPr lang="en-US" sz="2800" spc="-10" dirty="0">
                <a:cs typeface="Calibri"/>
              </a:rPr>
              <a:t>approach </a:t>
            </a:r>
            <a:r>
              <a:rPr lang="en-US" sz="2800" spc="-5" dirty="0">
                <a:cs typeface="Calibri"/>
              </a:rPr>
              <a:t>designed </a:t>
            </a:r>
            <a:r>
              <a:rPr lang="en-US" sz="2800" spc="-15" dirty="0">
                <a:cs typeface="Calibri"/>
              </a:rPr>
              <a:t>to  </a:t>
            </a:r>
            <a:r>
              <a:rPr lang="en-US" sz="2800" spc="-10" dirty="0">
                <a:cs typeface="Calibri"/>
              </a:rPr>
              <a:t>discover </a:t>
            </a:r>
            <a:r>
              <a:rPr lang="en-US" sz="2800" dirty="0">
                <a:cs typeface="Calibri"/>
              </a:rPr>
              <a:t>what </a:t>
            </a:r>
            <a:r>
              <a:rPr lang="en-US" sz="2800" spc="-5" dirty="0">
                <a:cs typeface="Calibri"/>
              </a:rPr>
              <a:t>problems </a:t>
            </a:r>
            <a:r>
              <a:rPr lang="en-US" sz="2800" spc="-20" dirty="0">
                <a:cs typeface="Calibri"/>
              </a:rPr>
              <a:t>exist </a:t>
            </a:r>
            <a:r>
              <a:rPr lang="en-US" sz="2800" spc="-5" dirty="0">
                <a:cs typeface="Calibri"/>
              </a:rPr>
              <a:t>in </a:t>
            </a:r>
            <a:r>
              <a:rPr lang="en-US" sz="2800" dirty="0">
                <a:cs typeface="Calibri"/>
              </a:rPr>
              <a:t>a </a:t>
            </a:r>
            <a:r>
              <a:rPr lang="en-US" sz="2800" spc="-5" dirty="0">
                <a:cs typeface="Calibri"/>
              </a:rPr>
              <a:t>given social </a:t>
            </a:r>
            <a:r>
              <a:rPr lang="en-US" sz="2800" spc="-10" dirty="0">
                <a:cs typeface="Calibri"/>
              </a:rPr>
              <a:t>environment </a:t>
            </a:r>
            <a:r>
              <a:rPr lang="en-US" sz="2800" spc="-5" dirty="0">
                <a:cs typeface="Calibri"/>
              </a:rPr>
              <a:t>and  </a:t>
            </a:r>
            <a:r>
              <a:rPr lang="en-US" sz="2800" spc="-10" dirty="0">
                <a:cs typeface="Calibri"/>
              </a:rPr>
              <a:t>how </a:t>
            </a:r>
            <a:r>
              <a:rPr lang="en-US" sz="2800" spc="-5" dirty="0">
                <a:cs typeface="Calibri"/>
              </a:rPr>
              <a:t>the persons </a:t>
            </a:r>
            <a:r>
              <a:rPr lang="en-US" sz="2800" spc="-10" dirty="0">
                <a:cs typeface="Calibri"/>
              </a:rPr>
              <a:t>involved handle </a:t>
            </a:r>
            <a:r>
              <a:rPr lang="en-US" sz="2800" dirty="0">
                <a:cs typeface="Calibri"/>
              </a:rPr>
              <a:t>them; </a:t>
            </a:r>
            <a:r>
              <a:rPr lang="en-US" sz="2800" spc="-5" dirty="0">
                <a:cs typeface="Calibri"/>
              </a:rPr>
              <a:t>it </a:t>
            </a:r>
            <a:r>
              <a:rPr lang="en-US" sz="2800" spc="-10" dirty="0">
                <a:cs typeface="Calibri"/>
              </a:rPr>
              <a:t>involves formulation,  testing, </a:t>
            </a:r>
            <a:r>
              <a:rPr lang="en-US" sz="2800" spc="-5" dirty="0">
                <a:cs typeface="Calibri"/>
              </a:rPr>
              <a:t>and </a:t>
            </a:r>
            <a:r>
              <a:rPr lang="en-US" sz="2800" spc="-10" dirty="0">
                <a:cs typeface="Calibri"/>
              </a:rPr>
              <a:t>reformulation </a:t>
            </a:r>
            <a:r>
              <a:rPr lang="en-US" sz="2800" spc="-5" dirty="0">
                <a:cs typeface="Calibri"/>
              </a:rPr>
              <a:t>of propositions </a:t>
            </a:r>
            <a:r>
              <a:rPr lang="en-US" sz="2800" spc="-10" dirty="0">
                <a:cs typeface="Calibri"/>
              </a:rPr>
              <a:t>until </a:t>
            </a:r>
            <a:r>
              <a:rPr lang="en-US" sz="2800" dirty="0">
                <a:cs typeface="Calibri"/>
              </a:rPr>
              <a:t>a theory is  </a:t>
            </a:r>
            <a:r>
              <a:rPr lang="en-US" sz="2800" spc="-5" dirty="0">
                <a:cs typeface="Calibri"/>
              </a:rPr>
              <a:t>developed.</a:t>
            </a:r>
          </a:p>
          <a:p>
            <a:pPr marL="12700" marR="5080" algn="just">
              <a:spcBef>
                <a:spcPts val="100"/>
              </a:spcBef>
            </a:pPr>
            <a:r>
              <a:rPr lang="en-US" sz="2800" spc="-5" dirty="0">
                <a:cs typeface="Calibri"/>
              </a:rPr>
              <a:t>Grounded </a:t>
            </a:r>
            <a:r>
              <a:rPr lang="en-US" sz="2800" dirty="0">
                <a:cs typeface="Calibri"/>
              </a:rPr>
              <a:t>theory is a </a:t>
            </a:r>
            <a:r>
              <a:rPr lang="en-US" sz="2800" spc="-10" dirty="0">
                <a:cs typeface="Calibri"/>
              </a:rPr>
              <a:t>research </a:t>
            </a:r>
            <a:r>
              <a:rPr lang="en-US" sz="2800" spc="-5" dirty="0">
                <a:cs typeface="Calibri"/>
              </a:rPr>
              <a:t>method that </a:t>
            </a:r>
            <a:r>
              <a:rPr lang="en-US" sz="2800" spc="-15" dirty="0">
                <a:cs typeface="Calibri"/>
              </a:rPr>
              <a:t>operates </a:t>
            </a:r>
            <a:r>
              <a:rPr lang="en-US" sz="2800" spc="-5" dirty="0">
                <a:cs typeface="Calibri"/>
              </a:rPr>
              <a:t>almost in </a:t>
            </a:r>
            <a:r>
              <a:rPr lang="en-US" sz="2800" dirty="0">
                <a:cs typeface="Calibri"/>
              </a:rPr>
              <a:t>a  </a:t>
            </a:r>
            <a:r>
              <a:rPr lang="en-US" sz="2800" spc="-15" dirty="0">
                <a:cs typeface="Calibri"/>
              </a:rPr>
              <a:t>reverse </a:t>
            </a:r>
            <a:r>
              <a:rPr lang="en-US" sz="2800" spc="-5" dirty="0">
                <a:cs typeface="Calibri"/>
              </a:rPr>
              <a:t>fashion </a:t>
            </a:r>
            <a:r>
              <a:rPr lang="en-US" sz="2800" spc="-10" dirty="0">
                <a:cs typeface="Calibri"/>
              </a:rPr>
              <a:t>from traditional research </a:t>
            </a:r>
            <a:r>
              <a:rPr lang="en-US" sz="2800" spc="-5" dirty="0">
                <a:cs typeface="Calibri"/>
              </a:rPr>
              <a:t>and </a:t>
            </a:r>
            <a:r>
              <a:rPr lang="en-US" sz="2800" spc="-10" dirty="0">
                <a:cs typeface="Calibri"/>
              </a:rPr>
              <a:t>at </a:t>
            </a:r>
            <a:r>
              <a:rPr lang="en-US" sz="2800" spc="-20" dirty="0">
                <a:cs typeface="Calibri"/>
              </a:rPr>
              <a:t>first </a:t>
            </a:r>
            <a:r>
              <a:rPr lang="en-US" sz="2800" spc="-15" dirty="0">
                <a:cs typeface="Calibri"/>
              </a:rPr>
              <a:t>may </a:t>
            </a:r>
            <a:r>
              <a:rPr lang="en-US" sz="2800" dirty="0">
                <a:cs typeface="Calibri"/>
              </a:rPr>
              <a:t>appear </a:t>
            </a:r>
            <a:r>
              <a:rPr lang="en-US" sz="2800" spc="-10" dirty="0">
                <a:cs typeface="Calibri"/>
              </a:rPr>
              <a:t>to  </a:t>
            </a:r>
            <a:r>
              <a:rPr lang="en-US" sz="2800" spc="-5" dirty="0">
                <a:cs typeface="Calibri"/>
              </a:rPr>
              <a:t>be </a:t>
            </a:r>
            <a:r>
              <a:rPr lang="en-US" sz="2800" dirty="0">
                <a:cs typeface="Calibri"/>
              </a:rPr>
              <a:t>in </a:t>
            </a:r>
            <a:r>
              <a:rPr lang="en-US" sz="2800" spc="-10" dirty="0">
                <a:cs typeface="Calibri"/>
              </a:rPr>
              <a:t>contradiction to </a:t>
            </a:r>
            <a:r>
              <a:rPr lang="en-US" sz="2800" dirty="0">
                <a:cs typeface="Calibri"/>
              </a:rPr>
              <a:t>the </a:t>
            </a:r>
            <a:r>
              <a:rPr lang="en-US" sz="2800" spc="-5" dirty="0">
                <a:cs typeface="Calibri"/>
              </a:rPr>
              <a:t>scientific</a:t>
            </a:r>
            <a:r>
              <a:rPr lang="en-US" sz="2800" spc="65" dirty="0">
                <a:cs typeface="Calibri"/>
              </a:rPr>
              <a:t> </a:t>
            </a:r>
            <a:r>
              <a:rPr lang="en-US" sz="2800" spc="-5" dirty="0">
                <a:cs typeface="Calibri"/>
              </a:rPr>
              <a:t>method.</a:t>
            </a:r>
            <a:endParaRPr lang="en-US" sz="2800" dirty="0">
              <a:cs typeface="Calibri"/>
            </a:endParaRPr>
          </a:p>
          <a:p>
            <a:pPr marL="12700" marR="5080" algn="just">
              <a:lnSpc>
                <a:spcPct val="100000"/>
              </a:lnSpc>
              <a:spcBef>
                <a:spcPts val="100"/>
              </a:spcBef>
            </a:pPr>
            <a:endParaRPr lang="en-US" sz="2800" dirty="0">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0" dirty="0">
                <a:cs typeface="Calibri"/>
              </a:rPr>
              <a:t>Four</a:t>
            </a:r>
            <a:r>
              <a:rPr lang="en-US" spc="-80" dirty="0">
                <a:cs typeface="Calibri"/>
              </a:rPr>
              <a:t> </a:t>
            </a:r>
            <a:r>
              <a:rPr lang="en-US" spc="-10" dirty="0">
                <a:cs typeface="Calibri"/>
              </a:rPr>
              <a:t>stages:</a:t>
            </a:r>
            <a:br>
              <a:rPr lang="en-US" dirty="0">
                <a:cs typeface="Calibri"/>
              </a:rPr>
            </a:br>
            <a:endParaRPr lang="en-US" dirty="0"/>
          </a:p>
        </p:txBody>
      </p:sp>
      <p:sp>
        <p:nvSpPr>
          <p:cNvPr id="3" name="Content Placeholder 2"/>
          <p:cNvSpPr>
            <a:spLocks noGrp="1"/>
          </p:cNvSpPr>
          <p:nvPr>
            <p:ph idx="1"/>
          </p:nvPr>
        </p:nvSpPr>
        <p:spPr/>
        <p:txBody>
          <a:bodyPr>
            <a:normAutofit lnSpcReduction="10000"/>
          </a:bodyPr>
          <a:lstStyle/>
          <a:p>
            <a:pPr marL="355600" marR="78740" indent="-343535">
              <a:lnSpc>
                <a:spcPct val="100000"/>
              </a:lnSpc>
              <a:spcBef>
                <a:spcPts val="100"/>
              </a:spcBef>
              <a:buAutoNum type="arabicPeriod"/>
              <a:tabLst>
                <a:tab pos="355600" algn="l"/>
                <a:tab pos="356235" algn="l"/>
              </a:tabLst>
            </a:pPr>
            <a:r>
              <a:rPr lang="en-US" b="1" spc="-5" dirty="0">
                <a:cs typeface="Calibri"/>
              </a:rPr>
              <a:t>Codes-</a:t>
            </a:r>
            <a:r>
              <a:rPr lang="en-US" spc="-5" dirty="0">
                <a:cs typeface="Calibri"/>
              </a:rPr>
              <a:t>Identifying </a:t>
            </a:r>
            <a:r>
              <a:rPr lang="en-US" spc="-10" dirty="0">
                <a:cs typeface="Calibri"/>
              </a:rPr>
              <a:t>anchors </a:t>
            </a:r>
            <a:r>
              <a:rPr lang="en-US" spc="-5" dirty="0">
                <a:cs typeface="Calibri"/>
              </a:rPr>
              <a:t>that </a:t>
            </a:r>
            <a:r>
              <a:rPr lang="en-US" spc="-10" dirty="0">
                <a:cs typeface="Calibri"/>
              </a:rPr>
              <a:t>allow </a:t>
            </a:r>
            <a:r>
              <a:rPr lang="en-US" dirty="0">
                <a:cs typeface="Calibri"/>
              </a:rPr>
              <a:t>the </a:t>
            </a:r>
            <a:r>
              <a:rPr lang="en-US" spc="-25" dirty="0">
                <a:cs typeface="Calibri"/>
              </a:rPr>
              <a:t>key </a:t>
            </a:r>
            <a:r>
              <a:rPr lang="en-US" spc="-5" dirty="0">
                <a:cs typeface="Calibri"/>
              </a:rPr>
              <a:t>points of </a:t>
            </a:r>
            <a:r>
              <a:rPr lang="en-US" dirty="0">
                <a:cs typeface="Calibri"/>
              </a:rPr>
              <a:t>the </a:t>
            </a:r>
            <a:r>
              <a:rPr lang="en-US" spc="-15" dirty="0">
                <a:cs typeface="Calibri"/>
              </a:rPr>
              <a:t>data  </a:t>
            </a:r>
            <a:r>
              <a:rPr lang="en-US" spc="-10" dirty="0">
                <a:cs typeface="Calibri"/>
              </a:rPr>
              <a:t>to </a:t>
            </a:r>
            <a:r>
              <a:rPr lang="en-US" spc="-5" dirty="0">
                <a:cs typeface="Calibri"/>
              </a:rPr>
              <a:t>be</a:t>
            </a:r>
            <a:r>
              <a:rPr lang="en-US" spc="5" dirty="0">
                <a:cs typeface="Calibri"/>
              </a:rPr>
              <a:t> </a:t>
            </a:r>
            <a:r>
              <a:rPr lang="en-US" spc="-10" dirty="0">
                <a:cs typeface="Calibri"/>
              </a:rPr>
              <a:t>gathered</a:t>
            </a:r>
            <a:endParaRPr lang="en-US" dirty="0">
              <a:cs typeface="Calibri"/>
            </a:endParaRPr>
          </a:p>
          <a:p>
            <a:pPr marL="355600" indent="-343535" algn="just">
              <a:lnSpc>
                <a:spcPct val="100000"/>
              </a:lnSpc>
              <a:buAutoNum type="arabicPeriod"/>
              <a:tabLst>
                <a:tab pos="355600" algn="l"/>
                <a:tab pos="356235" algn="l"/>
              </a:tabLst>
            </a:pPr>
            <a:r>
              <a:rPr lang="en-US" b="1" spc="-5" dirty="0">
                <a:cs typeface="Calibri"/>
              </a:rPr>
              <a:t>Concepts</a:t>
            </a:r>
            <a:r>
              <a:rPr lang="en-US" spc="-5" dirty="0">
                <a:cs typeface="Calibri"/>
              </a:rPr>
              <a:t>-Collections of </a:t>
            </a:r>
            <a:r>
              <a:rPr lang="en-US" spc="-10" dirty="0">
                <a:cs typeface="Calibri"/>
              </a:rPr>
              <a:t>codes </a:t>
            </a:r>
            <a:r>
              <a:rPr lang="en-US" spc="-5" dirty="0">
                <a:cs typeface="Calibri"/>
              </a:rPr>
              <a:t>of similar </a:t>
            </a:r>
            <a:r>
              <a:rPr lang="en-US" spc="-10" dirty="0">
                <a:cs typeface="Calibri"/>
              </a:rPr>
              <a:t>content </a:t>
            </a:r>
            <a:r>
              <a:rPr lang="en-US" spc="-5" dirty="0">
                <a:cs typeface="Calibri"/>
              </a:rPr>
              <a:t>that </a:t>
            </a:r>
            <a:r>
              <a:rPr lang="en-US" spc="-10" dirty="0">
                <a:cs typeface="Calibri"/>
              </a:rPr>
              <a:t>allows</a:t>
            </a:r>
            <a:r>
              <a:rPr lang="en-US" spc="50" dirty="0">
                <a:cs typeface="Calibri"/>
              </a:rPr>
              <a:t> </a:t>
            </a:r>
            <a:r>
              <a:rPr lang="en-US" dirty="0">
                <a:cs typeface="Calibri"/>
              </a:rPr>
              <a:t>the </a:t>
            </a:r>
            <a:r>
              <a:rPr lang="en-US" spc="-15" dirty="0">
                <a:cs typeface="Calibri"/>
              </a:rPr>
              <a:t>data </a:t>
            </a:r>
            <a:r>
              <a:rPr lang="en-US" spc="-10" dirty="0">
                <a:cs typeface="Calibri"/>
              </a:rPr>
              <a:t>to </a:t>
            </a:r>
            <a:r>
              <a:rPr lang="en-US" spc="-5" dirty="0">
                <a:cs typeface="Calibri"/>
              </a:rPr>
              <a:t>be</a:t>
            </a:r>
            <a:r>
              <a:rPr lang="en-US" spc="10" dirty="0">
                <a:cs typeface="Calibri"/>
              </a:rPr>
              <a:t> </a:t>
            </a:r>
            <a:r>
              <a:rPr lang="en-US" spc="-10" dirty="0">
                <a:cs typeface="Calibri"/>
              </a:rPr>
              <a:t>grouped</a:t>
            </a:r>
            <a:endParaRPr lang="en-US" dirty="0">
              <a:cs typeface="Calibri"/>
            </a:endParaRPr>
          </a:p>
          <a:p>
            <a:pPr marL="355600" marR="280670" indent="-343535">
              <a:lnSpc>
                <a:spcPct val="100000"/>
              </a:lnSpc>
              <a:buAutoNum type="arabicPeriod" startAt="3"/>
              <a:tabLst>
                <a:tab pos="355600" algn="l"/>
                <a:tab pos="356235" algn="l"/>
              </a:tabLst>
            </a:pPr>
            <a:r>
              <a:rPr lang="en-US" b="1" spc="-10" dirty="0">
                <a:cs typeface="Calibri"/>
              </a:rPr>
              <a:t>Categories-</a:t>
            </a:r>
            <a:r>
              <a:rPr lang="en-US" spc="-10" dirty="0">
                <a:cs typeface="Calibri"/>
              </a:rPr>
              <a:t>Broad groups </a:t>
            </a:r>
            <a:r>
              <a:rPr lang="en-US" spc="-5" dirty="0">
                <a:cs typeface="Calibri"/>
              </a:rPr>
              <a:t>of similar </a:t>
            </a:r>
            <a:r>
              <a:rPr lang="en-US" spc="-10" dirty="0">
                <a:cs typeface="Calibri"/>
              </a:rPr>
              <a:t>concepts </a:t>
            </a:r>
            <a:r>
              <a:rPr lang="en-US" spc="-5" dirty="0">
                <a:cs typeface="Calibri"/>
              </a:rPr>
              <a:t>that </a:t>
            </a:r>
            <a:r>
              <a:rPr lang="en-US" spc="-10" dirty="0">
                <a:cs typeface="Calibri"/>
              </a:rPr>
              <a:t>are </a:t>
            </a:r>
            <a:r>
              <a:rPr lang="en-US" spc="-5" dirty="0">
                <a:cs typeface="Calibri"/>
              </a:rPr>
              <a:t>used </a:t>
            </a:r>
            <a:r>
              <a:rPr lang="en-US" spc="-10" dirty="0">
                <a:cs typeface="Calibri"/>
              </a:rPr>
              <a:t>to  </a:t>
            </a:r>
            <a:r>
              <a:rPr lang="en-US" spc="-15" dirty="0">
                <a:cs typeface="Calibri"/>
              </a:rPr>
              <a:t>generate </a:t>
            </a:r>
            <a:r>
              <a:rPr lang="en-US" dirty="0">
                <a:cs typeface="Calibri"/>
              </a:rPr>
              <a:t>a </a:t>
            </a:r>
            <a:r>
              <a:rPr lang="en-US" i="1" dirty="0">
                <a:cs typeface="Calibri"/>
              </a:rPr>
              <a:t>theory.</a:t>
            </a:r>
            <a:endParaRPr lang="en-US" dirty="0">
              <a:cs typeface="Calibri"/>
            </a:endParaRPr>
          </a:p>
          <a:p>
            <a:pPr marL="355600" marR="137160" indent="-343535">
              <a:lnSpc>
                <a:spcPct val="100000"/>
              </a:lnSpc>
              <a:buAutoNum type="arabicPeriod" startAt="3"/>
              <a:tabLst>
                <a:tab pos="355600" algn="l"/>
                <a:tab pos="356235" algn="l"/>
              </a:tabLst>
            </a:pPr>
            <a:r>
              <a:rPr lang="en-US" b="1" dirty="0">
                <a:cs typeface="Calibri"/>
              </a:rPr>
              <a:t>Theory-</a:t>
            </a:r>
            <a:r>
              <a:rPr lang="en-US" dirty="0">
                <a:cs typeface="Calibri"/>
              </a:rPr>
              <a:t>A </a:t>
            </a:r>
            <a:r>
              <a:rPr lang="en-US" spc="-10" dirty="0">
                <a:cs typeface="Calibri"/>
              </a:rPr>
              <a:t>collection </a:t>
            </a:r>
            <a:r>
              <a:rPr lang="en-US" spc="-5" dirty="0">
                <a:cs typeface="Calibri"/>
              </a:rPr>
              <a:t>of </a:t>
            </a:r>
            <a:r>
              <a:rPr lang="en-US" spc="-10" dirty="0">
                <a:cs typeface="Calibri"/>
              </a:rPr>
              <a:t>explanations </a:t>
            </a:r>
            <a:r>
              <a:rPr lang="en-US" spc="-5" dirty="0">
                <a:cs typeface="Calibri"/>
              </a:rPr>
              <a:t>that </a:t>
            </a:r>
            <a:r>
              <a:rPr lang="en-US" spc="-10" dirty="0">
                <a:cs typeface="Calibri"/>
              </a:rPr>
              <a:t>explain </a:t>
            </a:r>
            <a:r>
              <a:rPr lang="en-US" dirty="0">
                <a:cs typeface="Calibri"/>
              </a:rPr>
              <a:t>the </a:t>
            </a:r>
            <a:r>
              <a:rPr lang="en-US" spc="-5" dirty="0">
                <a:cs typeface="Calibri"/>
              </a:rPr>
              <a:t>subject of  </a:t>
            </a:r>
            <a:r>
              <a:rPr lang="en-US" dirty="0">
                <a:cs typeface="Calibri"/>
              </a:rPr>
              <a:t>the </a:t>
            </a:r>
            <a:r>
              <a:rPr lang="en-US" spc="-10" dirty="0">
                <a:cs typeface="Calibri"/>
              </a:rPr>
              <a:t>research </a:t>
            </a:r>
            <a:r>
              <a:rPr lang="en-US" spc="-5" dirty="0">
                <a:cs typeface="Calibri"/>
              </a:rPr>
              <a:t>(hypotheses)</a:t>
            </a:r>
            <a:endParaRPr lang="en-US" dirty="0">
              <a:cs typeface="Calibri"/>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0" dirty="0">
                <a:cs typeface="Calibri"/>
              </a:rPr>
              <a:t>Four</a:t>
            </a:r>
            <a:r>
              <a:rPr lang="en-US" spc="-80" dirty="0">
                <a:cs typeface="Calibri"/>
              </a:rPr>
              <a:t> </a:t>
            </a:r>
            <a:r>
              <a:rPr lang="en-US" spc="-10" dirty="0">
                <a:cs typeface="Calibri"/>
              </a:rPr>
              <a:t>stages:</a:t>
            </a:r>
            <a:br>
              <a:rPr lang="en-US" dirty="0">
                <a:cs typeface="Calibri"/>
              </a:rPr>
            </a:br>
            <a:endParaRPr lang="en-US" dirty="0"/>
          </a:p>
        </p:txBody>
      </p:sp>
      <p:sp>
        <p:nvSpPr>
          <p:cNvPr id="3" name="Content Placeholder 2"/>
          <p:cNvSpPr>
            <a:spLocks noGrp="1"/>
          </p:cNvSpPr>
          <p:nvPr>
            <p:ph idx="1"/>
          </p:nvPr>
        </p:nvSpPr>
        <p:spPr/>
        <p:txBody>
          <a:bodyPr>
            <a:normAutofit lnSpcReduction="10000"/>
          </a:bodyPr>
          <a:lstStyle/>
          <a:p>
            <a:pPr marL="355600" marR="78740" indent="-343535">
              <a:lnSpc>
                <a:spcPct val="100000"/>
              </a:lnSpc>
              <a:spcBef>
                <a:spcPts val="100"/>
              </a:spcBef>
              <a:buAutoNum type="arabicPeriod"/>
              <a:tabLst>
                <a:tab pos="355600" algn="l"/>
                <a:tab pos="356235" algn="l"/>
              </a:tabLst>
            </a:pPr>
            <a:r>
              <a:rPr lang="en-US" b="1" spc="-5" dirty="0">
                <a:cs typeface="Calibri"/>
              </a:rPr>
              <a:t>Codes-</a:t>
            </a:r>
            <a:r>
              <a:rPr lang="en-US" spc="-5" dirty="0">
                <a:cs typeface="Calibri"/>
              </a:rPr>
              <a:t>Identifying </a:t>
            </a:r>
            <a:r>
              <a:rPr lang="en-US" spc="-10" dirty="0">
                <a:cs typeface="Calibri"/>
              </a:rPr>
              <a:t>anchors </a:t>
            </a:r>
            <a:r>
              <a:rPr lang="en-US" spc="-5" dirty="0">
                <a:cs typeface="Calibri"/>
              </a:rPr>
              <a:t>that </a:t>
            </a:r>
            <a:r>
              <a:rPr lang="en-US" spc="-10" dirty="0">
                <a:cs typeface="Calibri"/>
              </a:rPr>
              <a:t>allow </a:t>
            </a:r>
            <a:r>
              <a:rPr lang="en-US" dirty="0">
                <a:cs typeface="Calibri"/>
              </a:rPr>
              <a:t>the </a:t>
            </a:r>
            <a:r>
              <a:rPr lang="en-US" spc="-25" dirty="0">
                <a:cs typeface="Calibri"/>
              </a:rPr>
              <a:t>key </a:t>
            </a:r>
            <a:r>
              <a:rPr lang="en-US" spc="-5" dirty="0">
                <a:cs typeface="Calibri"/>
              </a:rPr>
              <a:t>points of </a:t>
            </a:r>
            <a:r>
              <a:rPr lang="en-US" dirty="0">
                <a:cs typeface="Calibri"/>
              </a:rPr>
              <a:t>the </a:t>
            </a:r>
            <a:r>
              <a:rPr lang="en-US" spc="-15" dirty="0">
                <a:cs typeface="Calibri"/>
              </a:rPr>
              <a:t>data  </a:t>
            </a:r>
            <a:r>
              <a:rPr lang="en-US" spc="-10" dirty="0">
                <a:cs typeface="Calibri"/>
              </a:rPr>
              <a:t>to </a:t>
            </a:r>
            <a:r>
              <a:rPr lang="en-US" spc="-5" dirty="0">
                <a:cs typeface="Calibri"/>
              </a:rPr>
              <a:t>be</a:t>
            </a:r>
            <a:r>
              <a:rPr lang="en-US" spc="5" dirty="0">
                <a:cs typeface="Calibri"/>
              </a:rPr>
              <a:t> </a:t>
            </a:r>
            <a:r>
              <a:rPr lang="en-US" spc="-10" dirty="0">
                <a:cs typeface="Calibri"/>
              </a:rPr>
              <a:t>gathered</a:t>
            </a:r>
            <a:endParaRPr lang="en-US" dirty="0">
              <a:cs typeface="Calibri"/>
            </a:endParaRPr>
          </a:p>
          <a:p>
            <a:pPr marL="355600" indent="-343535">
              <a:lnSpc>
                <a:spcPct val="100000"/>
              </a:lnSpc>
              <a:buAutoNum type="arabicPeriod"/>
              <a:tabLst>
                <a:tab pos="355600" algn="l"/>
                <a:tab pos="356235" algn="l"/>
              </a:tabLst>
            </a:pPr>
            <a:r>
              <a:rPr lang="en-US" b="1" spc="-5" dirty="0">
                <a:cs typeface="Calibri"/>
              </a:rPr>
              <a:t>Concepts</a:t>
            </a:r>
            <a:r>
              <a:rPr lang="en-US" spc="-5" dirty="0">
                <a:cs typeface="Calibri"/>
              </a:rPr>
              <a:t>-Collections of </a:t>
            </a:r>
            <a:r>
              <a:rPr lang="en-US" spc="-10" dirty="0">
                <a:cs typeface="Calibri"/>
              </a:rPr>
              <a:t>codes </a:t>
            </a:r>
            <a:r>
              <a:rPr lang="en-US" spc="-5" dirty="0">
                <a:cs typeface="Calibri"/>
              </a:rPr>
              <a:t>of similar </a:t>
            </a:r>
            <a:r>
              <a:rPr lang="en-US" spc="-10" dirty="0">
                <a:cs typeface="Calibri"/>
              </a:rPr>
              <a:t>content </a:t>
            </a:r>
            <a:r>
              <a:rPr lang="en-US" spc="-5" dirty="0">
                <a:cs typeface="Calibri"/>
              </a:rPr>
              <a:t>that </a:t>
            </a:r>
            <a:r>
              <a:rPr lang="en-US" spc="-10" dirty="0">
                <a:cs typeface="Calibri"/>
              </a:rPr>
              <a:t>allows</a:t>
            </a:r>
            <a:r>
              <a:rPr lang="en-US" spc="50" dirty="0">
                <a:cs typeface="Calibri"/>
              </a:rPr>
              <a:t> </a:t>
            </a:r>
            <a:r>
              <a:rPr lang="en-US" dirty="0">
                <a:cs typeface="Calibri"/>
              </a:rPr>
              <a:t>the </a:t>
            </a:r>
            <a:r>
              <a:rPr lang="en-US" spc="-15" dirty="0">
                <a:cs typeface="Calibri"/>
              </a:rPr>
              <a:t>data </a:t>
            </a:r>
            <a:r>
              <a:rPr lang="en-US" spc="-10" dirty="0">
                <a:cs typeface="Calibri"/>
              </a:rPr>
              <a:t>to </a:t>
            </a:r>
            <a:r>
              <a:rPr lang="en-US" spc="-5" dirty="0">
                <a:cs typeface="Calibri"/>
              </a:rPr>
              <a:t>be</a:t>
            </a:r>
            <a:r>
              <a:rPr lang="en-US" spc="10" dirty="0">
                <a:cs typeface="Calibri"/>
              </a:rPr>
              <a:t> </a:t>
            </a:r>
            <a:r>
              <a:rPr lang="en-US" spc="-10" dirty="0">
                <a:cs typeface="Calibri"/>
              </a:rPr>
              <a:t>grouped</a:t>
            </a:r>
            <a:endParaRPr lang="en-US" dirty="0">
              <a:cs typeface="Calibri"/>
            </a:endParaRPr>
          </a:p>
          <a:p>
            <a:pPr marL="355600" marR="280670" indent="-343535">
              <a:lnSpc>
                <a:spcPct val="100000"/>
              </a:lnSpc>
              <a:buAutoNum type="arabicPeriod" startAt="3"/>
              <a:tabLst>
                <a:tab pos="355600" algn="l"/>
                <a:tab pos="356235" algn="l"/>
              </a:tabLst>
            </a:pPr>
            <a:r>
              <a:rPr lang="en-US" b="1" spc="-10" dirty="0">
                <a:cs typeface="Calibri"/>
              </a:rPr>
              <a:t>Categories-</a:t>
            </a:r>
            <a:r>
              <a:rPr lang="en-US" spc="-10" dirty="0">
                <a:cs typeface="Calibri"/>
              </a:rPr>
              <a:t>Broad groups </a:t>
            </a:r>
            <a:r>
              <a:rPr lang="en-US" spc="-5" dirty="0">
                <a:cs typeface="Calibri"/>
              </a:rPr>
              <a:t>of similar </a:t>
            </a:r>
            <a:r>
              <a:rPr lang="en-US" spc="-10" dirty="0">
                <a:cs typeface="Calibri"/>
              </a:rPr>
              <a:t>concepts </a:t>
            </a:r>
            <a:r>
              <a:rPr lang="en-US" spc="-5" dirty="0">
                <a:cs typeface="Calibri"/>
              </a:rPr>
              <a:t>that </a:t>
            </a:r>
            <a:r>
              <a:rPr lang="en-US" spc="-10" dirty="0">
                <a:cs typeface="Calibri"/>
              </a:rPr>
              <a:t>are </a:t>
            </a:r>
            <a:r>
              <a:rPr lang="en-US" spc="-5" dirty="0">
                <a:cs typeface="Calibri"/>
              </a:rPr>
              <a:t>used </a:t>
            </a:r>
            <a:r>
              <a:rPr lang="en-US" spc="-10" dirty="0">
                <a:cs typeface="Calibri"/>
              </a:rPr>
              <a:t>to  </a:t>
            </a:r>
            <a:r>
              <a:rPr lang="en-US" spc="-15" dirty="0">
                <a:cs typeface="Calibri"/>
              </a:rPr>
              <a:t>generate </a:t>
            </a:r>
            <a:r>
              <a:rPr lang="en-US" dirty="0">
                <a:cs typeface="Calibri"/>
              </a:rPr>
              <a:t>a </a:t>
            </a:r>
            <a:r>
              <a:rPr lang="en-US" i="1" dirty="0">
                <a:cs typeface="Calibri"/>
              </a:rPr>
              <a:t>theory</a:t>
            </a:r>
            <a:endParaRPr lang="en-US" dirty="0">
              <a:cs typeface="Calibri"/>
            </a:endParaRPr>
          </a:p>
          <a:p>
            <a:pPr marL="355600" marR="137160" indent="-343535">
              <a:lnSpc>
                <a:spcPct val="100000"/>
              </a:lnSpc>
              <a:buAutoNum type="arabicPeriod" startAt="3"/>
              <a:tabLst>
                <a:tab pos="355600" algn="l"/>
                <a:tab pos="356235" algn="l"/>
              </a:tabLst>
            </a:pPr>
            <a:r>
              <a:rPr lang="en-US" b="1" dirty="0">
                <a:cs typeface="Calibri"/>
              </a:rPr>
              <a:t>Theory-</a:t>
            </a:r>
            <a:r>
              <a:rPr lang="en-US" dirty="0">
                <a:cs typeface="Calibri"/>
              </a:rPr>
              <a:t>A </a:t>
            </a:r>
            <a:r>
              <a:rPr lang="en-US" spc="-10" dirty="0">
                <a:cs typeface="Calibri"/>
              </a:rPr>
              <a:t>collection </a:t>
            </a:r>
            <a:r>
              <a:rPr lang="en-US" spc="-5" dirty="0">
                <a:cs typeface="Calibri"/>
              </a:rPr>
              <a:t>of </a:t>
            </a:r>
            <a:r>
              <a:rPr lang="en-US" spc="-10" dirty="0">
                <a:cs typeface="Calibri"/>
              </a:rPr>
              <a:t>explanations </a:t>
            </a:r>
            <a:r>
              <a:rPr lang="en-US" spc="-5" dirty="0">
                <a:cs typeface="Calibri"/>
              </a:rPr>
              <a:t>that </a:t>
            </a:r>
            <a:r>
              <a:rPr lang="en-US" spc="-10" dirty="0">
                <a:cs typeface="Calibri"/>
              </a:rPr>
              <a:t>explain </a:t>
            </a:r>
            <a:r>
              <a:rPr lang="en-US" dirty="0">
                <a:cs typeface="Calibri"/>
              </a:rPr>
              <a:t>the </a:t>
            </a:r>
            <a:r>
              <a:rPr lang="en-US" spc="-5" dirty="0">
                <a:cs typeface="Calibri"/>
              </a:rPr>
              <a:t>subject of  </a:t>
            </a:r>
            <a:r>
              <a:rPr lang="en-US" dirty="0">
                <a:cs typeface="Calibri"/>
              </a:rPr>
              <a:t>the </a:t>
            </a:r>
            <a:r>
              <a:rPr lang="en-US" spc="-10" dirty="0">
                <a:cs typeface="Calibri"/>
              </a:rPr>
              <a:t>research </a:t>
            </a:r>
            <a:r>
              <a:rPr lang="en-US" spc="-5" dirty="0">
                <a:cs typeface="Calibri"/>
              </a:rPr>
              <a:t>(hypotheses)</a:t>
            </a:r>
            <a:endParaRPr lang="en-US" dirty="0">
              <a:cs typeface="Calibri"/>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cs typeface="Calibri"/>
              </a:rPr>
              <a:t>Applied </a:t>
            </a:r>
            <a:r>
              <a:rPr lang="en-US" b="1" i="1" spc="-5" dirty="0">
                <a:cs typeface="Calibri"/>
              </a:rPr>
              <a:t>research</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lgn="just"/>
            <a:r>
              <a:rPr lang="en-US" dirty="0">
                <a:cs typeface="Calibri"/>
              </a:rPr>
              <a:t>Applied </a:t>
            </a:r>
            <a:r>
              <a:rPr lang="en-US" spc="-5" dirty="0">
                <a:cs typeface="Calibri"/>
              </a:rPr>
              <a:t>research refers </a:t>
            </a:r>
            <a:r>
              <a:rPr lang="en-US" spc="-15" dirty="0">
                <a:cs typeface="Calibri"/>
              </a:rPr>
              <a:t>to </a:t>
            </a:r>
            <a:r>
              <a:rPr lang="en-US" spc="-5" dirty="0">
                <a:cs typeface="Calibri"/>
              </a:rPr>
              <a:t>scientific </a:t>
            </a:r>
            <a:r>
              <a:rPr lang="en-US" spc="-10" dirty="0">
                <a:cs typeface="Calibri"/>
              </a:rPr>
              <a:t>study </a:t>
            </a:r>
            <a:r>
              <a:rPr lang="en-US" spc="-5" dirty="0">
                <a:cs typeface="Calibri"/>
              </a:rPr>
              <a:t>and research </a:t>
            </a:r>
            <a:r>
              <a:rPr lang="en-US" dirty="0">
                <a:cs typeface="Calibri"/>
              </a:rPr>
              <a:t>that  </a:t>
            </a:r>
            <a:r>
              <a:rPr lang="en-US" spc="-10" dirty="0">
                <a:cs typeface="Calibri"/>
              </a:rPr>
              <a:t>seeks </a:t>
            </a:r>
            <a:r>
              <a:rPr lang="en-US" spc="-15" dirty="0">
                <a:cs typeface="Calibri"/>
              </a:rPr>
              <a:t>to </a:t>
            </a:r>
            <a:r>
              <a:rPr lang="en-US" spc="-5" dirty="0">
                <a:cs typeface="Calibri"/>
              </a:rPr>
              <a:t>solve </a:t>
            </a:r>
            <a:r>
              <a:rPr lang="en-US" spc="-10" dirty="0">
                <a:cs typeface="Calibri"/>
              </a:rPr>
              <a:t>practical </a:t>
            </a:r>
            <a:r>
              <a:rPr lang="en-US" spc="-5" dirty="0">
                <a:cs typeface="Calibri"/>
              </a:rPr>
              <a:t>problems. Applied research is used </a:t>
            </a:r>
            <a:r>
              <a:rPr lang="en-US" spc="-15" dirty="0">
                <a:cs typeface="Calibri"/>
              </a:rPr>
              <a:t>to  </a:t>
            </a:r>
            <a:r>
              <a:rPr lang="en-US" spc="-5" dirty="0">
                <a:cs typeface="Calibri"/>
              </a:rPr>
              <a:t>find </a:t>
            </a:r>
            <a:r>
              <a:rPr lang="en-US" spc="-10" dirty="0">
                <a:cs typeface="Calibri"/>
              </a:rPr>
              <a:t>solutions </a:t>
            </a:r>
            <a:r>
              <a:rPr lang="en-US" spc="-15" dirty="0">
                <a:cs typeface="Calibri"/>
              </a:rPr>
              <a:t>to </a:t>
            </a:r>
            <a:r>
              <a:rPr lang="en-US" spc="-5" dirty="0">
                <a:cs typeface="Calibri"/>
              </a:rPr>
              <a:t>everyday problems, cure illness, and develop  innovative technologies, rather than </a:t>
            </a:r>
            <a:r>
              <a:rPr lang="en-US" spc="-20" dirty="0">
                <a:cs typeface="Calibri"/>
              </a:rPr>
              <a:t>to </a:t>
            </a:r>
            <a:r>
              <a:rPr lang="en-US" spc="-10" dirty="0">
                <a:cs typeface="Calibri"/>
              </a:rPr>
              <a:t>acquire </a:t>
            </a:r>
            <a:r>
              <a:rPr lang="en-US" spc="-5" dirty="0">
                <a:cs typeface="Calibri"/>
              </a:rPr>
              <a:t>knowledge </a:t>
            </a:r>
            <a:r>
              <a:rPr lang="en-US" spc="-15" dirty="0">
                <a:cs typeface="Calibri"/>
              </a:rPr>
              <a:t>for  </a:t>
            </a:r>
            <a:r>
              <a:rPr lang="en-US" spc="-5" dirty="0">
                <a:cs typeface="Calibri"/>
              </a:rPr>
              <a:t>knowledge's</a:t>
            </a:r>
            <a:r>
              <a:rPr lang="en-US" spc="5" dirty="0">
                <a:cs typeface="Calibri"/>
              </a:rPr>
              <a:t> </a:t>
            </a:r>
            <a:r>
              <a:rPr lang="en-US" spc="-20" dirty="0">
                <a:cs typeface="Calibri"/>
              </a:rPr>
              <a:t>sake.</a:t>
            </a:r>
          </a:p>
          <a:p>
            <a:pPr algn="just"/>
            <a:r>
              <a:rPr lang="en-US" spc="-10" dirty="0">
                <a:cs typeface="Calibri"/>
              </a:rPr>
              <a:t>For example, </a:t>
            </a:r>
            <a:r>
              <a:rPr lang="en-US" spc="-5" dirty="0">
                <a:cs typeface="Calibri"/>
              </a:rPr>
              <a:t>applied </a:t>
            </a:r>
            <a:r>
              <a:rPr lang="en-US" spc="-10" dirty="0">
                <a:cs typeface="Calibri"/>
              </a:rPr>
              <a:t>researchers </a:t>
            </a:r>
            <a:r>
              <a:rPr lang="en-US" spc="-15" dirty="0">
                <a:cs typeface="Calibri"/>
              </a:rPr>
              <a:t>may investigate </a:t>
            </a:r>
            <a:r>
              <a:rPr lang="en-US" spc="-20" dirty="0">
                <a:cs typeface="Calibri"/>
              </a:rPr>
              <a:t>ways</a:t>
            </a:r>
            <a:r>
              <a:rPr lang="en-US" spc="55" dirty="0">
                <a:cs typeface="Calibri"/>
              </a:rPr>
              <a:t> </a:t>
            </a:r>
            <a:r>
              <a:rPr lang="en-US" spc="-10" dirty="0">
                <a:cs typeface="Calibri"/>
              </a:rPr>
              <a:t>to:</a:t>
            </a:r>
          </a:p>
          <a:p>
            <a:pPr marL="699135" lvl="1" indent="-287020" algn="just">
              <a:spcBef>
                <a:spcPts val="100"/>
              </a:spcBef>
              <a:buFont typeface="Arial"/>
              <a:buChar char="•"/>
              <a:tabLst>
                <a:tab pos="299085" algn="l"/>
                <a:tab pos="299720" algn="l"/>
              </a:tabLst>
            </a:pPr>
            <a:r>
              <a:rPr lang="en-US" spc="-10" dirty="0">
                <a:cs typeface="Calibri"/>
              </a:rPr>
              <a:t>Improve agricultural </a:t>
            </a:r>
            <a:r>
              <a:rPr lang="en-US" spc="-15" dirty="0">
                <a:cs typeface="Calibri"/>
              </a:rPr>
              <a:t>crop</a:t>
            </a:r>
            <a:r>
              <a:rPr lang="en-US" spc="25" dirty="0">
                <a:cs typeface="Calibri"/>
              </a:rPr>
              <a:t> </a:t>
            </a:r>
            <a:r>
              <a:rPr lang="en-US" spc="-10" dirty="0">
                <a:cs typeface="Calibri"/>
              </a:rPr>
              <a:t>production.</a:t>
            </a:r>
            <a:endParaRPr lang="en-US" dirty="0">
              <a:cs typeface="Calibri"/>
            </a:endParaRPr>
          </a:p>
          <a:p>
            <a:pPr marL="699135" lvl="1" indent="-287020" algn="just">
              <a:buFont typeface="Arial"/>
              <a:buChar char="•"/>
              <a:tabLst>
                <a:tab pos="299085" algn="l"/>
                <a:tab pos="299720" algn="l"/>
              </a:tabLst>
            </a:pPr>
            <a:r>
              <a:rPr lang="en-US" spc="-30" dirty="0">
                <a:cs typeface="Calibri"/>
              </a:rPr>
              <a:t>Treat </a:t>
            </a:r>
            <a:r>
              <a:rPr lang="en-US" spc="-5" dirty="0">
                <a:cs typeface="Calibri"/>
              </a:rPr>
              <a:t>or </a:t>
            </a:r>
            <a:r>
              <a:rPr lang="en-US" spc="-15" dirty="0">
                <a:cs typeface="Calibri"/>
              </a:rPr>
              <a:t>cure </a:t>
            </a:r>
            <a:r>
              <a:rPr lang="en-US" dirty="0">
                <a:cs typeface="Calibri"/>
              </a:rPr>
              <a:t>a </a:t>
            </a:r>
            <a:r>
              <a:rPr lang="en-US" spc="-5" dirty="0">
                <a:cs typeface="Calibri"/>
              </a:rPr>
              <a:t>specific</a:t>
            </a:r>
            <a:r>
              <a:rPr lang="en-US" spc="50" dirty="0">
                <a:cs typeface="Calibri"/>
              </a:rPr>
              <a:t> </a:t>
            </a:r>
            <a:r>
              <a:rPr lang="en-US" spc="-5" dirty="0">
                <a:cs typeface="Calibri"/>
              </a:rPr>
              <a:t>disease.</a:t>
            </a:r>
            <a:endParaRPr lang="en-US" dirty="0">
              <a:cs typeface="Calibri"/>
            </a:endParaRPr>
          </a:p>
          <a:p>
            <a:pPr marL="699135" marR="5080" lvl="1" indent="-287020" algn="just">
              <a:buFont typeface="Arial"/>
              <a:buChar char="•"/>
              <a:tabLst>
                <a:tab pos="299085" algn="l"/>
                <a:tab pos="299720" algn="l"/>
              </a:tabLst>
            </a:pPr>
            <a:r>
              <a:rPr lang="en-US" spc="-10" dirty="0">
                <a:cs typeface="Calibri"/>
              </a:rPr>
              <a:t>Improve </a:t>
            </a:r>
            <a:r>
              <a:rPr lang="en-US" dirty="0">
                <a:cs typeface="Calibri"/>
              </a:rPr>
              <a:t>the </a:t>
            </a:r>
            <a:r>
              <a:rPr lang="en-US" spc="-5" dirty="0">
                <a:cs typeface="Calibri"/>
              </a:rPr>
              <a:t>energy efficiency of homes, offices, or </a:t>
            </a:r>
            <a:r>
              <a:rPr lang="en-US" dirty="0">
                <a:cs typeface="Calibri"/>
              </a:rPr>
              <a:t>modes  </a:t>
            </a:r>
            <a:r>
              <a:rPr lang="en-US" spc="-5" dirty="0">
                <a:cs typeface="Calibri"/>
              </a:rPr>
              <a:t>of</a:t>
            </a:r>
            <a:r>
              <a:rPr lang="en-US" spc="-20" dirty="0">
                <a:cs typeface="Calibri"/>
              </a:rPr>
              <a:t> </a:t>
            </a:r>
            <a:r>
              <a:rPr lang="en-US" spc="-10" dirty="0">
                <a:cs typeface="Calibri"/>
              </a:rPr>
              <a:t>transportation.</a:t>
            </a:r>
            <a:endParaRPr lang="en-US" dirty="0">
              <a:cs typeface="Calibri"/>
            </a:endParaRPr>
          </a:p>
          <a:p>
            <a:pPr algn="just"/>
            <a:endParaRPr lang="en-US" dirty="0">
              <a:cs typeface="Calibri"/>
            </a:endParaRPr>
          </a:p>
          <a:p>
            <a:pPr algn="just"/>
            <a:endParaRPr lang="en-US" spc="-20" dirty="0">
              <a:cs typeface="Calibri"/>
            </a:endParaRP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10" dirty="0">
                <a:cs typeface="Calibri"/>
              </a:rPr>
              <a:t>Historical </a:t>
            </a:r>
            <a:r>
              <a:rPr lang="en-US" b="1" i="1" spc="-5" dirty="0">
                <a:cs typeface="Calibri"/>
              </a:rPr>
              <a:t>research</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pc="-10" dirty="0">
                <a:cs typeface="Calibri"/>
              </a:rPr>
              <a:t>Historical </a:t>
            </a:r>
            <a:r>
              <a:rPr lang="en-US" spc="-5" dirty="0">
                <a:cs typeface="Calibri"/>
              </a:rPr>
              <a:t>research is research </a:t>
            </a:r>
            <a:r>
              <a:rPr lang="en-US" spc="-10" dirty="0">
                <a:cs typeface="Calibri"/>
              </a:rPr>
              <a:t>involving analysis </a:t>
            </a:r>
            <a:r>
              <a:rPr lang="en-US" spc="-5" dirty="0">
                <a:cs typeface="Calibri"/>
              </a:rPr>
              <a:t>of events  </a:t>
            </a:r>
            <a:r>
              <a:rPr lang="en-US" dirty="0">
                <a:cs typeface="Calibri"/>
              </a:rPr>
              <a:t>that </a:t>
            </a:r>
            <a:r>
              <a:rPr lang="en-US" spc="-10" dirty="0">
                <a:cs typeface="Calibri"/>
              </a:rPr>
              <a:t>occurred </a:t>
            </a:r>
            <a:r>
              <a:rPr lang="en-US" spc="-5" dirty="0">
                <a:cs typeface="Calibri"/>
              </a:rPr>
              <a:t>in </a:t>
            </a:r>
            <a:r>
              <a:rPr lang="en-US" dirty="0">
                <a:cs typeface="Calibri"/>
              </a:rPr>
              <a:t>the </a:t>
            </a:r>
            <a:r>
              <a:rPr lang="en-US" spc="-5" dirty="0">
                <a:cs typeface="Calibri"/>
              </a:rPr>
              <a:t>remote </a:t>
            </a:r>
            <a:r>
              <a:rPr lang="en-US" dirty="0">
                <a:cs typeface="Calibri"/>
              </a:rPr>
              <a:t>or </a:t>
            </a:r>
            <a:r>
              <a:rPr lang="en-US" spc="-5" dirty="0">
                <a:cs typeface="Calibri"/>
              </a:rPr>
              <a:t>recent</a:t>
            </a:r>
            <a:r>
              <a:rPr lang="en-US" spc="30" dirty="0">
                <a:cs typeface="Calibri"/>
              </a:rPr>
              <a:t> </a:t>
            </a:r>
            <a:r>
              <a:rPr lang="en-US" spc="-15" dirty="0">
                <a:cs typeface="Calibri"/>
              </a:rPr>
              <a:t>past</a:t>
            </a:r>
          </a:p>
          <a:p>
            <a:pPr algn="just"/>
            <a:r>
              <a:rPr lang="en-US" b="1" spc="-15" dirty="0">
                <a:cs typeface="Calibri"/>
              </a:rPr>
              <a:t>Application</a:t>
            </a:r>
          </a:p>
          <a:p>
            <a:pPr marL="299085" marR="5080" indent="-287020" algn="just">
              <a:spcBef>
                <a:spcPts val="100"/>
              </a:spcBef>
              <a:buFont typeface="Arial"/>
              <a:buChar char="•"/>
              <a:tabLst>
                <a:tab pos="299085" algn="l"/>
                <a:tab pos="299720" algn="l"/>
              </a:tabLst>
            </a:pPr>
            <a:r>
              <a:rPr lang="en-US" spc="-10" dirty="0">
                <a:cs typeface="Calibri"/>
              </a:rPr>
              <a:t>Historical research </a:t>
            </a:r>
            <a:r>
              <a:rPr lang="en-US" spc="-5" dirty="0">
                <a:cs typeface="Calibri"/>
              </a:rPr>
              <a:t>can show </a:t>
            </a:r>
            <a:r>
              <a:rPr lang="en-US" spc="-10" dirty="0">
                <a:cs typeface="Calibri"/>
              </a:rPr>
              <a:t>patterns </a:t>
            </a:r>
            <a:r>
              <a:rPr lang="en-US" spc="-5" dirty="0">
                <a:cs typeface="Calibri"/>
              </a:rPr>
              <a:t>that </a:t>
            </a:r>
            <a:r>
              <a:rPr lang="en-US" spc="-10" dirty="0">
                <a:cs typeface="Calibri"/>
              </a:rPr>
              <a:t>occurred </a:t>
            </a:r>
            <a:r>
              <a:rPr lang="en-US" spc="-5" dirty="0">
                <a:cs typeface="Calibri"/>
              </a:rPr>
              <a:t>in </a:t>
            </a:r>
            <a:r>
              <a:rPr lang="en-US" dirty="0">
                <a:cs typeface="Calibri"/>
              </a:rPr>
              <a:t>the </a:t>
            </a:r>
            <a:r>
              <a:rPr lang="en-US" spc="-5" dirty="0">
                <a:cs typeface="Calibri"/>
              </a:rPr>
              <a:t>past  </a:t>
            </a:r>
            <a:r>
              <a:rPr lang="en-US" dirty="0">
                <a:cs typeface="Calibri"/>
              </a:rPr>
              <a:t>and </a:t>
            </a:r>
            <a:r>
              <a:rPr lang="en-US" spc="-10" dirty="0">
                <a:cs typeface="Calibri"/>
              </a:rPr>
              <a:t>over </a:t>
            </a:r>
            <a:r>
              <a:rPr lang="en-US" spc="-5" dirty="0">
                <a:cs typeface="Calibri"/>
              </a:rPr>
              <a:t>time which </a:t>
            </a:r>
            <a:r>
              <a:rPr lang="en-US" spc="-10" dirty="0">
                <a:cs typeface="Calibri"/>
              </a:rPr>
              <a:t>can </a:t>
            </a:r>
            <a:r>
              <a:rPr lang="en-US" spc="-5" dirty="0">
                <a:cs typeface="Calibri"/>
              </a:rPr>
              <a:t>help us </a:t>
            </a:r>
            <a:r>
              <a:rPr lang="en-US" spc="-10" dirty="0">
                <a:cs typeface="Calibri"/>
              </a:rPr>
              <a:t>to </a:t>
            </a:r>
            <a:r>
              <a:rPr lang="en-US" dirty="0">
                <a:cs typeface="Calibri"/>
              </a:rPr>
              <a:t>see </a:t>
            </a:r>
            <a:r>
              <a:rPr lang="en-US" spc="-5" dirty="0">
                <a:cs typeface="Calibri"/>
              </a:rPr>
              <a:t>where </a:t>
            </a:r>
            <a:r>
              <a:rPr lang="en-US" spc="-10" dirty="0">
                <a:cs typeface="Calibri"/>
              </a:rPr>
              <a:t>we </a:t>
            </a:r>
            <a:r>
              <a:rPr lang="en-US" spc="-5" dirty="0">
                <a:cs typeface="Calibri"/>
              </a:rPr>
              <a:t>came </a:t>
            </a:r>
            <a:r>
              <a:rPr lang="en-US" spc="-10" dirty="0">
                <a:cs typeface="Calibri"/>
              </a:rPr>
              <a:t>from  </a:t>
            </a:r>
            <a:r>
              <a:rPr lang="en-US" dirty="0">
                <a:cs typeface="Calibri"/>
              </a:rPr>
              <a:t>and </a:t>
            </a:r>
            <a:r>
              <a:rPr lang="en-US" spc="-5" dirty="0">
                <a:cs typeface="Calibri"/>
              </a:rPr>
              <a:t>what kinds of solutions </a:t>
            </a:r>
            <a:r>
              <a:rPr lang="en-US" spc="-10" dirty="0">
                <a:cs typeface="Calibri"/>
              </a:rPr>
              <a:t>we have </a:t>
            </a:r>
            <a:r>
              <a:rPr lang="en-US" spc="-5" dirty="0">
                <a:cs typeface="Calibri"/>
              </a:rPr>
              <a:t>used </a:t>
            </a:r>
            <a:r>
              <a:rPr lang="en-US" dirty="0">
                <a:cs typeface="Calibri"/>
              </a:rPr>
              <a:t>in the</a:t>
            </a:r>
            <a:r>
              <a:rPr lang="en-US" spc="60" dirty="0">
                <a:cs typeface="Calibri"/>
              </a:rPr>
              <a:t> </a:t>
            </a:r>
            <a:r>
              <a:rPr lang="en-US" spc="-10" dirty="0">
                <a:cs typeface="Calibri"/>
              </a:rPr>
              <a:t>past.</a:t>
            </a:r>
            <a:endParaRPr lang="en-US" dirty="0">
              <a:cs typeface="Calibri"/>
            </a:endParaRPr>
          </a:p>
          <a:p>
            <a:pPr marL="299085" marR="235585" indent="-287020" algn="just">
              <a:buFont typeface="Arial"/>
              <a:buChar char="•"/>
              <a:tabLst>
                <a:tab pos="299085" algn="l"/>
                <a:tab pos="299720" algn="l"/>
              </a:tabLst>
            </a:pPr>
            <a:r>
              <a:rPr lang="en-US" spc="-10" dirty="0">
                <a:cs typeface="Calibri"/>
              </a:rPr>
              <a:t>Understanding </a:t>
            </a:r>
            <a:r>
              <a:rPr lang="en-US" dirty="0">
                <a:cs typeface="Calibri"/>
              </a:rPr>
              <a:t>this </a:t>
            </a:r>
            <a:r>
              <a:rPr lang="en-US" spc="-10" dirty="0">
                <a:cs typeface="Calibri"/>
              </a:rPr>
              <a:t>can </a:t>
            </a:r>
            <a:r>
              <a:rPr lang="en-US" dirty="0">
                <a:cs typeface="Calibri"/>
              </a:rPr>
              <a:t>add </a:t>
            </a:r>
            <a:r>
              <a:rPr lang="en-US" spc="-10" dirty="0">
                <a:cs typeface="Calibri"/>
              </a:rPr>
              <a:t>perspective </a:t>
            </a:r>
            <a:r>
              <a:rPr lang="en-US" spc="-5" dirty="0">
                <a:cs typeface="Calibri"/>
              </a:rPr>
              <a:t>on how </a:t>
            </a:r>
            <a:r>
              <a:rPr lang="en-US" spc="-10" dirty="0">
                <a:cs typeface="Calibri"/>
              </a:rPr>
              <a:t>we examine  current </a:t>
            </a:r>
            <a:r>
              <a:rPr lang="en-US" spc="-5" dirty="0">
                <a:cs typeface="Calibri"/>
              </a:rPr>
              <a:t>events </a:t>
            </a:r>
            <a:r>
              <a:rPr lang="en-US" dirty="0">
                <a:cs typeface="Calibri"/>
              </a:rPr>
              <a:t>and </a:t>
            </a:r>
            <a:r>
              <a:rPr lang="en-US" spc="-10" dirty="0">
                <a:cs typeface="Calibri"/>
              </a:rPr>
              <a:t>educational</a:t>
            </a:r>
            <a:r>
              <a:rPr lang="en-US" spc="25" dirty="0">
                <a:cs typeface="Calibri"/>
              </a:rPr>
              <a:t> </a:t>
            </a:r>
            <a:r>
              <a:rPr lang="en-US" spc="-10" dirty="0">
                <a:cs typeface="Calibri"/>
              </a:rPr>
              <a:t>practices.</a:t>
            </a:r>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spc="-5" dirty="0">
                <a:cs typeface="Calibri"/>
              </a:rPr>
              <a:t>The </a:t>
            </a:r>
            <a:r>
              <a:rPr lang="en-US" sz="3200" b="1" spc="-15" dirty="0">
                <a:cs typeface="Calibri"/>
              </a:rPr>
              <a:t>steps </a:t>
            </a:r>
            <a:r>
              <a:rPr lang="en-US" sz="3200" b="1" spc="-10" dirty="0">
                <a:cs typeface="Calibri"/>
              </a:rPr>
              <a:t>involved </a:t>
            </a:r>
            <a:r>
              <a:rPr lang="en-US" sz="3200" b="1" dirty="0">
                <a:cs typeface="Calibri"/>
              </a:rPr>
              <a:t>in the </a:t>
            </a:r>
            <a:r>
              <a:rPr lang="en-US" sz="3200" b="1" spc="-5" dirty="0">
                <a:cs typeface="Calibri"/>
              </a:rPr>
              <a:t>conduct </a:t>
            </a:r>
            <a:r>
              <a:rPr lang="en-US" sz="3200" b="1" dirty="0">
                <a:cs typeface="Calibri"/>
              </a:rPr>
              <a:t>of </a:t>
            </a:r>
            <a:r>
              <a:rPr lang="en-US" sz="3200" b="1" spc="-5" dirty="0">
                <a:cs typeface="Calibri"/>
              </a:rPr>
              <a:t>historical</a:t>
            </a:r>
            <a:r>
              <a:rPr lang="en-US" sz="3200" b="1" spc="-170" dirty="0">
                <a:cs typeface="Calibri"/>
              </a:rPr>
              <a:t> </a:t>
            </a:r>
            <a:r>
              <a:rPr lang="en-US" sz="3200" b="1" spc="-10" dirty="0">
                <a:cs typeface="Calibri"/>
              </a:rPr>
              <a:t>research</a:t>
            </a:r>
            <a:br>
              <a:rPr lang="en-US" sz="3200" dirty="0">
                <a:cs typeface="Calibri"/>
              </a:rPr>
            </a:br>
            <a:endParaRPr lang="en-US" sz="3200" dirty="0"/>
          </a:p>
        </p:txBody>
      </p:sp>
      <p:sp>
        <p:nvSpPr>
          <p:cNvPr id="3" name="Content Placeholder 2"/>
          <p:cNvSpPr>
            <a:spLocks noGrp="1"/>
          </p:cNvSpPr>
          <p:nvPr>
            <p:ph idx="1"/>
          </p:nvPr>
        </p:nvSpPr>
        <p:spPr/>
        <p:txBody>
          <a:bodyPr>
            <a:normAutofit lnSpcReduction="10000"/>
          </a:bodyPr>
          <a:lstStyle/>
          <a:p>
            <a:pPr marL="12700" algn="just">
              <a:lnSpc>
                <a:spcPct val="100000"/>
              </a:lnSpc>
              <a:buNone/>
            </a:pPr>
            <a:r>
              <a:rPr lang="en-US" spc="-10" dirty="0">
                <a:cs typeface="Calibri"/>
              </a:rPr>
              <a:t>Here are </a:t>
            </a:r>
            <a:r>
              <a:rPr lang="en-US" dirty="0">
                <a:cs typeface="Calibri"/>
              </a:rPr>
              <a:t>the </a:t>
            </a:r>
            <a:r>
              <a:rPr lang="en-US" spc="-10" dirty="0">
                <a:cs typeface="Calibri"/>
              </a:rPr>
              <a:t>five</a:t>
            </a:r>
            <a:r>
              <a:rPr lang="en-US" spc="25" dirty="0">
                <a:cs typeface="Calibri"/>
              </a:rPr>
              <a:t> </a:t>
            </a:r>
            <a:r>
              <a:rPr lang="en-US" spc="-15" dirty="0">
                <a:cs typeface="Calibri"/>
              </a:rPr>
              <a:t>steps:</a:t>
            </a:r>
            <a:endParaRPr lang="en-US" dirty="0">
              <a:cs typeface="Calibri"/>
            </a:endParaRPr>
          </a:p>
          <a:p>
            <a:pPr marL="12700" marR="325120" algn="just">
              <a:lnSpc>
                <a:spcPct val="100000"/>
              </a:lnSpc>
              <a:buAutoNum type="arabicPeriod"/>
              <a:tabLst>
                <a:tab pos="237490" algn="l"/>
              </a:tabLst>
            </a:pPr>
            <a:r>
              <a:rPr lang="en-US" spc="-10" dirty="0">
                <a:cs typeface="Calibri"/>
              </a:rPr>
              <a:t>Identification </a:t>
            </a:r>
            <a:r>
              <a:rPr lang="en-US" spc="-5" dirty="0">
                <a:cs typeface="Calibri"/>
              </a:rPr>
              <a:t>of </a:t>
            </a:r>
            <a:r>
              <a:rPr lang="en-US" dirty="0">
                <a:cs typeface="Calibri"/>
              </a:rPr>
              <a:t>the </a:t>
            </a:r>
            <a:r>
              <a:rPr lang="en-US" spc="-10" dirty="0">
                <a:cs typeface="Calibri"/>
              </a:rPr>
              <a:t>research topic </a:t>
            </a:r>
            <a:r>
              <a:rPr lang="en-US" dirty="0">
                <a:cs typeface="Calibri"/>
              </a:rPr>
              <a:t>and </a:t>
            </a:r>
            <a:r>
              <a:rPr lang="en-US" spc="-10" dirty="0">
                <a:cs typeface="Calibri"/>
              </a:rPr>
              <a:t>formulation </a:t>
            </a:r>
            <a:r>
              <a:rPr lang="en-US" spc="-5" dirty="0">
                <a:cs typeface="Calibri"/>
              </a:rPr>
              <a:t>of </a:t>
            </a:r>
            <a:r>
              <a:rPr lang="en-US" dirty="0">
                <a:cs typeface="Calibri"/>
              </a:rPr>
              <a:t>the  </a:t>
            </a:r>
            <a:r>
              <a:rPr lang="en-US" spc="-10" dirty="0">
                <a:cs typeface="Calibri"/>
              </a:rPr>
              <a:t>research problem </a:t>
            </a:r>
            <a:r>
              <a:rPr lang="en-US" spc="-5" dirty="0">
                <a:cs typeface="Calibri"/>
              </a:rPr>
              <a:t>or</a:t>
            </a:r>
            <a:r>
              <a:rPr lang="en-US" spc="20" dirty="0">
                <a:cs typeface="Calibri"/>
              </a:rPr>
              <a:t> </a:t>
            </a:r>
            <a:r>
              <a:rPr lang="en-US" spc="-10" dirty="0">
                <a:cs typeface="Calibri"/>
              </a:rPr>
              <a:t>question.</a:t>
            </a:r>
            <a:endParaRPr lang="en-US" dirty="0">
              <a:cs typeface="Calibri"/>
            </a:endParaRPr>
          </a:p>
          <a:p>
            <a:pPr marL="236854" indent="-224790" algn="just">
              <a:lnSpc>
                <a:spcPct val="100000"/>
              </a:lnSpc>
              <a:buAutoNum type="arabicPeriod"/>
              <a:tabLst>
                <a:tab pos="237490" algn="l"/>
              </a:tabLst>
            </a:pPr>
            <a:r>
              <a:rPr lang="en-US" spc="-15" dirty="0">
                <a:cs typeface="Calibri"/>
              </a:rPr>
              <a:t>Data </a:t>
            </a:r>
            <a:r>
              <a:rPr lang="en-US" spc="-10" dirty="0">
                <a:cs typeface="Calibri"/>
              </a:rPr>
              <a:t>collection </a:t>
            </a:r>
            <a:r>
              <a:rPr lang="en-US" spc="-5" dirty="0">
                <a:cs typeface="Calibri"/>
              </a:rPr>
              <a:t>or </a:t>
            </a:r>
            <a:r>
              <a:rPr lang="en-US" spc="-15" dirty="0">
                <a:cs typeface="Calibri"/>
              </a:rPr>
              <a:t>literature</a:t>
            </a:r>
            <a:r>
              <a:rPr lang="en-US" spc="75" dirty="0">
                <a:cs typeface="Calibri"/>
              </a:rPr>
              <a:t> </a:t>
            </a:r>
            <a:r>
              <a:rPr lang="en-US" spc="-10" dirty="0">
                <a:cs typeface="Calibri"/>
              </a:rPr>
              <a:t>review.</a:t>
            </a:r>
            <a:endParaRPr lang="en-US" dirty="0">
              <a:cs typeface="Calibri"/>
            </a:endParaRPr>
          </a:p>
          <a:p>
            <a:pPr marL="236854" indent="-224790" algn="just">
              <a:lnSpc>
                <a:spcPct val="100000"/>
              </a:lnSpc>
              <a:buAutoNum type="arabicPeriod"/>
              <a:tabLst>
                <a:tab pos="237490" algn="l"/>
              </a:tabLst>
            </a:pPr>
            <a:r>
              <a:rPr lang="en-US" spc="-10" dirty="0">
                <a:cs typeface="Calibri"/>
              </a:rPr>
              <a:t>Evaluation </a:t>
            </a:r>
            <a:r>
              <a:rPr lang="en-US" spc="-5" dirty="0">
                <a:cs typeface="Calibri"/>
              </a:rPr>
              <a:t>of</a:t>
            </a:r>
            <a:r>
              <a:rPr lang="en-US" dirty="0">
                <a:cs typeface="Calibri"/>
              </a:rPr>
              <a:t> </a:t>
            </a:r>
            <a:r>
              <a:rPr lang="en-US" spc="-10" dirty="0">
                <a:cs typeface="Calibri"/>
              </a:rPr>
              <a:t>materials.</a:t>
            </a:r>
            <a:endParaRPr lang="en-US" dirty="0">
              <a:cs typeface="Calibri"/>
            </a:endParaRPr>
          </a:p>
          <a:p>
            <a:pPr marL="236854" indent="-224790" algn="just">
              <a:lnSpc>
                <a:spcPct val="100000"/>
              </a:lnSpc>
              <a:buAutoNum type="arabicPeriod"/>
              <a:tabLst>
                <a:tab pos="237490" algn="l"/>
              </a:tabLst>
            </a:pPr>
            <a:r>
              <a:rPr lang="en-US" spc="-15" dirty="0">
                <a:cs typeface="Calibri"/>
              </a:rPr>
              <a:t>Data</a:t>
            </a:r>
            <a:r>
              <a:rPr lang="en-US" spc="5" dirty="0">
                <a:cs typeface="Calibri"/>
              </a:rPr>
              <a:t> </a:t>
            </a:r>
            <a:r>
              <a:rPr lang="en-US" spc="-5" dirty="0">
                <a:cs typeface="Calibri"/>
              </a:rPr>
              <a:t>synthesis.</a:t>
            </a:r>
            <a:endParaRPr lang="en-US" dirty="0">
              <a:cs typeface="Calibri"/>
            </a:endParaRPr>
          </a:p>
          <a:p>
            <a:pPr marL="236854" indent="-224790" algn="just">
              <a:lnSpc>
                <a:spcPct val="100000"/>
              </a:lnSpc>
              <a:spcBef>
                <a:spcPts val="5"/>
              </a:spcBef>
              <a:buAutoNum type="arabicPeriod"/>
              <a:tabLst>
                <a:tab pos="237490" algn="l"/>
              </a:tabLst>
            </a:pPr>
            <a:r>
              <a:rPr lang="en-US" spc="-10" dirty="0">
                <a:cs typeface="Calibri"/>
              </a:rPr>
              <a:t>Report preparation </a:t>
            </a:r>
            <a:r>
              <a:rPr lang="en-US" spc="-5" dirty="0">
                <a:cs typeface="Calibri"/>
              </a:rPr>
              <a:t>or </a:t>
            </a:r>
            <a:r>
              <a:rPr lang="en-US" spc="-10" dirty="0">
                <a:cs typeface="Calibri"/>
              </a:rPr>
              <a:t>preparation </a:t>
            </a:r>
            <a:r>
              <a:rPr lang="en-US" spc="-5" dirty="0">
                <a:cs typeface="Calibri"/>
              </a:rPr>
              <a:t>of </a:t>
            </a:r>
            <a:r>
              <a:rPr lang="en-US" dirty="0">
                <a:cs typeface="Calibri"/>
              </a:rPr>
              <a:t>the </a:t>
            </a:r>
            <a:r>
              <a:rPr lang="en-US" spc="-15" dirty="0">
                <a:cs typeface="Calibri"/>
              </a:rPr>
              <a:t>narrative</a:t>
            </a:r>
            <a:r>
              <a:rPr lang="en-US" spc="80" dirty="0">
                <a:cs typeface="Calibri"/>
              </a:rPr>
              <a:t> </a:t>
            </a:r>
            <a:r>
              <a:rPr lang="en-US" spc="-10" dirty="0">
                <a:cs typeface="Calibri"/>
              </a:rPr>
              <a:t>exposition.</a:t>
            </a:r>
            <a:endParaRPr lang="en-US" dirty="0">
              <a:cs typeface="Calibri"/>
            </a:endParaRP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spc="-5" dirty="0">
                <a:cs typeface="Calibri"/>
              </a:rPr>
              <a:t>Phenomenological research</a:t>
            </a:r>
            <a:endParaRPr lang="en-US" sz="3600" dirty="0"/>
          </a:p>
        </p:txBody>
      </p:sp>
      <p:sp>
        <p:nvSpPr>
          <p:cNvPr id="3" name="Content Placeholder 2"/>
          <p:cNvSpPr>
            <a:spLocks noGrp="1"/>
          </p:cNvSpPr>
          <p:nvPr>
            <p:ph idx="1"/>
          </p:nvPr>
        </p:nvSpPr>
        <p:spPr/>
        <p:txBody>
          <a:bodyPr>
            <a:normAutofit fontScale="92500" lnSpcReduction="10000"/>
          </a:bodyPr>
          <a:lstStyle/>
          <a:p>
            <a:pPr algn="just"/>
            <a:r>
              <a:rPr lang="en-US" spc="-5" dirty="0">
                <a:cs typeface="Calibri"/>
              </a:rPr>
              <a:t>Phenomenological research an inductive, </a:t>
            </a:r>
            <a:r>
              <a:rPr lang="en-US" spc="-10" dirty="0">
                <a:cs typeface="Calibri"/>
              </a:rPr>
              <a:t>descriptive </a:t>
            </a:r>
            <a:r>
              <a:rPr lang="en-US" spc="-5" dirty="0">
                <a:cs typeface="Calibri"/>
              </a:rPr>
              <a:t>research  </a:t>
            </a:r>
            <a:r>
              <a:rPr lang="en-US" spc="-10" dirty="0">
                <a:cs typeface="Calibri"/>
              </a:rPr>
              <a:t>approach </a:t>
            </a:r>
            <a:r>
              <a:rPr lang="en-US" spc="-5" dirty="0">
                <a:cs typeface="Calibri"/>
              </a:rPr>
              <a:t>developed from phenomenological </a:t>
            </a:r>
            <a:r>
              <a:rPr lang="en-US" spc="-10" dirty="0">
                <a:cs typeface="Calibri"/>
              </a:rPr>
              <a:t>philosophy; </a:t>
            </a:r>
            <a:r>
              <a:rPr lang="en-US" spc="-5" dirty="0">
                <a:cs typeface="Calibri"/>
              </a:rPr>
              <a:t>its  aim is </a:t>
            </a:r>
            <a:r>
              <a:rPr lang="en-US" spc="-15" dirty="0">
                <a:cs typeface="Calibri"/>
              </a:rPr>
              <a:t>to </a:t>
            </a:r>
            <a:r>
              <a:rPr lang="en-US" spc="-10" dirty="0">
                <a:cs typeface="Calibri"/>
              </a:rPr>
              <a:t>describe </a:t>
            </a:r>
            <a:r>
              <a:rPr lang="en-US" spc="-5" dirty="0">
                <a:cs typeface="Calibri"/>
              </a:rPr>
              <a:t>an </a:t>
            </a:r>
            <a:r>
              <a:rPr lang="en-US" spc="-10" dirty="0">
                <a:cs typeface="Calibri"/>
              </a:rPr>
              <a:t>experience </a:t>
            </a:r>
            <a:r>
              <a:rPr lang="en-US" spc="-5" dirty="0">
                <a:cs typeface="Calibri"/>
              </a:rPr>
              <a:t>as it is actually lived </a:t>
            </a:r>
            <a:r>
              <a:rPr lang="en-US" spc="-10" dirty="0">
                <a:cs typeface="Calibri"/>
              </a:rPr>
              <a:t>by </a:t>
            </a:r>
            <a:r>
              <a:rPr lang="en-US" dirty="0">
                <a:cs typeface="Calibri"/>
              </a:rPr>
              <a:t>the  </a:t>
            </a:r>
            <a:r>
              <a:rPr lang="en-US" spc="-10" dirty="0">
                <a:cs typeface="Calibri"/>
              </a:rPr>
              <a:t>person.</a:t>
            </a:r>
          </a:p>
          <a:p>
            <a:pPr algn="just"/>
            <a:r>
              <a:rPr lang="en-US" dirty="0">
                <a:cs typeface="Calibri"/>
              </a:rPr>
              <a:t>As </a:t>
            </a:r>
            <a:r>
              <a:rPr lang="en-US" spc="-5" dirty="0">
                <a:cs typeface="Calibri"/>
              </a:rPr>
              <a:t>such they </a:t>
            </a:r>
            <a:r>
              <a:rPr lang="en-US" spc="-10" dirty="0">
                <a:cs typeface="Calibri"/>
              </a:rPr>
              <a:t>are </a:t>
            </a:r>
            <a:r>
              <a:rPr lang="en-US" spc="-5" dirty="0">
                <a:cs typeface="Calibri"/>
              </a:rPr>
              <a:t>powerful </a:t>
            </a:r>
            <a:r>
              <a:rPr lang="en-US" spc="-15" dirty="0">
                <a:cs typeface="Calibri"/>
              </a:rPr>
              <a:t>for </a:t>
            </a:r>
            <a:r>
              <a:rPr lang="en-US" spc="-10" dirty="0">
                <a:cs typeface="Calibri"/>
              </a:rPr>
              <a:t>understanding </a:t>
            </a:r>
            <a:r>
              <a:rPr lang="en-US" spc="-5" dirty="0">
                <a:cs typeface="Calibri"/>
              </a:rPr>
              <a:t>subjective  experience, </a:t>
            </a:r>
            <a:r>
              <a:rPr lang="en-US" spc="-10" dirty="0">
                <a:cs typeface="Calibri"/>
              </a:rPr>
              <a:t>gaining </a:t>
            </a:r>
            <a:r>
              <a:rPr lang="en-US" spc="-5" dirty="0">
                <a:cs typeface="Calibri"/>
              </a:rPr>
              <a:t>insights </a:t>
            </a:r>
            <a:r>
              <a:rPr lang="en-US" spc="-10" dirty="0">
                <a:cs typeface="Calibri"/>
              </a:rPr>
              <a:t>into </a:t>
            </a:r>
            <a:r>
              <a:rPr lang="en-US" spc="-20" dirty="0">
                <a:cs typeface="Calibri"/>
              </a:rPr>
              <a:t>people’s </a:t>
            </a:r>
            <a:r>
              <a:rPr lang="en-US" spc="-10" dirty="0">
                <a:cs typeface="Calibri"/>
              </a:rPr>
              <a:t>motivations </a:t>
            </a:r>
            <a:r>
              <a:rPr lang="en-US" dirty="0">
                <a:cs typeface="Calibri"/>
              </a:rPr>
              <a:t>and  </a:t>
            </a:r>
            <a:r>
              <a:rPr lang="en-US" spc="-5" dirty="0">
                <a:cs typeface="Calibri"/>
              </a:rPr>
              <a:t>actions, </a:t>
            </a:r>
            <a:r>
              <a:rPr lang="en-US" dirty="0">
                <a:cs typeface="Calibri"/>
              </a:rPr>
              <a:t>and </a:t>
            </a:r>
            <a:r>
              <a:rPr lang="en-US" spc="-10" dirty="0">
                <a:cs typeface="Calibri"/>
              </a:rPr>
              <a:t>cutting through </a:t>
            </a:r>
            <a:r>
              <a:rPr lang="en-US" dirty="0">
                <a:cs typeface="Calibri"/>
              </a:rPr>
              <a:t>the </a:t>
            </a:r>
            <a:r>
              <a:rPr lang="en-US" spc="-10" dirty="0">
                <a:cs typeface="Calibri"/>
              </a:rPr>
              <a:t>clutter </a:t>
            </a:r>
            <a:r>
              <a:rPr lang="en-US" spc="-5" dirty="0">
                <a:cs typeface="Calibri"/>
              </a:rPr>
              <a:t>of </a:t>
            </a:r>
            <a:r>
              <a:rPr lang="en-US" spc="-15" dirty="0">
                <a:cs typeface="Calibri"/>
              </a:rPr>
              <a:t>taken-for-granted  </a:t>
            </a:r>
            <a:r>
              <a:rPr lang="en-US" spc="-5" dirty="0">
                <a:cs typeface="Calibri"/>
              </a:rPr>
              <a:t>assumptions </a:t>
            </a:r>
            <a:r>
              <a:rPr lang="en-US" dirty="0">
                <a:cs typeface="Calibri"/>
              </a:rPr>
              <a:t>and </a:t>
            </a:r>
            <a:r>
              <a:rPr lang="en-US" spc="-10" dirty="0">
                <a:cs typeface="Calibri"/>
              </a:rPr>
              <a:t>conventional </a:t>
            </a:r>
            <a:r>
              <a:rPr lang="en-US" spc="-5" dirty="0">
                <a:cs typeface="Calibri"/>
              </a:rPr>
              <a:t>wisdom.</a:t>
            </a:r>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10" dirty="0">
                <a:cs typeface="Calibri"/>
              </a:rPr>
              <a:t>Advantages</a:t>
            </a:r>
            <a:br>
              <a:rPr lang="en-US" dirty="0">
                <a:cs typeface="Calibri"/>
              </a:rPr>
            </a:br>
            <a:endParaRPr lang="en-US" dirty="0"/>
          </a:p>
        </p:txBody>
      </p:sp>
      <p:sp>
        <p:nvSpPr>
          <p:cNvPr id="3" name="Content Placeholder 2"/>
          <p:cNvSpPr>
            <a:spLocks noGrp="1"/>
          </p:cNvSpPr>
          <p:nvPr>
            <p:ph idx="1"/>
          </p:nvPr>
        </p:nvSpPr>
        <p:spPr/>
        <p:txBody>
          <a:bodyPr>
            <a:normAutofit fontScale="92500" lnSpcReduction="20000"/>
          </a:bodyPr>
          <a:lstStyle/>
          <a:p>
            <a:pPr marL="299085" indent="-287020" algn="just">
              <a:spcBef>
                <a:spcPts val="100"/>
              </a:spcBef>
              <a:buFont typeface="Arial"/>
              <a:buChar char="•"/>
              <a:tabLst>
                <a:tab pos="299085" algn="l"/>
                <a:tab pos="299720" algn="l"/>
              </a:tabLst>
            </a:pPr>
            <a:r>
              <a:rPr lang="en-US" dirty="0">
                <a:cs typeface="Calibri"/>
              </a:rPr>
              <a:t>It enables </a:t>
            </a:r>
            <a:r>
              <a:rPr lang="en-US" spc="-10" dirty="0">
                <a:cs typeface="Calibri"/>
              </a:rPr>
              <a:t>more complex </a:t>
            </a:r>
            <a:r>
              <a:rPr lang="en-US" spc="-5" dirty="0">
                <a:cs typeface="Calibri"/>
              </a:rPr>
              <a:t>aspects of </a:t>
            </a:r>
            <a:r>
              <a:rPr lang="en-US" dirty="0">
                <a:cs typeface="Calibri"/>
              </a:rPr>
              <a:t>a </a:t>
            </a:r>
            <a:r>
              <a:rPr lang="en-US" spc="-10" dirty="0">
                <a:cs typeface="Calibri"/>
              </a:rPr>
              <a:t>persons </a:t>
            </a:r>
            <a:r>
              <a:rPr lang="en-US" spc="-5" dirty="0">
                <a:cs typeface="Calibri"/>
              </a:rPr>
              <a:t>experience</a:t>
            </a:r>
            <a:r>
              <a:rPr lang="en-US" spc="40" dirty="0">
                <a:cs typeface="Calibri"/>
              </a:rPr>
              <a:t> </a:t>
            </a:r>
            <a:r>
              <a:rPr lang="en-US" spc="-10" dirty="0">
                <a:cs typeface="Calibri"/>
              </a:rPr>
              <a:t>to </a:t>
            </a:r>
            <a:r>
              <a:rPr lang="en-US" spc="-5" dirty="0">
                <a:cs typeface="Calibri"/>
              </a:rPr>
              <a:t>be</a:t>
            </a:r>
            <a:r>
              <a:rPr lang="en-US" spc="-10" dirty="0">
                <a:cs typeface="Calibri"/>
              </a:rPr>
              <a:t> </a:t>
            </a:r>
            <a:r>
              <a:rPr lang="en-US" spc="-5" dirty="0">
                <a:cs typeface="Calibri"/>
              </a:rPr>
              <a:t>studied.</a:t>
            </a:r>
            <a:endParaRPr lang="en-US" dirty="0">
              <a:cs typeface="Calibri"/>
            </a:endParaRPr>
          </a:p>
          <a:p>
            <a:pPr marL="299085" marR="137795" indent="-287020" algn="just">
              <a:buFont typeface="Arial"/>
              <a:buChar char="•"/>
              <a:tabLst>
                <a:tab pos="299085" algn="l"/>
                <a:tab pos="299720" algn="l"/>
              </a:tabLst>
            </a:pPr>
            <a:r>
              <a:rPr lang="en-US" spc="-10" dirty="0">
                <a:cs typeface="Calibri"/>
              </a:rPr>
              <a:t>Fewer restriction </a:t>
            </a:r>
            <a:r>
              <a:rPr lang="en-US" spc="-5" dirty="0">
                <a:cs typeface="Calibri"/>
              </a:rPr>
              <a:t>or assumptions </a:t>
            </a:r>
            <a:r>
              <a:rPr lang="en-US" spc="-10" dirty="0">
                <a:cs typeface="Calibri"/>
              </a:rPr>
              <a:t>are </a:t>
            </a:r>
            <a:r>
              <a:rPr lang="en-US" spc="-5" dirty="0">
                <a:cs typeface="Calibri"/>
              </a:rPr>
              <a:t>placed on </a:t>
            </a:r>
            <a:r>
              <a:rPr lang="en-US" dirty="0">
                <a:cs typeface="Calibri"/>
              </a:rPr>
              <a:t>the </a:t>
            </a:r>
            <a:r>
              <a:rPr lang="en-US" spc="-15" dirty="0">
                <a:cs typeface="Calibri"/>
              </a:rPr>
              <a:t>data </a:t>
            </a:r>
            <a:r>
              <a:rPr lang="en-US" spc="-10" dirty="0">
                <a:cs typeface="Calibri"/>
              </a:rPr>
              <a:t>to  </a:t>
            </a:r>
            <a:r>
              <a:rPr lang="en-US" spc="-5" dirty="0">
                <a:cs typeface="Calibri"/>
              </a:rPr>
              <a:t>be </a:t>
            </a:r>
            <a:r>
              <a:rPr lang="en-US" spc="-10" dirty="0">
                <a:cs typeface="Calibri"/>
              </a:rPr>
              <a:t>collected.</a:t>
            </a:r>
            <a:endParaRPr lang="en-US" dirty="0">
              <a:cs typeface="Calibri"/>
            </a:endParaRPr>
          </a:p>
          <a:p>
            <a:pPr marL="299085" marR="582295" indent="-287020" algn="just">
              <a:buFont typeface="Arial"/>
              <a:buChar char="•"/>
              <a:tabLst>
                <a:tab pos="299085" algn="l"/>
                <a:tab pos="299720" algn="l"/>
              </a:tabLst>
            </a:pPr>
            <a:r>
              <a:rPr lang="en-US" dirty="0">
                <a:cs typeface="Calibri"/>
              </a:rPr>
              <a:t>Not </a:t>
            </a:r>
            <a:r>
              <a:rPr lang="en-US" spc="-5" dirty="0">
                <a:cs typeface="Calibri"/>
              </a:rPr>
              <a:t>everything </a:t>
            </a:r>
            <a:r>
              <a:rPr lang="en-US" spc="-10" dirty="0">
                <a:cs typeface="Calibri"/>
              </a:rPr>
              <a:t>can </a:t>
            </a:r>
            <a:r>
              <a:rPr lang="en-US" spc="-5" dirty="0">
                <a:cs typeface="Calibri"/>
              </a:rPr>
              <a:t>be quantified, or quantified </a:t>
            </a:r>
            <a:r>
              <a:rPr lang="en-US" spc="-25" dirty="0">
                <a:cs typeface="Calibri"/>
              </a:rPr>
              <a:t>easily,  </a:t>
            </a:r>
            <a:r>
              <a:rPr lang="en-US" spc="-5" dirty="0">
                <a:cs typeface="Calibri"/>
              </a:rPr>
              <a:t>Individuals </a:t>
            </a:r>
            <a:r>
              <a:rPr lang="en-US" spc="-10" dirty="0">
                <a:cs typeface="Calibri"/>
              </a:rPr>
              <a:t>can </a:t>
            </a:r>
            <a:r>
              <a:rPr lang="en-US" spc="-5" dirty="0">
                <a:cs typeface="Calibri"/>
              </a:rPr>
              <a:t>be studied in </a:t>
            </a:r>
            <a:r>
              <a:rPr lang="en-US" spc="-10" dirty="0">
                <a:cs typeface="Calibri"/>
              </a:rPr>
              <a:t>more</a:t>
            </a:r>
            <a:r>
              <a:rPr lang="en-US" spc="70" dirty="0">
                <a:cs typeface="Calibri"/>
              </a:rPr>
              <a:t> </a:t>
            </a:r>
            <a:r>
              <a:rPr lang="en-US" spc="-5" dirty="0">
                <a:cs typeface="Calibri"/>
              </a:rPr>
              <a:t>depth</a:t>
            </a:r>
            <a:endParaRPr lang="en-US" dirty="0">
              <a:cs typeface="Calibri"/>
            </a:endParaRPr>
          </a:p>
          <a:p>
            <a:pPr marL="299085" indent="-287020" algn="just">
              <a:buFont typeface="Arial"/>
              <a:buChar char="•"/>
              <a:tabLst>
                <a:tab pos="299085" algn="l"/>
                <a:tab pos="299720" algn="l"/>
              </a:tabLst>
            </a:pPr>
            <a:r>
              <a:rPr lang="en-US" dirty="0">
                <a:cs typeface="Calibri"/>
              </a:rPr>
              <a:t>Good </a:t>
            </a:r>
            <a:r>
              <a:rPr lang="en-US" spc="-15" dirty="0">
                <a:cs typeface="Calibri"/>
              </a:rPr>
              <a:t>for exploratory </a:t>
            </a:r>
            <a:r>
              <a:rPr lang="en-US" spc="-10" dirty="0">
                <a:cs typeface="Calibri"/>
              </a:rPr>
              <a:t>research </a:t>
            </a:r>
            <a:r>
              <a:rPr lang="en-US" spc="-5" dirty="0">
                <a:cs typeface="Calibri"/>
              </a:rPr>
              <a:t>and hypothesis</a:t>
            </a:r>
            <a:r>
              <a:rPr lang="en-US" spc="35" dirty="0">
                <a:cs typeface="Calibri"/>
              </a:rPr>
              <a:t> </a:t>
            </a:r>
            <a:r>
              <a:rPr lang="en-US" spc="-10" dirty="0">
                <a:cs typeface="Calibri"/>
              </a:rPr>
              <a:t>generation.</a:t>
            </a:r>
            <a:endParaRPr lang="en-US" dirty="0">
              <a:cs typeface="Calibri"/>
            </a:endParaRPr>
          </a:p>
          <a:p>
            <a:pPr marL="299085" marR="5080" indent="-287020" algn="just">
              <a:spcBef>
                <a:spcPts val="5"/>
              </a:spcBef>
              <a:buFont typeface="Arial"/>
              <a:buChar char="•"/>
              <a:tabLst>
                <a:tab pos="299085" algn="l"/>
                <a:tab pos="299720" algn="l"/>
              </a:tabLst>
            </a:pPr>
            <a:r>
              <a:rPr lang="en-US" spc="-5" dirty="0">
                <a:cs typeface="Calibri"/>
              </a:rPr>
              <a:t>The </a:t>
            </a:r>
            <a:r>
              <a:rPr lang="en-US" spc="-10" dirty="0">
                <a:cs typeface="Calibri"/>
              </a:rPr>
              <a:t>participants are </a:t>
            </a:r>
            <a:r>
              <a:rPr lang="en-US" dirty="0">
                <a:cs typeface="Calibri"/>
              </a:rPr>
              <a:t>able </a:t>
            </a:r>
            <a:r>
              <a:rPr lang="en-US" spc="-10" dirty="0">
                <a:cs typeface="Calibri"/>
              </a:rPr>
              <a:t>to provide </a:t>
            </a:r>
            <a:r>
              <a:rPr lang="en-US" spc="-15" dirty="0">
                <a:cs typeface="Calibri"/>
              </a:rPr>
              <a:t>data </a:t>
            </a:r>
            <a:r>
              <a:rPr lang="en-US" dirty="0">
                <a:cs typeface="Calibri"/>
              </a:rPr>
              <a:t>in their </a:t>
            </a:r>
            <a:r>
              <a:rPr lang="en-US" spc="-5" dirty="0">
                <a:cs typeface="Calibri"/>
              </a:rPr>
              <a:t>own </a:t>
            </a:r>
            <a:r>
              <a:rPr lang="en-US" spc="-15" dirty="0">
                <a:cs typeface="Calibri"/>
              </a:rPr>
              <a:t>words  </a:t>
            </a:r>
            <a:r>
              <a:rPr lang="en-US" dirty="0">
                <a:cs typeface="Calibri"/>
              </a:rPr>
              <a:t>and in their </a:t>
            </a:r>
            <a:r>
              <a:rPr lang="en-US" spc="-5" dirty="0">
                <a:cs typeface="Calibri"/>
              </a:rPr>
              <a:t>own</a:t>
            </a:r>
            <a:r>
              <a:rPr lang="en-US" spc="20" dirty="0">
                <a:cs typeface="Calibri"/>
              </a:rPr>
              <a:t> </a:t>
            </a:r>
            <a:r>
              <a:rPr lang="en-US" spc="-25" dirty="0">
                <a:cs typeface="Calibri"/>
              </a:rPr>
              <a:t>way</a:t>
            </a:r>
            <a:endParaRPr lang="en-US" dirty="0">
              <a:cs typeface="Calibri"/>
            </a:endParaRP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10" dirty="0">
                <a:cs typeface="Calibri"/>
              </a:rPr>
              <a:t>Quantitative </a:t>
            </a:r>
            <a:r>
              <a:rPr lang="en-US" b="1" i="1" spc="-5" dirty="0">
                <a:cs typeface="Calibri"/>
              </a:rPr>
              <a:t>research</a:t>
            </a:r>
            <a:endParaRPr lang="en-US" dirty="0"/>
          </a:p>
        </p:txBody>
      </p:sp>
      <p:sp>
        <p:nvSpPr>
          <p:cNvPr id="3" name="Content Placeholder 2"/>
          <p:cNvSpPr>
            <a:spLocks noGrp="1"/>
          </p:cNvSpPr>
          <p:nvPr>
            <p:ph idx="1"/>
          </p:nvPr>
        </p:nvSpPr>
        <p:spPr>
          <a:xfrm>
            <a:off x="457200" y="1066800"/>
            <a:ext cx="8229600" cy="5059363"/>
          </a:xfrm>
        </p:spPr>
        <p:txBody>
          <a:bodyPr>
            <a:noAutofit/>
          </a:bodyPr>
          <a:lstStyle/>
          <a:p>
            <a:pPr marL="12700" marR="5080" algn="just">
              <a:lnSpc>
                <a:spcPct val="100000"/>
              </a:lnSpc>
              <a:spcBef>
                <a:spcPts val="100"/>
              </a:spcBef>
            </a:pPr>
            <a:r>
              <a:rPr lang="en-US" sz="2400" b="1" spc="-10" dirty="0">
                <a:cs typeface="Calibri"/>
              </a:rPr>
              <a:t>It </a:t>
            </a:r>
            <a:r>
              <a:rPr lang="en-US" sz="2400" spc="-5" dirty="0">
                <a:cs typeface="Calibri"/>
              </a:rPr>
              <a:t>refers </a:t>
            </a:r>
            <a:r>
              <a:rPr lang="en-US" sz="2400" spc="-15" dirty="0">
                <a:cs typeface="Calibri"/>
              </a:rPr>
              <a:t>to </a:t>
            </a:r>
            <a:r>
              <a:rPr lang="en-US" sz="2400" spc="-5" dirty="0">
                <a:cs typeface="Calibri"/>
              </a:rPr>
              <a:t>the </a:t>
            </a:r>
            <a:r>
              <a:rPr lang="en-US" sz="2400" spc="-15" dirty="0">
                <a:cs typeface="Calibri"/>
              </a:rPr>
              <a:t>systematic </a:t>
            </a:r>
            <a:r>
              <a:rPr lang="en-US" sz="2400" spc="-5" dirty="0">
                <a:cs typeface="Calibri"/>
              </a:rPr>
              <a:t>empirical  </a:t>
            </a:r>
            <a:r>
              <a:rPr lang="en-US" sz="2400" spc="-10" dirty="0">
                <a:cs typeface="Calibri"/>
              </a:rPr>
              <a:t>investigation </a:t>
            </a:r>
            <a:r>
              <a:rPr lang="en-US" sz="2400" spc="-5" dirty="0">
                <a:cs typeface="Calibri"/>
              </a:rPr>
              <a:t>of </a:t>
            </a:r>
            <a:r>
              <a:rPr lang="en-US" sz="2400" spc="-15" dirty="0">
                <a:cs typeface="Calibri"/>
              </a:rPr>
              <a:t>any </a:t>
            </a:r>
            <a:r>
              <a:rPr lang="en-US" sz="2400" spc="-5" dirty="0">
                <a:cs typeface="Calibri"/>
              </a:rPr>
              <a:t>phenomena </a:t>
            </a:r>
            <a:r>
              <a:rPr lang="en-US" sz="2400" dirty="0">
                <a:cs typeface="Calibri"/>
              </a:rPr>
              <a:t>via </a:t>
            </a:r>
            <a:r>
              <a:rPr lang="en-US" sz="2400" spc="-15" dirty="0">
                <a:cs typeface="Calibri"/>
              </a:rPr>
              <a:t>statistical, </a:t>
            </a:r>
            <a:r>
              <a:rPr lang="en-US" sz="2400" spc="-5" dirty="0">
                <a:cs typeface="Calibri"/>
              </a:rPr>
              <a:t>mathematical or  </a:t>
            </a:r>
            <a:r>
              <a:rPr lang="en-US" sz="2400" spc="-10" dirty="0">
                <a:cs typeface="Calibri"/>
              </a:rPr>
              <a:t>computational techniques. </a:t>
            </a:r>
            <a:r>
              <a:rPr lang="en-US" sz="2400" spc="-5" dirty="0">
                <a:cs typeface="Calibri"/>
              </a:rPr>
              <a:t>The objective of </a:t>
            </a:r>
            <a:r>
              <a:rPr lang="en-US" sz="2400" spc="-10" dirty="0">
                <a:cs typeface="Calibri"/>
              </a:rPr>
              <a:t>quantitative  </a:t>
            </a:r>
            <a:r>
              <a:rPr lang="en-US" sz="2400" spc="-5" dirty="0">
                <a:cs typeface="Calibri"/>
              </a:rPr>
              <a:t>research is </a:t>
            </a:r>
            <a:r>
              <a:rPr lang="en-US" sz="2400" spc="-15" dirty="0">
                <a:cs typeface="Calibri"/>
              </a:rPr>
              <a:t>to </a:t>
            </a:r>
            <a:r>
              <a:rPr lang="en-US" sz="2400" spc="-5" dirty="0">
                <a:cs typeface="Calibri"/>
              </a:rPr>
              <a:t>develop and employ</a:t>
            </a:r>
            <a:r>
              <a:rPr lang="en-US" sz="2400" spc="45" dirty="0">
                <a:cs typeface="Calibri"/>
              </a:rPr>
              <a:t> </a:t>
            </a:r>
            <a:r>
              <a:rPr lang="en-US" sz="2400" spc="-5" dirty="0">
                <a:cs typeface="Calibri"/>
              </a:rPr>
              <a:t>mathematical models, theories </a:t>
            </a:r>
            <a:r>
              <a:rPr lang="en-US" sz="2400" spc="-15" dirty="0">
                <a:cs typeface="Calibri"/>
              </a:rPr>
              <a:t>and/or </a:t>
            </a:r>
            <a:r>
              <a:rPr lang="en-US" sz="2400" spc="-10" dirty="0">
                <a:cs typeface="Calibri"/>
              </a:rPr>
              <a:t>hypotheses pertaining </a:t>
            </a:r>
            <a:r>
              <a:rPr lang="en-US" sz="2400" spc="-15" dirty="0">
                <a:cs typeface="Calibri"/>
              </a:rPr>
              <a:t>to</a:t>
            </a:r>
            <a:r>
              <a:rPr lang="en-US" sz="2400" spc="110" dirty="0">
                <a:cs typeface="Calibri"/>
              </a:rPr>
              <a:t> </a:t>
            </a:r>
            <a:r>
              <a:rPr lang="en-US" sz="2400" spc="-5" dirty="0">
                <a:cs typeface="Calibri"/>
              </a:rPr>
              <a:t>phenomena.</a:t>
            </a:r>
          </a:p>
          <a:p>
            <a:pPr marL="12700" algn="just">
              <a:lnSpc>
                <a:spcPct val="100000"/>
              </a:lnSpc>
              <a:spcBef>
                <a:spcPts val="100"/>
              </a:spcBef>
            </a:pPr>
            <a:r>
              <a:rPr lang="en-US" sz="2400" spc="-10" dirty="0">
                <a:cs typeface="Calibri"/>
              </a:rPr>
              <a:t>Quantitative research </a:t>
            </a:r>
            <a:r>
              <a:rPr lang="en-US" sz="2400" dirty="0">
                <a:cs typeface="Calibri"/>
              </a:rPr>
              <a:t>is </a:t>
            </a:r>
            <a:r>
              <a:rPr lang="en-US" sz="2400" spc="-10" dirty="0">
                <a:cs typeface="Calibri"/>
              </a:rPr>
              <a:t>generally </a:t>
            </a:r>
            <a:r>
              <a:rPr lang="en-US" sz="2400" dirty="0">
                <a:cs typeface="Calibri"/>
              </a:rPr>
              <a:t>made </a:t>
            </a:r>
            <a:r>
              <a:rPr lang="en-US" sz="2400" spc="-5" dirty="0">
                <a:cs typeface="Calibri"/>
              </a:rPr>
              <a:t>using</a:t>
            </a:r>
            <a:r>
              <a:rPr lang="en-US" sz="2400" spc="80" dirty="0">
                <a:cs typeface="Calibri"/>
              </a:rPr>
              <a:t> </a:t>
            </a:r>
            <a:r>
              <a:rPr lang="en-US" sz="2400" spc="-10" dirty="0">
                <a:cs typeface="Calibri"/>
              </a:rPr>
              <a:t>scientific </a:t>
            </a:r>
            <a:r>
              <a:rPr lang="en-US" sz="2400" spc="-5" dirty="0">
                <a:cs typeface="Calibri"/>
              </a:rPr>
              <a:t>methods, which </a:t>
            </a:r>
            <a:r>
              <a:rPr lang="en-US" sz="2400" spc="-10" dirty="0">
                <a:cs typeface="Calibri"/>
              </a:rPr>
              <a:t>can</a:t>
            </a:r>
            <a:r>
              <a:rPr lang="en-US" sz="2400" spc="25" dirty="0">
                <a:cs typeface="Calibri"/>
              </a:rPr>
              <a:t> </a:t>
            </a:r>
            <a:r>
              <a:rPr lang="en-US" sz="2400" spc="-5" dirty="0">
                <a:cs typeface="Calibri"/>
              </a:rPr>
              <a:t>include:</a:t>
            </a:r>
            <a:endParaRPr lang="en-US" sz="2800" dirty="0">
              <a:latin typeface="Times New Roman"/>
              <a:cs typeface="Times New Roman"/>
            </a:endParaRPr>
          </a:p>
          <a:p>
            <a:pPr marL="299085" indent="-287020" algn="just">
              <a:buFont typeface="Arial"/>
              <a:buChar char="•"/>
              <a:tabLst>
                <a:tab pos="299085" algn="l"/>
                <a:tab pos="299720" algn="l"/>
              </a:tabLst>
            </a:pPr>
            <a:r>
              <a:rPr lang="en-US" sz="2400" spc="-5" dirty="0">
                <a:cs typeface="Calibri"/>
              </a:rPr>
              <a:t>The </a:t>
            </a:r>
            <a:r>
              <a:rPr lang="en-US" sz="2400" spc="-10" dirty="0">
                <a:cs typeface="Calibri"/>
              </a:rPr>
              <a:t>generation </a:t>
            </a:r>
            <a:r>
              <a:rPr lang="en-US" sz="2400" spc="-5" dirty="0">
                <a:cs typeface="Calibri"/>
              </a:rPr>
              <a:t>of </a:t>
            </a:r>
            <a:r>
              <a:rPr lang="en-US" sz="2400" dirty="0">
                <a:cs typeface="Calibri"/>
              </a:rPr>
              <a:t>models, </a:t>
            </a:r>
            <a:r>
              <a:rPr lang="en-US" sz="2400" spc="-5" dirty="0">
                <a:cs typeface="Calibri"/>
              </a:rPr>
              <a:t>theories </a:t>
            </a:r>
            <a:r>
              <a:rPr lang="en-US" sz="2400" dirty="0">
                <a:cs typeface="Calibri"/>
              </a:rPr>
              <a:t>and</a:t>
            </a:r>
            <a:r>
              <a:rPr lang="en-US" sz="2400" spc="45" dirty="0">
                <a:cs typeface="Calibri"/>
              </a:rPr>
              <a:t> </a:t>
            </a:r>
            <a:r>
              <a:rPr lang="en-US" sz="2400" spc="-5" dirty="0">
                <a:cs typeface="Calibri"/>
              </a:rPr>
              <a:t>hypotheses</a:t>
            </a:r>
            <a:endParaRPr lang="en-US" sz="2800" dirty="0">
              <a:latin typeface="Times New Roman"/>
              <a:cs typeface="Times New Roman"/>
            </a:endParaRPr>
          </a:p>
          <a:p>
            <a:pPr marL="299085" marR="170815" indent="-287020" algn="just">
              <a:buFont typeface="Arial"/>
              <a:buChar char="•"/>
              <a:tabLst>
                <a:tab pos="299085" algn="l"/>
                <a:tab pos="299720" algn="l"/>
              </a:tabLst>
            </a:pPr>
            <a:r>
              <a:rPr lang="en-US" sz="2400" spc="-5" dirty="0">
                <a:cs typeface="Calibri"/>
              </a:rPr>
              <a:t>The development of instruments </a:t>
            </a:r>
            <a:r>
              <a:rPr lang="en-US" sz="2400" dirty="0">
                <a:cs typeface="Calibri"/>
              </a:rPr>
              <a:t>and </a:t>
            </a:r>
            <a:r>
              <a:rPr lang="en-US" sz="2400" spc="-5" dirty="0">
                <a:cs typeface="Calibri"/>
              </a:rPr>
              <a:t>methods </a:t>
            </a:r>
            <a:r>
              <a:rPr lang="en-US" sz="2400" spc="-15" dirty="0">
                <a:cs typeface="Calibri"/>
              </a:rPr>
              <a:t>for  </a:t>
            </a:r>
            <a:r>
              <a:rPr lang="en-US" sz="2400" spc="-5" dirty="0">
                <a:cs typeface="Calibri"/>
              </a:rPr>
              <a:t>measurement.</a:t>
            </a:r>
            <a:endParaRPr lang="en-US" sz="2800" dirty="0">
              <a:latin typeface="Times New Roman"/>
              <a:cs typeface="Times New Roman"/>
            </a:endParaRPr>
          </a:p>
          <a:p>
            <a:pPr marL="299085" indent="-287020" algn="just">
              <a:buFont typeface="Arial"/>
              <a:buChar char="•"/>
              <a:tabLst>
                <a:tab pos="299085" algn="l"/>
                <a:tab pos="299720" algn="l"/>
              </a:tabLst>
            </a:pPr>
            <a:r>
              <a:rPr lang="en-US" sz="2400" spc="-10" dirty="0">
                <a:cs typeface="Calibri"/>
              </a:rPr>
              <a:t>Experimental </a:t>
            </a:r>
            <a:r>
              <a:rPr lang="en-US" sz="2400" spc="-15" dirty="0">
                <a:cs typeface="Calibri"/>
              </a:rPr>
              <a:t>control </a:t>
            </a:r>
            <a:r>
              <a:rPr lang="en-US" sz="2400" dirty="0">
                <a:cs typeface="Calibri"/>
              </a:rPr>
              <a:t>and </a:t>
            </a:r>
            <a:r>
              <a:rPr lang="en-US" sz="2400" spc="-5" dirty="0">
                <a:cs typeface="Calibri"/>
              </a:rPr>
              <a:t>manipulation of</a:t>
            </a:r>
            <a:r>
              <a:rPr lang="en-US" sz="2400" spc="85" dirty="0">
                <a:cs typeface="Calibri"/>
              </a:rPr>
              <a:t> </a:t>
            </a:r>
            <a:r>
              <a:rPr lang="en-US" sz="2400" spc="-5" dirty="0">
                <a:cs typeface="Calibri"/>
              </a:rPr>
              <a:t>variables.</a:t>
            </a:r>
            <a:endParaRPr lang="en-US" sz="2800" dirty="0">
              <a:latin typeface="Times New Roman"/>
              <a:cs typeface="Times New Roman"/>
            </a:endParaRPr>
          </a:p>
          <a:p>
            <a:pPr marL="299085" indent="-287020" algn="just">
              <a:buFont typeface="Arial"/>
              <a:buChar char="•"/>
              <a:tabLst>
                <a:tab pos="299085" algn="l"/>
                <a:tab pos="299720" algn="l"/>
              </a:tabLst>
            </a:pPr>
            <a:r>
              <a:rPr lang="en-US" sz="2400" spc="-5" dirty="0">
                <a:cs typeface="Calibri"/>
              </a:rPr>
              <a:t>Modeling </a:t>
            </a:r>
            <a:r>
              <a:rPr lang="en-US" sz="2400" dirty="0">
                <a:cs typeface="Calibri"/>
              </a:rPr>
              <a:t>and </a:t>
            </a:r>
            <a:r>
              <a:rPr lang="en-US" sz="2400" spc="-5" dirty="0">
                <a:cs typeface="Calibri"/>
              </a:rPr>
              <a:t>analysis of</a:t>
            </a:r>
            <a:r>
              <a:rPr lang="en-US" sz="2400" spc="40" dirty="0">
                <a:cs typeface="Calibri"/>
              </a:rPr>
              <a:t> </a:t>
            </a:r>
            <a:r>
              <a:rPr lang="en-US" sz="2400" spc="-15" dirty="0">
                <a:cs typeface="Calibri"/>
              </a:rPr>
              <a:t>data.</a:t>
            </a:r>
            <a:endParaRPr lang="en-US" sz="2800" dirty="0">
              <a:latin typeface="Times New Roman"/>
              <a:cs typeface="Times New Roman"/>
            </a:endParaRPr>
          </a:p>
          <a:p>
            <a:pPr marL="299085" indent="-287020" algn="just">
              <a:buFont typeface="Arial"/>
              <a:buChar char="•"/>
              <a:tabLst>
                <a:tab pos="299085" algn="l"/>
                <a:tab pos="299720" algn="l"/>
              </a:tabLst>
            </a:pPr>
            <a:r>
              <a:rPr lang="en-US" sz="2400" spc="-10" dirty="0">
                <a:cs typeface="Calibri"/>
              </a:rPr>
              <a:t>Evaluation </a:t>
            </a:r>
            <a:r>
              <a:rPr lang="en-US" sz="2400" spc="-5" dirty="0">
                <a:cs typeface="Calibri"/>
              </a:rPr>
              <a:t>of</a:t>
            </a:r>
            <a:r>
              <a:rPr lang="en-US" sz="2400" spc="-15" dirty="0">
                <a:cs typeface="Calibri"/>
              </a:rPr>
              <a:t> </a:t>
            </a:r>
            <a:r>
              <a:rPr lang="en-US" sz="2400" spc="-10" dirty="0">
                <a:cs typeface="Calibri"/>
              </a:rPr>
              <a:t>results.</a:t>
            </a:r>
            <a:endParaRPr lang="en-US" sz="2400" dirty="0">
              <a:cs typeface="Calibri"/>
            </a:endParaRPr>
          </a:p>
          <a:p>
            <a:pPr algn="just"/>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pc="-10" dirty="0">
                <a:cs typeface="Calibri"/>
              </a:rPr>
              <a:t>Advantages</a:t>
            </a:r>
            <a:br>
              <a:rPr lang="en-US" dirty="0">
                <a:cs typeface="Calibri"/>
              </a:rPr>
            </a:b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marL="299085" indent="-287020" algn="just">
              <a:spcBef>
                <a:spcPts val="100"/>
              </a:spcBef>
              <a:buFont typeface="Arial"/>
              <a:buChar char="•"/>
              <a:tabLst>
                <a:tab pos="299720" algn="l"/>
              </a:tabLst>
            </a:pPr>
            <a:r>
              <a:rPr lang="en-US" sz="2400" spc="-10" dirty="0"/>
              <a:t>Quantitative research allows </a:t>
            </a:r>
            <a:r>
              <a:rPr lang="en-US" sz="2400" dirty="0"/>
              <a:t>the </a:t>
            </a:r>
            <a:r>
              <a:rPr lang="en-US" sz="2400" spc="-10" dirty="0"/>
              <a:t>researcher to </a:t>
            </a:r>
            <a:r>
              <a:rPr lang="en-US" sz="2400" spc="-5" dirty="0"/>
              <a:t>measure</a:t>
            </a:r>
            <a:r>
              <a:rPr lang="en-US" sz="2400" spc="60" dirty="0"/>
              <a:t> </a:t>
            </a:r>
            <a:r>
              <a:rPr lang="en-US" sz="2400" spc="-5" dirty="0"/>
              <a:t>and </a:t>
            </a:r>
            <a:r>
              <a:rPr lang="en-US" sz="2400" spc="-5" dirty="0" err="1"/>
              <a:t>analyse</a:t>
            </a:r>
            <a:r>
              <a:rPr lang="en-US" sz="2400" spc="-95" dirty="0"/>
              <a:t> </a:t>
            </a:r>
            <a:r>
              <a:rPr lang="en-US" sz="2400" spc="-10" dirty="0"/>
              <a:t>data.</a:t>
            </a:r>
          </a:p>
          <a:p>
            <a:pPr marL="299085" marR="174625" indent="-287020" algn="just">
              <a:buFont typeface="Arial"/>
              <a:buChar char="•"/>
              <a:tabLst>
                <a:tab pos="299720" algn="l"/>
              </a:tabLst>
            </a:pPr>
            <a:r>
              <a:rPr lang="en-US" sz="2400" spc="-5" dirty="0"/>
              <a:t>The </a:t>
            </a:r>
            <a:r>
              <a:rPr lang="en-US" sz="2400" spc="-10" dirty="0"/>
              <a:t>researcher </a:t>
            </a:r>
            <a:r>
              <a:rPr lang="en-US" sz="2400" spc="-5" dirty="0"/>
              <a:t>is </a:t>
            </a:r>
            <a:r>
              <a:rPr lang="en-US" sz="2400" spc="-10" dirty="0"/>
              <a:t>more </a:t>
            </a:r>
            <a:r>
              <a:rPr lang="en-US" sz="2400" spc="-5" dirty="0"/>
              <a:t>objective </a:t>
            </a:r>
            <a:r>
              <a:rPr lang="en-US" sz="2400" dirty="0"/>
              <a:t>about the </a:t>
            </a:r>
            <a:r>
              <a:rPr lang="en-US" sz="2400" spc="-5" dirty="0"/>
              <a:t>findings of </a:t>
            </a:r>
            <a:r>
              <a:rPr lang="en-US" sz="2400" dirty="0"/>
              <a:t>the  </a:t>
            </a:r>
            <a:r>
              <a:rPr lang="en-US" sz="2400" spc="-10" dirty="0"/>
              <a:t>research.</a:t>
            </a:r>
          </a:p>
          <a:p>
            <a:pPr marL="299085" marR="346075" indent="-287020" algn="just">
              <a:buFont typeface="Arial"/>
              <a:buChar char="•"/>
              <a:tabLst>
                <a:tab pos="299720" algn="l"/>
              </a:tabLst>
            </a:pPr>
            <a:r>
              <a:rPr lang="en-US" sz="2400" spc="-10" dirty="0"/>
              <a:t>Quantitative research </a:t>
            </a:r>
            <a:r>
              <a:rPr lang="en-US" sz="2400" spc="-5" dirty="0"/>
              <a:t>can be </a:t>
            </a:r>
            <a:r>
              <a:rPr lang="en-US" sz="2400" dirty="0"/>
              <a:t>used </a:t>
            </a:r>
            <a:r>
              <a:rPr lang="en-US" sz="2400" spc="-10" dirty="0"/>
              <a:t>to </a:t>
            </a:r>
            <a:r>
              <a:rPr lang="en-US" sz="2400" spc="-15" dirty="0"/>
              <a:t>test </a:t>
            </a:r>
            <a:r>
              <a:rPr lang="en-US" sz="2400" spc="-5" dirty="0"/>
              <a:t>hypotheses in  experiments because of its ability </a:t>
            </a:r>
            <a:r>
              <a:rPr lang="en-US" sz="2400" spc="-10" dirty="0"/>
              <a:t>to </a:t>
            </a:r>
            <a:r>
              <a:rPr lang="en-US" sz="2400" spc="-5" dirty="0"/>
              <a:t>measure </a:t>
            </a:r>
            <a:r>
              <a:rPr lang="en-US" sz="2400" spc="-15" dirty="0"/>
              <a:t>data </a:t>
            </a:r>
            <a:r>
              <a:rPr lang="en-US" sz="2400" spc="-5" dirty="0"/>
              <a:t>using  </a:t>
            </a:r>
            <a:r>
              <a:rPr lang="en-US" sz="2400" spc="-15" dirty="0"/>
              <a:t>statistics.</a:t>
            </a:r>
          </a:p>
          <a:p>
            <a:pPr marL="299085" marR="346075" indent="-287020" algn="just">
              <a:buFont typeface="Arial"/>
              <a:buChar char="•"/>
              <a:tabLst>
                <a:tab pos="299720" algn="l"/>
              </a:tabLst>
            </a:pPr>
            <a:r>
              <a:rPr lang="en-US" sz="2400" b="1" spc="-10" dirty="0">
                <a:cs typeface="Calibri"/>
              </a:rPr>
              <a:t>Disadvantages</a:t>
            </a:r>
          </a:p>
          <a:p>
            <a:pPr marL="299085" marR="438150" indent="-287020" algn="just">
              <a:spcBef>
                <a:spcPts val="100"/>
              </a:spcBef>
              <a:buFont typeface="Arial"/>
              <a:buChar char="•"/>
              <a:tabLst>
                <a:tab pos="349885" algn="l"/>
              </a:tabLst>
            </a:pPr>
            <a:r>
              <a:rPr lang="en-US" sz="2400" dirty="0"/>
              <a:t>	</a:t>
            </a:r>
            <a:r>
              <a:rPr lang="en-US" sz="2400" spc="-5" dirty="0">
                <a:cs typeface="Calibri"/>
              </a:rPr>
              <a:t>The </a:t>
            </a:r>
            <a:r>
              <a:rPr lang="en-US" sz="2400" dirty="0">
                <a:cs typeface="Calibri"/>
              </a:rPr>
              <a:t>main </a:t>
            </a:r>
            <a:r>
              <a:rPr lang="en-US" sz="2400" spc="-10" dirty="0">
                <a:cs typeface="Calibri"/>
              </a:rPr>
              <a:t>disadvantage </a:t>
            </a:r>
            <a:r>
              <a:rPr lang="en-US" sz="2400" spc="-5" dirty="0">
                <a:cs typeface="Calibri"/>
              </a:rPr>
              <a:t>of </a:t>
            </a:r>
            <a:r>
              <a:rPr lang="en-US" sz="2400" spc="-10" dirty="0">
                <a:cs typeface="Calibri"/>
              </a:rPr>
              <a:t>quantitative research </a:t>
            </a:r>
            <a:r>
              <a:rPr lang="en-US" sz="2400" dirty="0">
                <a:cs typeface="Calibri"/>
              </a:rPr>
              <a:t>is the  </a:t>
            </a:r>
            <a:r>
              <a:rPr lang="en-US" sz="2400" spc="-15" dirty="0">
                <a:cs typeface="Calibri"/>
              </a:rPr>
              <a:t>context </a:t>
            </a:r>
            <a:r>
              <a:rPr lang="en-US" sz="2400" spc="-5" dirty="0">
                <a:cs typeface="Calibri"/>
              </a:rPr>
              <a:t>of </a:t>
            </a:r>
            <a:r>
              <a:rPr lang="en-US" sz="2400" dirty="0">
                <a:cs typeface="Calibri"/>
              </a:rPr>
              <a:t>the </a:t>
            </a:r>
            <a:r>
              <a:rPr lang="en-US" sz="2400" spc="-5" dirty="0">
                <a:cs typeface="Calibri"/>
              </a:rPr>
              <a:t>study or experiment </a:t>
            </a:r>
            <a:r>
              <a:rPr lang="en-US" sz="2400" dirty="0">
                <a:cs typeface="Calibri"/>
              </a:rPr>
              <a:t>is </a:t>
            </a:r>
            <a:r>
              <a:rPr lang="en-US" sz="2400" spc="-5" dirty="0">
                <a:cs typeface="Calibri"/>
              </a:rPr>
              <a:t>ignored.</a:t>
            </a:r>
            <a:endParaRPr lang="en-US" sz="2400" dirty="0">
              <a:cs typeface="Calibri"/>
            </a:endParaRPr>
          </a:p>
          <a:p>
            <a:pPr marL="299085" marR="302260" indent="-287020" algn="just">
              <a:buFont typeface="Arial"/>
              <a:buChar char="•"/>
              <a:tabLst>
                <a:tab pos="299720" algn="l"/>
              </a:tabLst>
            </a:pPr>
            <a:r>
              <a:rPr lang="en-US" sz="2400" spc="-10" dirty="0">
                <a:cs typeface="Calibri"/>
              </a:rPr>
              <a:t>Quantitative research </a:t>
            </a:r>
            <a:r>
              <a:rPr lang="en-US" sz="2400" spc="-5" dirty="0">
                <a:cs typeface="Calibri"/>
              </a:rPr>
              <a:t>does not study </a:t>
            </a:r>
            <a:r>
              <a:rPr lang="en-US" sz="2400" dirty="0">
                <a:cs typeface="Calibri"/>
              </a:rPr>
              <a:t>things </a:t>
            </a:r>
            <a:r>
              <a:rPr lang="en-US" sz="2400" spc="-5" dirty="0">
                <a:cs typeface="Calibri"/>
              </a:rPr>
              <a:t>in </a:t>
            </a:r>
            <a:r>
              <a:rPr lang="en-US" sz="2400" dirty="0">
                <a:cs typeface="Calibri"/>
              </a:rPr>
              <a:t>a </a:t>
            </a:r>
            <a:r>
              <a:rPr lang="en-US" sz="2400" spc="-10" dirty="0">
                <a:cs typeface="Calibri"/>
              </a:rPr>
              <a:t>natural  setting </a:t>
            </a:r>
            <a:r>
              <a:rPr lang="en-US" sz="2400" spc="-5" dirty="0">
                <a:cs typeface="Calibri"/>
              </a:rPr>
              <a:t>or discuss </a:t>
            </a:r>
            <a:r>
              <a:rPr lang="en-US" sz="2400" dirty="0">
                <a:cs typeface="Calibri"/>
              </a:rPr>
              <a:t>the </a:t>
            </a:r>
            <a:r>
              <a:rPr lang="en-US" sz="2400" spc="-5" dirty="0">
                <a:cs typeface="Calibri"/>
              </a:rPr>
              <a:t>meaning things </a:t>
            </a:r>
            <a:r>
              <a:rPr lang="en-US" sz="2400" spc="-10" dirty="0">
                <a:cs typeface="Calibri"/>
              </a:rPr>
              <a:t>have </a:t>
            </a:r>
            <a:r>
              <a:rPr lang="en-US" sz="2400" spc="-15" dirty="0">
                <a:cs typeface="Calibri"/>
              </a:rPr>
              <a:t>for different  </a:t>
            </a:r>
            <a:r>
              <a:rPr lang="en-US" sz="2400" spc="-5" dirty="0">
                <a:cs typeface="Calibri"/>
              </a:rPr>
              <a:t>people.</a:t>
            </a:r>
            <a:endParaRPr lang="en-US" sz="2400" dirty="0">
              <a:cs typeface="Calibri"/>
            </a:endParaRPr>
          </a:p>
          <a:p>
            <a:pPr marL="299085" marR="5080" indent="-287020" algn="just">
              <a:buFont typeface="Arial"/>
              <a:buChar char="•"/>
              <a:tabLst>
                <a:tab pos="299720" algn="l"/>
              </a:tabLst>
            </a:pPr>
            <a:r>
              <a:rPr lang="en-US" sz="2400" dirty="0">
                <a:cs typeface="Calibri"/>
              </a:rPr>
              <a:t>A </a:t>
            </a:r>
            <a:r>
              <a:rPr lang="en-US" sz="2400" spc="-10" dirty="0">
                <a:cs typeface="Calibri"/>
              </a:rPr>
              <a:t>large </a:t>
            </a:r>
            <a:r>
              <a:rPr lang="en-US" sz="2400" spc="-5" dirty="0">
                <a:cs typeface="Calibri"/>
              </a:rPr>
              <a:t>sample of </a:t>
            </a:r>
            <a:r>
              <a:rPr lang="en-US" sz="2400" dirty="0">
                <a:cs typeface="Calibri"/>
              </a:rPr>
              <a:t>the </a:t>
            </a:r>
            <a:r>
              <a:rPr lang="en-US" sz="2400" spc="-5" dirty="0">
                <a:cs typeface="Calibri"/>
              </a:rPr>
              <a:t>population must be studied </a:t>
            </a:r>
            <a:r>
              <a:rPr lang="en-US" sz="2400" spc="-15" dirty="0">
                <a:cs typeface="Calibri"/>
              </a:rPr>
              <a:t>for </a:t>
            </a:r>
            <a:r>
              <a:rPr lang="en-US" sz="2400" spc="-10" dirty="0">
                <a:cs typeface="Calibri"/>
              </a:rPr>
              <a:t>more  </a:t>
            </a:r>
            <a:r>
              <a:rPr lang="en-US" sz="2400" spc="-15" dirty="0">
                <a:cs typeface="Calibri"/>
              </a:rPr>
              <a:t>accurate</a:t>
            </a:r>
            <a:r>
              <a:rPr lang="en-US" sz="2400" spc="-5" dirty="0">
                <a:cs typeface="Calibri"/>
              </a:rPr>
              <a:t> </a:t>
            </a:r>
            <a:r>
              <a:rPr lang="en-US" sz="2400" spc="-10" dirty="0">
                <a:cs typeface="Calibri"/>
              </a:rPr>
              <a:t>results</a:t>
            </a:r>
            <a:endParaRPr lang="en-US" sz="2400" dirty="0">
              <a:cs typeface="Calibri"/>
            </a:endParaRPr>
          </a:p>
          <a:p>
            <a:pPr marL="299085" marR="346075" indent="-287020" algn="just">
              <a:buFont typeface="Arial"/>
              <a:buChar char="•"/>
              <a:tabLst>
                <a:tab pos="299720" algn="l"/>
              </a:tabLst>
            </a:pPr>
            <a:endParaRPr lang="en-US" sz="2400" dirty="0">
              <a:cs typeface="Calibri"/>
            </a:endParaRPr>
          </a:p>
          <a:p>
            <a:pPr marL="299085" marR="346075" indent="-287020" algn="just">
              <a:buFont typeface="Arial"/>
              <a:buChar char="•"/>
              <a:tabLst>
                <a:tab pos="299720" algn="l"/>
              </a:tabLst>
            </a:pPr>
            <a:endParaRPr lang="en-US" sz="2400" spc="-15" dirty="0"/>
          </a:p>
          <a:p>
            <a:endParaRPr lang="en-US" sz="2400" dirty="0"/>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590800"/>
            <a:ext cx="8229600" cy="1295400"/>
          </a:xfrm>
        </p:spPr>
        <p:txBody>
          <a:bodyPr>
            <a:normAutofit/>
          </a:bodyPr>
          <a:lstStyle/>
          <a:p>
            <a:pPr algn="ctr">
              <a:buNone/>
            </a:pPr>
            <a:r>
              <a:rPr lang="en-US" sz="6000" dirty="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spc="-5" dirty="0">
                <a:cs typeface="Calibri"/>
              </a:rPr>
              <a:t>Basic </a:t>
            </a:r>
            <a:r>
              <a:rPr lang="en-US" i="1" spc="-20" dirty="0">
                <a:cs typeface="Calibri"/>
              </a:rPr>
              <a:t>(</a:t>
            </a:r>
            <a:r>
              <a:rPr lang="en-US" i="1" spc="-10" dirty="0">
                <a:cs typeface="Calibri"/>
              </a:rPr>
              <a:t>fundamental </a:t>
            </a:r>
            <a:r>
              <a:rPr lang="en-US" i="1" dirty="0">
                <a:cs typeface="Calibri"/>
              </a:rPr>
              <a:t>or </a:t>
            </a:r>
            <a:r>
              <a:rPr lang="en-US" i="1" spc="-5" dirty="0">
                <a:cs typeface="Calibri"/>
              </a:rPr>
              <a:t>pure </a:t>
            </a:r>
            <a:r>
              <a:rPr lang="en-US" i="1" dirty="0">
                <a:cs typeface="Calibri"/>
              </a:rPr>
              <a:t>) </a:t>
            </a:r>
            <a:r>
              <a:rPr lang="en-US" i="1" spc="-5" dirty="0">
                <a:cs typeface="Calibri"/>
              </a:rPr>
              <a:t>research</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r>
              <a:rPr lang="en-US" sz="2800" b="1" spc="-5" dirty="0">
                <a:cs typeface="Calibri"/>
              </a:rPr>
              <a:t>Basic </a:t>
            </a:r>
            <a:r>
              <a:rPr lang="en-US" sz="2800" spc="-20" dirty="0">
                <a:cs typeface="Calibri"/>
              </a:rPr>
              <a:t>(</a:t>
            </a:r>
            <a:r>
              <a:rPr lang="en-US" sz="2800" spc="-10" dirty="0">
                <a:cs typeface="Calibri"/>
              </a:rPr>
              <a:t>fundamental </a:t>
            </a:r>
            <a:r>
              <a:rPr lang="en-US" sz="2800" dirty="0">
                <a:cs typeface="Calibri"/>
              </a:rPr>
              <a:t>or </a:t>
            </a:r>
            <a:r>
              <a:rPr lang="en-US" sz="2800" spc="-5" dirty="0">
                <a:cs typeface="Calibri"/>
              </a:rPr>
              <a:t>pure </a:t>
            </a:r>
            <a:r>
              <a:rPr lang="en-US" sz="2800" dirty="0">
                <a:cs typeface="Calibri"/>
              </a:rPr>
              <a:t>) </a:t>
            </a:r>
            <a:r>
              <a:rPr lang="en-US" sz="2800" spc="-5" dirty="0">
                <a:cs typeface="Calibri"/>
              </a:rPr>
              <a:t>research is driven </a:t>
            </a:r>
            <a:r>
              <a:rPr lang="en-US" sz="2800" spc="-10" dirty="0">
                <a:cs typeface="Calibri"/>
              </a:rPr>
              <a:t>by </a:t>
            </a:r>
            <a:r>
              <a:rPr lang="en-US" sz="2800" dirty="0">
                <a:cs typeface="Calibri"/>
              </a:rPr>
              <a:t>a  </a:t>
            </a:r>
            <a:r>
              <a:rPr lang="en-US" sz="2800" spc="-10" dirty="0">
                <a:cs typeface="Calibri"/>
              </a:rPr>
              <a:t>scientist's </a:t>
            </a:r>
            <a:r>
              <a:rPr lang="en-US" sz="2800" spc="-5" dirty="0">
                <a:cs typeface="Calibri"/>
              </a:rPr>
              <a:t>curiosity or </a:t>
            </a:r>
            <a:r>
              <a:rPr lang="en-US" sz="2800" spc="-15" dirty="0">
                <a:cs typeface="Calibri"/>
              </a:rPr>
              <a:t>interest </a:t>
            </a:r>
            <a:r>
              <a:rPr lang="en-US" sz="2800" spc="-5" dirty="0">
                <a:cs typeface="Calibri"/>
              </a:rPr>
              <a:t>in </a:t>
            </a:r>
            <a:r>
              <a:rPr lang="en-US" sz="2800" dirty="0">
                <a:cs typeface="Calibri"/>
              </a:rPr>
              <a:t>a </a:t>
            </a:r>
            <a:r>
              <a:rPr lang="en-US" sz="2800" spc="-5" dirty="0">
                <a:cs typeface="Calibri"/>
              </a:rPr>
              <a:t>scientific </a:t>
            </a:r>
            <a:r>
              <a:rPr lang="en-US" sz="2800" spc="-10" dirty="0">
                <a:cs typeface="Calibri"/>
              </a:rPr>
              <a:t>question. </a:t>
            </a:r>
            <a:r>
              <a:rPr lang="en-US" sz="2800" spc="-5" dirty="0">
                <a:cs typeface="Calibri"/>
              </a:rPr>
              <a:t>The  main motivation is </a:t>
            </a:r>
            <a:r>
              <a:rPr lang="en-US" sz="2800" spc="-15" dirty="0">
                <a:cs typeface="Calibri"/>
              </a:rPr>
              <a:t>to </a:t>
            </a:r>
            <a:r>
              <a:rPr lang="en-US" sz="2800" spc="-10" dirty="0">
                <a:cs typeface="Calibri"/>
              </a:rPr>
              <a:t>expand </a:t>
            </a:r>
            <a:r>
              <a:rPr lang="en-US" sz="2800" dirty="0">
                <a:cs typeface="Calibri"/>
              </a:rPr>
              <a:t>man's </a:t>
            </a:r>
            <a:r>
              <a:rPr lang="en-US" sz="2800" spc="-5" dirty="0">
                <a:cs typeface="Calibri"/>
              </a:rPr>
              <a:t>knowledge, not </a:t>
            </a:r>
            <a:r>
              <a:rPr lang="en-US" sz="2800" spc="-15" dirty="0">
                <a:cs typeface="Calibri"/>
              </a:rPr>
              <a:t>to </a:t>
            </a:r>
            <a:r>
              <a:rPr lang="en-US" sz="2800" spc="-10" dirty="0">
                <a:cs typeface="Calibri"/>
              </a:rPr>
              <a:t>create  </a:t>
            </a:r>
            <a:r>
              <a:rPr lang="en-US" sz="2800" spc="-5" dirty="0">
                <a:cs typeface="Calibri"/>
              </a:rPr>
              <a:t>or </a:t>
            </a:r>
            <a:r>
              <a:rPr lang="en-US" sz="2800" spc="-10" dirty="0">
                <a:cs typeface="Calibri"/>
              </a:rPr>
              <a:t>invent </a:t>
            </a:r>
            <a:r>
              <a:rPr lang="en-US" sz="2800" spc="-5" dirty="0">
                <a:cs typeface="Calibri"/>
              </a:rPr>
              <a:t>something. There </a:t>
            </a:r>
            <a:r>
              <a:rPr lang="en-US" sz="2800" dirty="0">
                <a:cs typeface="Calibri"/>
              </a:rPr>
              <a:t>is </a:t>
            </a:r>
            <a:r>
              <a:rPr lang="en-US" sz="2800" spc="-5" dirty="0">
                <a:cs typeface="Calibri"/>
              </a:rPr>
              <a:t>no </a:t>
            </a:r>
            <a:r>
              <a:rPr lang="en-US" sz="2800" spc="-10" dirty="0">
                <a:cs typeface="Calibri"/>
              </a:rPr>
              <a:t>obvious </a:t>
            </a:r>
            <a:r>
              <a:rPr lang="en-US" sz="2800" spc="-5" dirty="0">
                <a:cs typeface="Calibri"/>
              </a:rPr>
              <a:t>commercial value </a:t>
            </a:r>
            <a:r>
              <a:rPr lang="en-US" sz="2800" spc="-15" dirty="0">
                <a:cs typeface="Calibri"/>
              </a:rPr>
              <a:t>to  </a:t>
            </a:r>
            <a:r>
              <a:rPr lang="en-US" sz="2800" dirty="0">
                <a:cs typeface="Calibri"/>
              </a:rPr>
              <a:t>the </a:t>
            </a:r>
            <a:r>
              <a:rPr lang="en-US" sz="2800" spc="-10" dirty="0">
                <a:cs typeface="Calibri"/>
              </a:rPr>
              <a:t>discoveries </a:t>
            </a:r>
            <a:r>
              <a:rPr lang="en-US" sz="2800" dirty="0">
                <a:cs typeface="Calibri"/>
              </a:rPr>
              <a:t>that </a:t>
            </a:r>
            <a:r>
              <a:rPr lang="en-US" sz="2800" spc="-5" dirty="0">
                <a:cs typeface="Calibri"/>
              </a:rPr>
              <a:t>result from basic</a:t>
            </a:r>
            <a:r>
              <a:rPr lang="en-US" sz="2800" spc="35" dirty="0">
                <a:cs typeface="Calibri"/>
              </a:rPr>
              <a:t> </a:t>
            </a:r>
            <a:r>
              <a:rPr lang="en-US" sz="2800" spc="-5" dirty="0">
                <a:cs typeface="Calibri"/>
              </a:rPr>
              <a:t>research.</a:t>
            </a:r>
          </a:p>
          <a:p>
            <a:r>
              <a:rPr lang="en-US" sz="2800" spc="-10" dirty="0">
                <a:cs typeface="Calibri"/>
              </a:rPr>
              <a:t>For example, </a:t>
            </a:r>
            <a:r>
              <a:rPr lang="en-US" sz="2800" spc="-5" dirty="0">
                <a:cs typeface="Calibri"/>
              </a:rPr>
              <a:t>basic science </a:t>
            </a:r>
            <a:r>
              <a:rPr lang="en-US" sz="2800" spc="-10" dirty="0">
                <a:cs typeface="Calibri"/>
              </a:rPr>
              <a:t>investigations probe </a:t>
            </a:r>
            <a:r>
              <a:rPr lang="en-US" sz="2800" spc="-15" dirty="0">
                <a:cs typeface="Calibri"/>
              </a:rPr>
              <a:t>for </a:t>
            </a:r>
            <a:r>
              <a:rPr lang="en-US" sz="2800" spc="-10" dirty="0">
                <a:cs typeface="Calibri"/>
              </a:rPr>
              <a:t>answers  to </a:t>
            </a:r>
            <a:r>
              <a:rPr lang="en-US" sz="2800" spc="-5" dirty="0">
                <a:cs typeface="Calibri"/>
              </a:rPr>
              <a:t>questions such</a:t>
            </a:r>
            <a:r>
              <a:rPr lang="en-US" sz="2800" spc="5" dirty="0">
                <a:cs typeface="Calibri"/>
              </a:rPr>
              <a:t> </a:t>
            </a:r>
            <a:r>
              <a:rPr lang="en-US" sz="2800" dirty="0">
                <a:cs typeface="Calibri"/>
              </a:rPr>
              <a:t>as:</a:t>
            </a:r>
          </a:p>
          <a:p>
            <a:pPr marL="699135" lvl="1" indent="-287020">
              <a:spcBef>
                <a:spcPts val="100"/>
              </a:spcBef>
              <a:buFont typeface="Arial"/>
              <a:buChar char="•"/>
              <a:tabLst>
                <a:tab pos="299085" algn="l"/>
                <a:tab pos="299720" algn="l"/>
              </a:tabLst>
            </a:pPr>
            <a:r>
              <a:rPr lang="en-US" sz="2400" spc="-10" dirty="0">
                <a:cs typeface="Calibri"/>
              </a:rPr>
              <a:t>How </a:t>
            </a:r>
            <a:r>
              <a:rPr lang="en-US" sz="2400" spc="-5" dirty="0">
                <a:cs typeface="Calibri"/>
              </a:rPr>
              <a:t>did </a:t>
            </a:r>
            <a:r>
              <a:rPr lang="en-US" sz="2400" dirty="0">
                <a:cs typeface="Calibri"/>
              </a:rPr>
              <a:t>the </a:t>
            </a:r>
            <a:r>
              <a:rPr lang="en-US" sz="2400" spc="-10" dirty="0">
                <a:cs typeface="Calibri"/>
              </a:rPr>
              <a:t>universe</a:t>
            </a:r>
            <a:r>
              <a:rPr lang="en-US" sz="2400" spc="35" dirty="0">
                <a:cs typeface="Calibri"/>
              </a:rPr>
              <a:t> </a:t>
            </a:r>
            <a:r>
              <a:rPr lang="en-US" sz="2400" spc="-5" dirty="0">
                <a:cs typeface="Calibri"/>
              </a:rPr>
              <a:t>begin?</a:t>
            </a:r>
            <a:endParaRPr lang="en-US" sz="2400" dirty="0">
              <a:cs typeface="Calibri"/>
            </a:endParaRPr>
          </a:p>
          <a:p>
            <a:pPr marL="699135" lvl="1" indent="-287020">
              <a:buFont typeface="Arial"/>
              <a:buChar char="•"/>
              <a:tabLst>
                <a:tab pos="299085" algn="l"/>
                <a:tab pos="299720" algn="l"/>
              </a:tabLst>
            </a:pPr>
            <a:r>
              <a:rPr lang="en-US" sz="2400" spc="-5" dirty="0">
                <a:cs typeface="Calibri"/>
              </a:rPr>
              <a:t>What </a:t>
            </a:r>
            <a:r>
              <a:rPr lang="en-US" sz="2400" spc="-10" dirty="0">
                <a:cs typeface="Calibri"/>
              </a:rPr>
              <a:t>are protons, neutrons, </a:t>
            </a:r>
            <a:r>
              <a:rPr lang="en-US" sz="2400" dirty="0">
                <a:cs typeface="Calibri"/>
              </a:rPr>
              <a:t>and </a:t>
            </a:r>
            <a:r>
              <a:rPr lang="en-US" sz="2400" spc="-10" dirty="0">
                <a:cs typeface="Calibri"/>
              </a:rPr>
              <a:t>electrons </a:t>
            </a:r>
            <a:r>
              <a:rPr lang="en-US" sz="2400" spc="-5" dirty="0">
                <a:cs typeface="Calibri"/>
              </a:rPr>
              <a:t>composed</a:t>
            </a:r>
            <a:r>
              <a:rPr lang="en-US" sz="2400" spc="50" dirty="0">
                <a:cs typeface="Calibri"/>
              </a:rPr>
              <a:t> </a:t>
            </a:r>
            <a:r>
              <a:rPr lang="en-US" sz="2400" spc="-5" dirty="0">
                <a:cs typeface="Calibri"/>
              </a:rPr>
              <a:t>of?</a:t>
            </a:r>
            <a:endParaRPr lang="en-US" sz="2400" dirty="0">
              <a:cs typeface="Calibri"/>
            </a:endParaRPr>
          </a:p>
          <a:p>
            <a:pPr marL="699135" lvl="1" indent="-287020">
              <a:buFont typeface="Arial"/>
              <a:buChar char="•"/>
              <a:tabLst>
                <a:tab pos="299085" algn="l"/>
                <a:tab pos="299720" algn="l"/>
              </a:tabLst>
            </a:pPr>
            <a:r>
              <a:rPr lang="en-US" sz="2400" spc="-5" dirty="0">
                <a:cs typeface="Calibri"/>
              </a:rPr>
              <a:t>What is </a:t>
            </a:r>
            <a:r>
              <a:rPr lang="en-US" sz="2400" dirty="0">
                <a:cs typeface="Calibri"/>
              </a:rPr>
              <a:t>the </a:t>
            </a:r>
            <a:r>
              <a:rPr lang="en-US" sz="2400" spc="-5" dirty="0">
                <a:cs typeface="Calibri"/>
              </a:rPr>
              <a:t>specific genetic </a:t>
            </a:r>
            <a:r>
              <a:rPr lang="en-US" sz="2400" spc="-10" dirty="0">
                <a:cs typeface="Calibri"/>
              </a:rPr>
              <a:t>code </a:t>
            </a:r>
            <a:r>
              <a:rPr lang="en-US" sz="2400" spc="-5" dirty="0">
                <a:cs typeface="Calibri"/>
              </a:rPr>
              <a:t>of </a:t>
            </a:r>
            <a:r>
              <a:rPr lang="en-US" sz="2400" dirty="0">
                <a:cs typeface="Calibri"/>
              </a:rPr>
              <a:t>the </a:t>
            </a:r>
            <a:r>
              <a:rPr lang="en-US" sz="2400" spc="-5" dirty="0">
                <a:cs typeface="Calibri"/>
              </a:rPr>
              <a:t>fruit</a:t>
            </a:r>
            <a:r>
              <a:rPr lang="en-US" sz="2400" spc="45" dirty="0">
                <a:cs typeface="Calibri"/>
              </a:rPr>
              <a:t> </a:t>
            </a:r>
            <a:r>
              <a:rPr lang="en-US" sz="2400" spc="-5" dirty="0">
                <a:cs typeface="Calibri"/>
              </a:rPr>
              <a:t>fly?</a:t>
            </a:r>
            <a:endParaRPr lang="en-US" sz="2400" dirty="0">
              <a:cs typeface="Calibri"/>
            </a:endParaRPr>
          </a:p>
          <a:p>
            <a:endParaRPr lang="en-US" sz="2800" dirty="0">
              <a:cs typeface="Calibri"/>
            </a:endParaRPr>
          </a:p>
          <a:p>
            <a:endParaRPr lang="en-US" sz="2800" dirty="0">
              <a:cs typeface="Calibri"/>
            </a:endParaRPr>
          </a:p>
          <a:p>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5" dirty="0">
                <a:cs typeface="Calibri"/>
              </a:rPr>
              <a:t>Correlation research</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2400" b="1" spc="-5" dirty="0">
                <a:cs typeface="Calibri"/>
              </a:rPr>
              <a:t>Correlation research </a:t>
            </a:r>
            <a:r>
              <a:rPr lang="en-US" sz="2400" spc="-5" dirty="0">
                <a:cs typeface="Calibri"/>
              </a:rPr>
              <a:t>refers </a:t>
            </a:r>
            <a:r>
              <a:rPr lang="en-US" sz="2400" spc="-15" dirty="0">
                <a:cs typeface="Calibri"/>
              </a:rPr>
              <a:t>to </a:t>
            </a:r>
            <a:r>
              <a:rPr lang="en-US" sz="2400" dirty="0">
                <a:cs typeface="Calibri"/>
              </a:rPr>
              <a:t>the </a:t>
            </a:r>
            <a:r>
              <a:rPr lang="en-US" sz="2400" spc="-15" dirty="0">
                <a:cs typeface="Calibri"/>
              </a:rPr>
              <a:t>systematic </a:t>
            </a:r>
            <a:r>
              <a:rPr lang="en-US" sz="2400" spc="-10" dirty="0">
                <a:cs typeface="Calibri"/>
              </a:rPr>
              <a:t>investigation </a:t>
            </a:r>
            <a:r>
              <a:rPr lang="en-US" sz="2400" spc="-5" dirty="0">
                <a:cs typeface="Calibri"/>
              </a:rPr>
              <a:t>or  </a:t>
            </a:r>
            <a:r>
              <a:rPr lang="en-US" sz="2400" spc="-15" dirty="0">
                <a:cs typeface="Calibri"/>
              </a:rPr>
              <a:t>statistical </a:t>
            </a:r>
            <a:r>
              <a:rPr lang="en-US" sz="2400" spc="-10" dirty="0">
                <a:cs typeface="Calibri"/>
              </a:rPr>
              <a:t>study </a:t>
            </a:r>
            <a:r>
              <a:rPr lang="en-US" sz="2400" spc="-5" dirty="0">
                <a:cs typeface="Calibri"/>
              </a:rPr>
              <a:t>of </a:t>
            </a:r>
            <a:r>
              <a:rPr lang="en-US" sz="2400" spc="-10" dirty="0">
                <a:cs typeface="Calibri"/>
              </a:rPr>
              <a:t>relationships </a:t>
            </a:r>
            <a:r>
              <a:rPr lang="en-US" sz="2400" spc="-5" dirty="0">
                <a:cs typeface="Calibri"/>
              </a:rPr>
              <a:t>among two or more variables,  without necessarily </a:t>
            </a:r>
            <a:r>
              <a:rPr lang="en-US" sz="2400" spc="-10" dirty="0">
                <a:cs typeface="Calibri"/>
              </a:rPr>
              <a:t>determining cause </a:t>
            </a:r>
            <a:r>
              <a:rPr lang="en-US" sz="2400" spc="-5" dirty="0">
                <a:cs typeface="Calibri"/>
              </a:rPr>
              <a:t>and</a:t>
            </a:r>
            <a:r>
              <a:rPr lang="en-US" sz="2400" spc="80" dirty="0">
                <a:cs typeface="Calibri"/>
              </a:rPr>
              <a:t> </a:t>
            </a:r>
            <a:r>
              <a:rPr lang="en-US" sz="2400" spc="-5" dirty="0">
                <a:cs typeface="Calibri"/>
              </a:rPr>
              <a:t>effect.</a:t>
            </a:r>
          </a:p>
          <a:p>
            <a:pPr algn="just"/>
            <a:r>
              <a:rPr lang="en-US" sz="2400" dirty="0">
                <a:cs typeface="Calibri"/>
              </a:rPr>
              <a:t>It </a:t>
            </a:r>
            <a:r>
              <a:rPr lang="en-US" sz="2400" spc="-5" dirty="0">
                <a:cs typeface="Calibri"/>
              </a:rPr>
              <a:t>Seeks </a:t>
            </a:r>
            <a:r>
              <a:rPr lang="en-US" sz="2400" spc="-15" dirty="0">
                <a:cs typeface="Calibri"/>
              </a:rPr>
              <a:t>to establish </a:t>
            </a:r>
            <a:r>
              <a:rPr lang="en-US" sz="2400" dirty="0">
                <a:cs typeface="Calibri"/>
              </a:rPr>
              <a:t>a </a:t>
            </a:r>
            <a:r>
              <a:rPr lang="en-US" sz="2400" spc="-10" dirty="0">
                <a:cs typeface="Calibri"/>
              </a:rPr>
              <a:t>relation/association/correlation  </a:t>
            </a:r>
            <a:r>
              <a:rPr lang="en-US" sz="2400" spc="-5" dirty="0">
                <a:cs typeface="Calibri"/>
              </a:rPr>
              <a:t>between two or more variables </a:t>
            </a:r>
            <a:r>
              <a:rPr lang="en-US" sz="2400" dirty="0">
                <a:cs typeface="Calibri"/>
              </a:rPr>
              <a:t>that </a:t>
            </a:r>
            <a:r>
              <a:rPr lang="en-US" sz="2400" spc="-5" dirty="0">
                <a:cs typeface="Calibri"/>
              </a:rPr>
              <a:t>do not readily lend  </a:t>
            </a:r>
            <a:r>
              <a:rPr lang="en-US" sz="2400" dirty="0">
                <a:cs typeface="Calibri"/>
              </a:rPr>
              <a:t>themselves </a:t>
            </a:r>
            <a:r>
              <a:rPr lang="en-US" sz="2400" spc="-15" dirty="0">
                <a:cs typeface="Calibri"/>
              </a:rPr>
              <a:t>to </a:t>
            </a:r>
            <a:r>
              <a:rPr lang="en-US" sz="2400" spc="-10" dirty="0">
                <a:cs typeface="Calibri"/>
              </a:rPr>
              <a:t>experimental</a:t>
            </a:r>
            <a:r>
              <a:rPr lang="en-US" sz="2400" spc="-5" dirty="0">
                <a:cs typeface="Calibri"/>
              </a:rPr>
              <a:t> </a:t>
            </a:r>
            <a:r>
              <a:rPr lang="en-US" sz="2400" spc="-10" dirty="0">
                <a:cs typeface="Calibri"/>
              </a:rPr>
              <a:t>manipulation.</a:t>
            </a:r>
          </a:p>
          <a:p>
            <a:pPr algn="just"/>
            <a:r>
              <a:rPr lang="en-US" sz="2400" spc="-10" dirty="0">
                <a:cs typeface="Calibri"/>
              </a:rPr>
              <a:t>For example, to </a:t>
            </a:r>
            <a:r>
              <a:rPr lang="en-US" sz="2400" spc="-15" dirty="0">
                <a:cs typeface="Calibri"/>
              </a:rPr>
              <a:t>test </a:t>
            </a:r>
            <a:r>
              <a:rPr lang="en-US" sz="2400" dirty="0">
                <a:cs typeface="Calibri"/>
              </a:rPr>
              <a:t>the </a:t>
            </a:r>
            <a:r>
              <a:rPr lang="en-US" sz="2400" spc="-5" dirty="0">
                <a:cs typeface="Calibri"/>
              </a:rPr>
              <a:t>hypothesis </a:t>
            </a:r>
            <a:r>
              <a:rPr lang="en-US" sz="2400" dirty="0">
                <a:cs typeface="Calibri"/>
              </a:rPr>
              <a:t>“ </a:t>
            </a:r>
            <a:r>
              <a:rPr lang="en-US" sz="2400" spc="-10" dirty="0">
                <a:cs typeface="Calibri"/>
              </a:rPr>
              <a:t>Listening to </a:t>
            </a:r>
            <a:r>
              <a:rPr lang="en-US" sz="2400" dirty="0">
                <a:cs typeface="Calibri"/>
              </a:rPr>
              <a:t>music </a:t>
            </a:r>
            <a:r>
              <a:rPr lang="en-US" sz="2400" spc="-15" dirty="0">
                <a:cs typeface="Calibri"/>
              </a:rPr>
              <a:t>lowers  </a:t>
            </a:r>
            <a:r>
              <a:rPr lang="en-US" sz="2400" spc="-5" dirty="0">
                <a:cs typeface="Calibri"/>
              </a:rPr>
              <a:t>blood </a:t>
            </a:r>
            <a:r>
              <a:rPr lang="en-US" sz="2400" spc="-10" dirty="0">
                <a:cs typeface="Calibri"/>
              </a:rPr>
              <a:t>pressure </a:t>
            </a:r>
            <a:r>
              <a:rPr lang="en-US" sz="2400" spc="-5" dirty="0">
                <a:cs typeface="Calibri"/>
              </a:rPr>
              <a:t>levels” there </a:t>
            </a:r>
            <a:r>
              <a:rPr lang="en-US" sz="2400" spc="-10" dirty="0">
                <a:cs typeface="Calibri"/>
              </a:rPr>
              <a:t>are </a:t>
            </a:r>
            <a:r>
              <a:rPr lang="en-US" sz="2400" dirty="0">
                <a:cs typeface="Calibri"/>
              </a:rPr>
              <a:t>2 </a:t>
            </a:r>
            <a:r>
              <a:rPr lang="en-US" sz="2400" spc="-20" dirty="0">
                <a:cs typeface="Calibri"/>
              </a:rPr>
              <a:t>ways </a:t>
            </a:r>
            <a:r>
              <a:rPr lang="en-US" sz="2400" spc="-5" dirty="0">
                <a:cs typeface="Calibri"/>
              </a:rPr>
              <a:t>of conducting</a:t>
            </a:r>
            <a:r>
              <a:rPr lang="en-US" sz="2400" spc="55" dirty="0">
                <a:cs typeface="Calibri"/>
              </a:rPr>
              <a:t> </a:t>
            </a:r>
            <a:r>
              <a:rPr lang="en-US" sz="2400" spc="-10" dirty="0">
                <a:cs typeface="Calibri"/>
              </a:rPr>
              <a:t>research:</a:t>
            </a:r>
          </a:p>
          <a:p>
            <a:pPr marL="699135" marR="159385" lvl="1" indent="-287020" algn="just">
              <a:spcBef>
                <a:spcPts val="100"/>
              </a:spcBef>
              <a:buFont typeface="Arial"/>
              <a:buChar char="•"/>
              <a:tabLst>
                <a:tab pos="299085" algn="l"/>
                <a:tab pos="299720" algn="l"/>
              </a:tabLst>
            </a:pPr>
            <a:r>
              <a:rPr lang="en-US" sz="2000" spc="-10" dirty="0">
                <a:cs typeface="Calibri"/>
              </a:rPr>
              <a:t>Experimental </a:t>
            </a:r>
            <a:r>
              <a:rPr lang="en-US" sz="2000" dirty="0">
                <a:cs typeface="Calibri"/>
              </a:rPr>
              <a:t>– </a:t>
            </a:r>
            <a:r>
              <a:rPr lang="en-US" sz="2000" spc="-10" dirty="0">
                <a:cs typeface="Calibri"/>
              </a:rPr>
              <a:t>group </a:t>
            </a:r>
            <a:r>
              <a:rPr lang="en-US" sz="2000" spc="-5" dirty="0">
                <a:cs typeface="Calibri"/>
              </a:rPr>
              <a:t>samples </a:t>
            </a:r>
            <a:r>
              <a:rPr lang="en-US" sz="2000" dirty="0">
                <a:cs typeface="Calibri"/>
              </a:rPr>
              <a:t>and </a:t>
            </a:r>
            <a:r>
              <a:rPr lang="en-US" sz="2000" spc="-20" dirty="0">
                <a:cs typeface="Calibri"/>
              </a:rPr>
              <a:t>make </a:t>
            </a:r>
            <a:r>
              <a:rPr lang="en-US" sz="2000" spc="-5" dirty="0">
                <a:cs typeface="Calibri"/>
              </a:rPr>
              <a:t>one </a:t>
            </a:r>
            <a:r>
              <a:rPr lang="en-US" sz="2000" spc="-10" dirty="0">
                <a:cs typeface="Calibri"/>
              </a:rPr>
              <a:t>group listen  to </a:t>
            </a:r>
            <a:r>
              <a:rPr lang="en-US" sz="2000" dirty="0">
                <a:cs typeface="Calibri"/>
              </a:rPr>
              <a:t>music and then </a:t>
            </a:r>
            <a:r>
              <a:rPr lang="en-US" sz="2000" spc="-10" dirty="0">
                <a:cs typeface="Calibri"/>
              </a:rPr>
              <a:t>compare </a:t>
            </a:r>
            <a:r>
              <a:rPr lang="en-US" sz="2000" dirty="0">
                <a:cs typeface="Calibri"/>
              </a:rPr>
              <a:t>the </a:t>
            </a:r>
            <a:r>
              <a:rPr lang="en-US" sz="2000" dirty="0" err="1">
                <a:cs typeface="Calibri"/>
              </a:rPr>
              <a:t>bp</a:t>
            </a:r>
            <a:r>
              <a:rPr lang="en-US" sz="2000" spc="35" dirty="0">
                <a:cs typeface="Calibri"/>
              </a:rPr>
              <a:t> </a:t>
            </a:r>
            <a:r>
              <a:rPr lang="en-US" sz="2000" spc="-5" dirty="0">
                <a:cs typeface="Calibri"/>
              </a:rPr>
              <a:t>levels</a:t>
            </a:r>
            <a:endParaRPr lang="en-US" sz="2000" dirty="0">
              <a:cs typeface="Calibri"/>
            </a:endParaRPr>
          </a:p>
          <a:p>
            <a:pPr marL="699135" marR="5080" lvl="1" indent="-287020" algn="just">
              <a:buFont typeface="Arial"/>
              <a:buChar char="•"/>
              <a:tabLst>
                <a:tab pos="299085" algn="l"/>
                <a:tab pos="299720" algn="l"/>
              </a:tabLst>
            </a:pPr>
            <a:r>
              <a:rPr lang="en-US" sz="2000" spc="-5" dirty="0">
                <a:cs typeface="Calibri"/>
              </a:rPr>
              <a:t>Survey </a:t>
            </a:r>
            <a:r>
              <a:rPr lang="en-US" sz="2000" dirty="0">
                <a:cs typeface="Calibri"/>
              </a:rPr>
              <a:t>– ask </a:t>
            </a:r>
            <a:r>
              <a:rPr lang="en-US" sz="2000" spc="-5" dirty="0">
                <a:cs typeface="Calibri"/>
              </a:rPr>
              <a:t>people how they </a:t>
            </a:r>
            <a:r>
              <a:rPr lang="en-US" sz="2000" spc="-10" dirty="0">
                <a:cs typeface="Calibri"/>
              </a:rPr>
              <a:t>feel </a:t>
            </a:r>
            <a:r>
              <a:rPr lang="en-US" sz="2000" dirty="0">
                <a:cs typeface="Calibri"/>
              </a:rPr>
              <a:t>? </a:t>
            </a:r>
            <a:r>
              <a:rPr lang="en-US" sz="2000" spc="-10" dirty="0">
                <a:cs typeface="Calibri"/>
              </a:rPr>
              <a:t>How often </a:t>
            </a:r>
            <a:r>
              <a:rPr lang="en-US" sz="2000" spc="-5" dirty="0">
                <a:cs typeface="Calibri"/>
              </a:rPr>
              <a:t>they </a:t>
            </a:r>
            <a:r>
              <a:rPr lang="en-US" sz="2000" spc="-10" dirty="0">
                <a:cs typeface="Calibri"/>
              </a:rPr>
              <a:t>listen?  </a:t>
            </a:r>
            <a:r>
              <a:rPr lang="en-US" sz="2000" dirty="0">
                <a:cs typeface="Calibri"/>
              </a:rPr>
              <a:t>And then</a:t>
            </a:r>
            <a:r>
              <a:rPr lang="en-US" sz="2000" spc="5" dirty="0">
                <a:cs typeface="Calibri"/>
              </a:rPr>
              <a:t> </a:t>
            </a:r>
            <a:r>
              <a:rPr lang="en-US" sz="2000" spc="-10" dirty="0">
                <a:cs typeface="Calibri"/>
              </a:rPr>
              <a:t>compare</a:t>
            </a:r>
            <a:endParaRPr lang="en-US" sz="2000" dirty="0">
              <a:cs typeface="Calibri"/>
            </a:endParaRPr>
          </a:p>
          <a:p>
            <a:pPr algn="just"/>
            <a:endParaRPr lang="en-US" sz="2400" dirty="0">
              <a:cs typeface="Calibri"/>
            </a:endParaRPr>
          </a:p>
          <a:p>
            <a:pPr algn="just"/>
            <a:endParaRPr lang="en-US" sz="2400" dirty="0">
              <a:cs typeface="Calibri"/>
            </a:endParaRPr>
          </a:p>
          <a:p>
            <a:pPr algn="just"/>
            <a:endParaRPr lang="en-US" sz="2400" dirty="0">
              <a:cs typeface="Calibri"/>
            </a:endParaRPr>
          </a:p>
          <a:p>
            <a:pPr algn="just"/>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cs typeface="Calibri"/>
              </a:rPr>
              <a:t>Ad</a:t>
            </a:r>
            <a:r>
              <a:rPr lang="en-US" b="1" i="1" spc="-10" dirty="0">
                <a:cs typeface="Calibri"/>
              </a:rPr>
              <a:t>v</a:t>
            </a:r>
            <a:r>
              <a:rPr lang="en-US" b="1" i="1" dirty="0">
                <a:cs typeface="Calibri"/>
              </a:rPr>
              <a:t>a</a:t>
            </a:r>
            <a:r>
              <a:rPr lang="en-US" b="1" i="1" spc="-15" dirty="0">
                <a:cs typeface="Calibri"/>
              </a:rPr>
              <a:t>n</a:t>
            </a:r>
            <a:r>
              <a:rPr lang="en-US" b="1" i="1" spc="-25" dirty="0">
                <a:cs typeface="Calibri"/>
              </a:rPr>
              <a:t>t</a:t>
            </a:r>
            <a:r>
              <a:rPr lang="en-US" b="1" i="1" dirty="0">
                <a:cs typeface="Calibri"/>
              </a:rPr>
              <a:t>ages:</a:t>
            </a:r>
            <a:br>
              <a:rPr lang="en-US" dirty="0">
                <a:cs typeface="Calibri"/>
              </a:rPr>
            </a:b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marL="12700" marR="5080" algn="just">
              <a:lnSpc>
                <a:spcPct val="100000"/>
              </a:lnSpc>
              <a:spcBef>
                <a:spcPts val="100"/>
              </a:spcBef>
              <a:buAutoNum type="arabicParenR"/>
              <a:tabLst>
                <a:tab pos="249554" algn="l"/>
              </a:tabLst>
            </a:pPr>
            <a:r>
              <a:rPr lang="en-US" spc="-5" dirty="0">
                <a:cs typeface="Calibri"/>
              </a:rPr>
              <a:t>Can </a:t>
            </a:r>
            <a:r>
              <a:rPr lang="en-US" spc="-10" dirty="0">
                <a:cs typeface="Calibri"/>
              </a:rPr>
              <a:t>collect </a:t>
            </a:r>
            <a:r>
              <a:rPr lang="en-US" dirty="0">
                <a:cs typeface="Calibri"/>
              </a:rPr>
              <a:t>much </a:t>
            </a:r>
            <a:r>
              <a:rPr lang="en-US" spc="-10" dirty="0">
                <a:cs typeface="Calibri"/>
              </a:rPr>
              <a:t>information from many </a:t>
            </a:r>
            <a:r>
              <a:rPr lang="en-US" spc="-5" dirty="0">
                <a:cs typeface="Calibri"/>
              </a:rPr>
              <a:t>subjects </a:t>
            </a:r>
            <a:r>
              <a:rPr lang="en-US" spc="-10" dirty="0">
                <a:cs typeface="Calibri"/>
              </a:rPr>
              <a:t>at  </a:t>
            </a:r>
            <a:r>
              <a:rPr lang="en-US" spc="-5" dirty="0">
                <a:cs typeface="Calibri"/>
              </a:rPr>
              <a:t>one time.</a:t>
            </a:r>
            <a:endParaRPr lang="en-US" dirty="0">
              <a:cs typeface="Calibri"/>
            </a:endParaRPr>
          </a:p>
          <a:p>
            <a:pPr marL="248920" indent="-236854" algn="just">
              <a:lnSpc>
                <a:spcPct val="100000"/>
              </a:lnSpc>
              <a:buAutoNum type="arabicParenR"/>
              <a:tabLst>
                <a:tab pos="249554" algn="l"/>
              </a:tabLst>
            </a:pPr>
            <a:r>
              <a:rPr lang="en-US" spc="-5" dirty="0">
                <a:cs typeface="Calibri"/>
              </a:rPr>
              <a:t>Can study </a:t>
            </a:r>
            <a:r>
              <a:rPr lang="en-US" dirty="0">
                <a:cs typeface="Calibri"/>
              </a:rPr>
              <a:t>a </a:t>
            </a:r>
            <a:r>
              <a:rPr lang="en-US" spc="-5" dirty="0">
                <a:cs typeface="Calibri"/>
              </a:rPr>
              <a:t>wide </a:t>
            </a:r>
            <a:r>
              <a:rPr lang="en-US" spc="-10" dirty="0">
                <a:cs typeface="Calibri"/>
              </a:rPr>
              <a:t>range </a:t>
            </a:r>
            <a:r>
              <a:rPr lang="en-US" spc="-5" dirty="0">
                <a:cs typeface="Calibri"/>
              </a:rPr>
              <a:t>of variables </a:t>
            </a:r>
            <a:r>
              <a:rPr lang="en-US" dirty="0">
                <a:cs typeface="Calibri"/>
              </a:rPr>
              <a:t>and</a:t>
            </a:r>
            <a:r>
              <a:rPr lang="en-US" spc="50" dirty="0">
                <a:cs typeface="Calibri"/>
              </a:rPr>
              <a:t> </a:t>
            </a:r>
            <a:r>
              <a:rPr lang="en-US" spc="-5" dirty="0">
                <a:cs typeface="Calibri"/>
              </a:rPr>
              <a:t>their </a:t>
            </a:r>
            <a:r>
              <a:rPr lang="en-US" spc="-10" dirty="0">
                <a:cs typeface="Calibri"/>
              </a:rPr>
              <a:t>interrelations.</a:t>
            </a:r>
            <a:endParaRPr lang="en-US" dirty="0">
              <a:cs typeface="Calibri"/>
            </a:endParaRPr>
          </a:p>
          <a:p>
            <a:pPr marL="12700" marR="191135" algn="just">
              <a:lnSpc>
                <a:spcPct val="100000"/>
              </a:lnSpc>
              <a:buAutoNum type="arabicParenR" startAt="3"/>
              <a:tabLst>
                <a:tab pos="249554" algn="l"/>
              </a:tabLst>
            </a:pPr>
            <a:r>
              <a:rPr lang="en-US" spc="-5" dirty="0">
                <a:cs typeface="Calibri"/>
              </a:rPr>
              <a:t>Study variables that </a:t>
            </a:r>
            <a:r>
              <a:rPr lang="en-US" spc="-10" dirty="0">
                <a:cs typeface="Calibri"/>
              </a:rPr>
              <a:t>are </a:t>
            </a:r>
            <a:r>
              <a:rPr lang="en-US" spc="-5" dirty="0">
                <a:cs typeface="Calibri"/>
              </a:rPr>
              <a:t>not easily </a:t>
            </a:r>
            <a:r>
              <a:rPr lang="en-US" spc="-10" dirty="0">
                <a:cs typeface="Calibri"/>
              </a:rPr>
              <a:t>produced </a:t>
            </a:r>
            <a:r>
              <a:rPr lang="en-US" spc="-5" dirty="0">
                <a:cs typeface="Calibri"/>
              </a:rPr>
              <a:t>in </a:t>
            </a:r>
            <a:r>
              <a:rPr lang="en-US" dirty="0">
                <a:cs typeface="Calibri"/>
              </a:rPr>
              <a:t>the  </a:t>
            </a:r>
            <a:r>
              <a:rPr lang="en-US" spc="-20" dirty="0">
                <a:cs typeface="Calibri"/>
              </a:rPr>
              <a:t>laboratory.</a:t>
            </a:r>
          </a:p>
          <a:p>
            <a:pPr marL="12700" marR="191135" algn="just">
              <a:buNone/>
              <a:tabLst>
                <a:tab pos="249554" algn="l"/>
              </a:tabLst>
            </a:pPr>
            <a:r>
              <a:rPr lang="en-US" b="1" i="1" dirty="0">
                <a:cs typeface="Calibri"/>
              </a:rPr>
              <a:t>Disad</a:t>
            </a:r>
            <a:r>
              <a:rPr lang="en-US" b="1" i="1" spc="-10" dirty="0">
                <a:cs typeface="Calibri"/>
              </a:rPr>
              <a:t>v</a:t>
            </a:r>
            <a:r>
              <a:rPr lang="en-US" b="1" i="1" dirty="0">
                <a:cs typeface="Calibri"/>
              </a:rPr>
              <a:t>a</a:t>
            </a:r>
            <a:r>
              <a:rPr lang="en-US" b="1" i="1" spc="-15" dirty="0">
                <a:cs typeface="Calibri"/>
              </a:rPr>
              <a:t>n</a:t>
            </a:r>
            <a:r>
              <a:rPr lang="en-US" b="1" i="1" spc="-25" dirty="0">
                <a:cs typeface="Calibri"/>
              </a:rPr>
              <a:t>t</a:t>
            </a:r>
            <a:r>
              <a:rPr lang="en-US" b="1" i="1" dirty="0">
                <a:cs typeface="Calibri"/>
              </a:rPr>
              <a:t>ages:</a:t>
            </a:r>
          </a:p>
          <a:p>
            <a:pPr marL="469900" marR="5080" indent="-457834" algn="just">
              <a:lnSpc>
                <a:spcPct val="100000"/>
              </a:lnSpc>
              <a:spcBef>
                <a:spcPts val="100"/>
              </a:spcBef>
              <a:buAutoNum type="arabicParenR"/>
              <a:tabLst>
                <a:tab pos="469900" algn="l"/>
                <a:tab pos="470534" algn="l"/>
              </a:tabLst>
            </a:pPr>
            <a:r>
              <a:rPr lang="en-US" spc="-10" dirty="0">
                <a:cs typeface="Calibri"/>
              </a:rPr>
              <a:t>Correlation </a:t>
            </a:r>
            <a:r>
              <a:rPr lang="en-US" spc="-5" dirty="0">
                <a:cs typeface="Calibri"/>
              </a:rPr>
              <a:t>does not </a:t>
            </a:r>
            <a:r>
              <a:rPr lang="en-US" spc="-10" dirty="0">
                <a:cs typeface="Calibri"/>
              </a:rPr>
              <a:t>indicate </a:t>
            </a:r>
            <a:r>
              <a:rPr lang="en-US" spc="-5" dirty="0">
                <a:cs typeface="Calibri"/>
              </a:rPr>
              <a:t>causation (cause and  </a:t>
            </a:r>
            <a:r>
              <a:rPr lang="en-US" spc="-10" dirty="0">
                <a:cs typeface="Calibri"/>
              </a:rPr>
              <a:t>effect).</a:t>
            </a:r>
            <a:endParaRPr lang="en-US" dirty="0">
              <a:cs typeface="Calibri"/>
            </a:endParaRPr>
          </a:p>
          <a:p>
            <a:pPr marL="520065" indent="-508000" algn="just">
              <a:lnSpc>
                <a:spcPct val="100000"/>
              </a:lnSpc>
              <a:buAutoNum type="arabicParenR"/>
              <a:tabLst>
                <a:tab pos="520065" algn="l"/>
                <a:tab pos="520700" algn="l"/>
              </a:tabLst>
            </a:pPr>
            <a:r>
              <a:rPr lang="en-US" spc="-10" dirty="0">
                <a:cs typeface="Calibri"/>
              </a:rPr>
              <a:t>Problems </a:t>
            </a:r>
            <a:r>
              <a:rPr lang="en-US" spc="-5" dirty="0">
                <a:cs typeface="Calibri"/>
              </a:rPr>
              <a:t>with self-report method</a:t>
            </a:r>
            <a:r>
              <a:rPr lang="en-US" spc="35" dirty="0">
                <a:cs typeface="Calibri"/>
              </a:rPr>
              <a:t> </a:t>
            </a:r>
            <a:r>
              <a:rPr lang="en-US" dirty="0">
                <a:cs typeface="Calibri"/>
              </a:rPr>
              <a:t>.</a:t>
            </a:r>
          </a:p>
          <a:p>
            <a:pPr marL="12700" marR="191135" algn="just">
              <a:buNone/>
              <a:tabLst>
                <a:tab pos="249554" algn="l"/>
              </a:tabLst>
            </a:pPr>
            <a:endParaRPr lang="en-US" dirty="0">
              <a:cs typeface="Calibri"/>
            </a:endParaRPr>
          </a:p>
          <a:p>
            <a:pPr marL="12700" marR="191135" algn="just">
              <a:lnSpc>
                <a:spcPct val="100000"/>
              </a:lnSpc>
              <a:buNone/>
              <a:tabLst>
                <a:tab pos="249554" algn="l"/>
              </a:tabLst>
            </a:pPr>
            <a:endParaRPr lang="en-US" dirty="0">
              <a:cs typeface="Calibri"/>
            </a:endParaRP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5" dirty="0">
                <a:cs typeface="Calibri"/>
              </a:rPr>
              <a:t>Descriptive research</a:t>
            </a:r>
            <a:endParaRPr lang="en-US" dirty="0"/>
          </a:p>
        </p:txBody>
      </p:sp>
      <p:sp>
        <p:nvSpPr>
          <p:cNvPr id="3" name="Content Placeholder 2"/>
          <p:cNvSpPr>
            <a:spLocks noGrp="1"/>
          </p:cNvSpPr>
          <p:nvPr>
            <p:ph idx="1"/>
          </p:nvPr>
        </p:nvSpPr>
        <p:spPr/>
        <p:txBody>
          <a:bodyPr/>
          <a:lstStyle/>
          <a:p>
            <a:pPr marL="12700" marR="5080" algn="just">
              <a:lnSpc>
                <a:spcPct val="100000"/>
              </a:lnSpc>
              <a:spcBef>
                <a:spcPts val="100"/>
              </a:spcBef>
            </a:pPr>
            <a:r>
              <a:rPr lang="en-US" spc="-5" dirty="0">
                <a:cs typeface="Calibri"/>
              </a:rPr>
              <a:t>It refers </a:t>
            </a:r>
            <a:r>
              <a:rPr lang="en-US" spc="-15" dirty="0">
                <a:cs typeface="Calibri"/>
              </a:rPr>
              <a:t>to </a:t>
            </a:r>
            <a:r>
              <a:rPr lang="en-US" spc="-5" dirty="0">
                <a:cs typeface="Calibri"/>
              </a:rPr>
              <a:t>research </a:t>
            </a:r>
            <a:r>
              <a:rPr lang="en-US" dirty="0">
                <a:cs typeface="Calibri"/>
              </a:rPr>
              <a:t>that </a:t>
            </a:r>
            <a:r>
              <a:rPr lang="en-US" spc="-5" dirty="0">
                <a:cs typeface="Calibri"/>
              </a:rPr>
              <a:t>provides an  </a:t>
            </a:r>
            <a:r>
              <a:rPr lang="en-US" spc="-10" dirty="0">
                <a:cs typeface="Calibri"/>
              </a:rPr>
              <a:t>accurate </a:t>
            </a:r>
            <a:r>
              <a:rPr lang="en-US" spc="-5" dirty="0">
                <a:cs typeface="Calibri"/>
              </a:rPr>
              <a:t>portrayal of </a:t>
            </a:r>
            <a:r>
              <a:rPr lang="en-US" spc="-10" dirty="0">
                <a:cs typeface="Calibri"/>
              </a:rPr>
              <a:t>characteristics </a:t>
            </a:r>
            <a:r>
              <a:rPr lang="en-US" spc="-5" dirty="0">
                <a:cs typeface="Calibri"/>
              </a:rPr>
              <a:t>of </a:t>
            </a:r>
            <a:r>
              <a:rPr lang="en-US" dirty="0">
                <a:cs typeface="Calibri"/>
              </a:rPr>
              <a:t>a </a:t>
            </a:r>
            <a:r>
              <a:rPr lang="en-US" spc="-5" dirty="0">
                <a:cs typeface="Calibri"/>
              </a:rPr>
              <a:t>particular individual,  situation, or group. </a:t>
            </a:r>
            <a:r>
              <a:rPr lang="en-US" spc="-10" dirty="0">
                <a:cs typeface="Calibri"/>
              </a:rPr>
              <a:t>Descriptive </a:t>
            </a:r>
            <a:r>
              <a:rPr lang="en-US" spc="-5" dirty="0">
                <a:cs typeface="Calibri"/>
              </a:rPr>
              <a:t>research, also</a:t>
            </a:r>
            <a:r>
              <a:rPr lang="en-US" spc="95" dirty="0">
                <a:cs typeface="Calibri"/>
              </a:rPr>
              <a:t> </a:t>
            </a:r>
            <a:r>
              <a:rPr lang="en-US" spc="-5" dirty="0">
                <a:cs typeface="Calibri"/>
              </a:rPr>
              <a:t>known as </a:t>
            </a:r>
            <a:r>
              <a:rPr lang="en-US" spc="-10" dirty="0">
                <a:cs typeface="Calibri"/>
              </a:rPr>
              <a:t>statistical</a:t>
            </a:r>
            <a:r>
              <a:rPr lang="en-US" spc="-5" dirty="0">
                <a:cs typeface="Calibri"/>
              </a:rPr>
              <a:t> research.</a:t>
            </a:r>
          </a:p>
          <a:p>
            <a:pPr marL="12700" marR="5080" algn="just">
              <a:spcBef>
                <a:spcPts val="100"/>
              </a:spcBef>
            </a:pPr>
            <a:r>
              <a:rPr lang="en-US" spc="-5" dirty="0">
                <a:cs typeface="Calibri"/>
              </a:rPr>
              <a:t>These </a:t>
            </a:r>
            <a:r>
              <a:rPr lang="en-US" spc="-10" dirty="0">
                <a:cs typeface="Calibri"/>
              </a:rPr>
              <a:t>studies </a:t>
            </a:r>
            <a:r>
              <a:rPr lang="en-US" spc="-5" dirty="0">
                <a:cs typeface="Calibri"/>
              </a:rPr>
              <a:t>are </a:t>
            </a:r>
            <a:r>
              <a:rPr lang="en-US" dirty="0">
                <a:cs typeface="Calibri"/>
              </a:rPr>
              <a:t>a </a:t>
            </a:r>
            <a:r>
              <a:rPr lang="en-US" spc="-5" dirty="0">
                <a:cs typeface="Calibri"/>
              </a:rPr>
              <a:t>means of </a:t>
            </a:r>
            <a:r>
              <a:rPr lang="en-US" spc="-10" dirty="0">
                <a:cs typeface="Calibri"/>
              </a:rPr>
              <a:t>discovering </a:t>
            </a:r>
            <a:r>
              <a:rPr lang="en-US" spc="-5" dirty="0">
                <a:cs typeface="Calibri"/>
              </a:rPr>
              <a:t>new meaning,  </a:t>
            </a:r>
            <a:r>
              <a:rPr lang="en-US" spc="-10" dirty="0">
                <a:cs typeface="Calibri"/>
              </a:rPr>
              <a:t>describing </a:t>
            </a:r>
            <a:r>
              <a:rPr lang="en-US" spc="-5" dirty="0">
                <a:cs typeface="Calibri"/>
              </a:rPr>
              <a:t>what </a:t>
            </a:r>
            <a:r>
              <a:rPr lang="en-US" spc="-15" dirty="0">
                <a:cs typeface="Calibri"/>
              </a:rPr>
              <a:t>exists, </a:t>
            </a:r>
            <a:r>
              <a:rPr lang="en-US" spc="-10" dirty="0">
                <a:cs typeface="Calibri"/>
              </a:rPr>
              <a:t>determining </a:t>
            </a:r>
            <a:r>
              <a:rPr lang="en-US" dirty="0">
                <a:cs typeface="Calibri"/>
              </a:rPr>
              <a:t>the </a:t>
            </a:r>
            <a:r>
              <a:rPr lang="en-US" spc="-5" dirty="0">
                <a:cs typeface="Calibri"/>
              </a:rPr>
              <a:t>frequency with which  something </a:t>
            </a:r>
            <a:r>
              <a:rPr lang="en-US" spc="-10" dirty="0">
                <a:cs typeface="Calibri"/>
              </a:rPr>
              <a:t>occurs, </a:t>
            </a:r>
            <a:r>
              <a:rPr lang="en-US" spc="-5" dirty="0">
                <a:cs typeface="Calibri"/>
              </a:rPr>
              <a:t>and </a:t>
            </a:r>
            <a:r>
              <a:rPr lang="en-US" spc="-10" dirty="0">
                <a:cs typeface="Calibri"/>
              </a:rPr>
              <a:t>categorizing</a:t>
            </a:r>
            <a:r>
              <a:rPr lang="en-US" spc="65" dirty="0">
                <a:cs typeface="Calibri"/>
              </a:rPr>
              <a:t> </a:t>
            </a:r>
            <a:r>
              <a:rPr lang="en-US" spc="-10" dirty="0">
                <a:cs typeface="Calibri"/>
              </a:rPr>
              <a:t>information.</a:t>
            </a:r>
            <a:endParaRPr lang="en-US" dirty="0">
              <a:cs typeface="Calibri"/>
            </a:endParaRPr>
          </a:p>
          <a:p>
            <a:pPr marL="12700" marR="5080" algn="just">
              <a:lnSpc>
                <a:spcPct val="100000"/>
              </a:lnSpc>
              <a:spcBef>
                <a:spcPts val="100"/>
              </a:spcBef>
            </a:pPr>
            <a:endParaRPr lang="en-US" dirty="0">
              <a:cs typeface="Calibri"/>
            </a:endParaRP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5" dirty="0">
                <a:cs typeface="Calibri"/>
              </a:rPr>
              <a:t>Descriptive research</a:t>
            </a:r>
            <a:endParaRPr lang="en-US" dirty="0"/>
          </a:p>
        </p:txBody>
      </p:sp>
      <p:sp>
        <p:nvSpPr>
          <p:cNvPr id="3" name="Content Placeholder 2"/>
          <p:cNvSpPr>
            <a:spLocks noGrp="1"/>
          </p:cNvSpPr>
          <p:nvPr>
            <p:ph idx="1"/>
          </p:nvPr>
        </p:nvSpPr>
        <p:spPr/>
        <p:txBody>
          <a:bodyPr>
            <a:normAutofit lnSpcReduction="10000"/>
          </a:bodyPr>
          <a:lstStyle/>
          <a:p>
            <a:pPr algn="just"/>
            <a:r>
              <a:rPr lang="en-US" dirty="0">
                <a:cs typeface="Calibri"/>
              </a:rPr>
              <a:t>In short </a:t>
            </a:r>
            <a:r>
              <a:rPr lang="en-US" spc="-5" dirty="0">
                <a:cs typeface="Calibri"/>
              </a:rPr>
              <a:t>descriptive </a:t>
            </a:r>
            <a:r>
              <a:rPr lang="en-US" spc="-10" dirty="0">
                <a:cs typeface="Calibri"/>
              </a:rPr>
              <a:t>research </a:t>
            </a:r>
            <a:r>
              <a:rPr lang="en-US" dirty="0">
                <a:cs typeface="Calibri"/>
              </a:rPr>
              <a:t>deals </a:t>
            </a:r>
            <a:r>
              <a:rPr lang="en-US" spc="-5" dirty="0">
                <a:cs typeface="Calibri"/>
              </a:rPr>
              <a:t>with everything that can</a:t>
            </a:r>
            <a:r>
              <a:rPr lang="en-US" spc="-180" dirty="0">
                <a:cs typeface="Calibri"/>
              </a:rPr>
              <a:t> </a:t>
            </a:r>
            <a:r>
              <a:rPr lang="en-US" dirty="0">
                <a:cs typeface="Calibri"/>
              </a:rPr>
              <a:t>be  </a:t>
            </a:r>
            <a:r>
              <a:rPr lang="en-US" spc="-10" dirty="0">
                <a:cs typeface="Calibri"/>
              </a:rPr>
              <a:t>counted </a:t>
            </a:r>
            <a:r>
              <a:rPr lang="en-US" dirty="0">
                <a:cs typeface="Calibri"/>
              </a:rPr>
              <a:t>and </a:t>
            </a:r>
            <a:r>
              <a:rPr lang="en-US" spc="-10" dirty="0">
                <a:cs typeface="Calibri"/>
              </a:rPr>
              <a:t>studied, </a:t>
            </a:r>
            <a:r>
              <a:rPr lang="en-US" dirty="0">
                <a:cs typeface="Calibri"/>
              </a:rPr>
              <a:t>which has an impact of the </a:t>
            </a:r>
            <a:r>
              <a:rPr lang="en-US" spc="-5" dirty="0">
                <a:cs typeface="Calibri"/>
              </a:rPr>
              <a:t>lives </a:t>
            </a:r>
            <a:r>
              <a:rPr lang="en-US" dirty="0">
                <a:cs typeface="Calibri"/>
              </a:rPr>
              <a:t>of the  </a:t>
            </a:r>
            <a:r>
              <a:rPr lang="en-US" spc="-5" dirty="0">
                <a:cs typeface="Calibri"/>
              </a:rPr>
              <a:t>people.</a:t>
            </a:r>
          </a:p>
          <a:p>
            <a:pPr marL="12700" algn="just">
              <a:lnSpc>
                <a:spcPct val="100000"/>
              </a:lnSpc>
              <a:spcBef>
                <a:spcPts val="100"/>
              </a:spcBef>
            </a:pPr>
            <a:r>
              <a:rPr lang="en-US" spc="-10" dirty="0">
                <a:cs typeface="Calibri"/>
              </a:rPr>
              <a:t>For</a:t>
            </a:r>
            <a:r>
              <a:rPr lang="en-US" spc="-25" dirty="0">
                <a:cs typeface="Calibri"/>
              </a:rPr>
              <a:t> </a:t>
            </a:r>
            <a:r>
              <a:rPr lang="en-US" spc="-10" dirty="0">
                <a:cs typeface="Calibri"/>
              </a:rPr>
              <a:t>example,</a:t>
            </a:r>
            <a:endParaRPr lang="en-US" dirty="0">
              <a:cs typeface="Calibri"/>
            </a:endParaRPr>
          </a:p>
          <a:p>
            <a:pPr marL="699135" marR="5080" lvl="1" indent="-287020" algn="just">
              <a:buFont typeface="Arial"/>
              <a:buChar char="•"/>
              <a:tabLst>
                <a:tab pos="299085" algn="l"/>
                <a:tab pos="299720" algn="l"/>
              </a:tabLst>
            </a:pPr>
            <a:r>
              <a:rPr lang="en-US" spc="-5" dirty="0">
                <a:cs typeface="Calibri"/>
              </a:rPr>
              <a:t>finding </a:t>
            </a:r>
            <a:r>
              <a:rPr lang="en-US" dirty="0">
                <a:cs typeface="Calibri"/>
              </a:rPr>
              <a:t>the </a:t>
            </a:r>
            <a:r>
              <a:rPr lang="en-US" spc="-5" dirty="0">
                <a:cs typeface="Calibri"/>
              </a:rPr>
              <a:t>most </a:t>
            </a:r>
            <a:r>
              <a:rPr lang="en-US" spc="-10" dirty="0">
                <a:cs typeface="Calibri"/>
              </a:rPr>
              <a:t>frequent </a:t>
            </a:r>
            <a:r>
              <a:rPr lang="en-US" spc="-5" dirty="0">
                <a:cs typeface="Calibri"/>
              </a:rPr>
              <a:t>disease that </a:t>
            </a:r>
            <a:r>
              <a:rPr lang="en-US" spc="-15" dirty="0">
                <a:cs typeface="Calibri"/>
              </a:rPr>
              <a:t>affects </a:t>
            </a:r>
            <a:r>
              <a:rPr lang="en-US" dirty="0">
                <a:cs typeface="Calibri"/>
              </a:rPr>
              <a:t>the </a:t>
            </a:r>
            <a:r>
              <a:rPr lang="en-US" spc="-10" dirty="0">
                <a:cs typeface="Calibri"/>
              </a:rPr>
              <a:t>children </a:t>
            </a:r>
            <a:r>
              <a:rPr lang="en-US" spc="-5" dirty="0">
                <a:cs typeface="Calibri"/>
              </a:rPr>
              <a:t>of  </a:t>
            </a:r>
            <a:r>
              <a:rPr lang="en-US" dirty="0">
                <a:cs typeface="Calibri"/>
              </a:rPr>
              <a:t>a </a:t>
            </a:r>
            <a:r>
              <a:rPr lang="en-US" spc="-10" dirty="0">
                <a:cs typeface="Calibri"/>
              </a:rPr>
              <a:t>town. </a:t>
            </a:r>
          </a:p>
          <a:p>
            <a:pPr marL="699135" marR="5080" lvl="1" indent="-287020" algn="just">
              <a:buFont typeface="Arial"/>
              <a:buChar char="•"/>
              <a:tabLst>
                <a:tab pos="299085" algn="l"/>
                <a:tab pos="299720" algn="l"/>
              </a:tabLst>
            </a:pPr>
            <a:r>
              <a:rPr lang="en-US" spc="-5" dirty="0">
                <a:cs typeface="Calibri"/>
              </a:rPr>
              <a:t>The </a:t>
            </a:r>
            <a:r>
              <a:rPr lang="en-US" spc="-10" dirty="0">
                <a:cs typeface="Calibri"/>
              </a:rPr>
              <a:t>reader </a:t>
            </a:r>
            <a:r>
              <a:rPr lang="en-US" spc="-5" dirty="0">
                <a:cs typeface="Calibri"/>
              </a:rPr>
              <a:t>of </a:t>
            </a:r>
            <a:r>
              <a:rPr lang="en-US" dirty="0">
                <a:cs typeface="Calibri"/>
              </a:rPr>
              <a:t>the </a:t>
            </a:r>
            <a:r>
              <a:rPr lang="en-US" spc="-10" dirty="0">
                <a:cs typeface="Calibri"/>
              </a:rPr>
              <a:t>research </a:t>
            </a:r>
            <a:r>
              <a:rPr lang="en-US" spc="-5" dirty="0">
                <a:cs typeface="Calibri"/>
              </a:rPr>
              <a:t>will know what </a:t>
            </a:r>
            <a:r>
              <a:rPr lang="en-US" spc="-10" dirty="0">
                <a:cs typeface="Calibri"/>
              </a:rPr>
              <a:t>to </a:t>
            </a:r>
            <a:r>
              <a:rPr lang="en-US" spc="-5" dirty="0">
                <a:cs typeface="Calibri"/>
              </a:rPr>
              <a:t>do </a:t>
            </a:r>
            <a:r>
              <a:rPr lang="en-US" spc="-10" dirty="0">
                <a:cs typeface="Calibri"/>
              </a:rPr>
              <a:t>to  prevent </a:t>
            </a:r>
            <a:r>
              <a:rPr lang="en-US" spc="-5" dirty="0">
                <a:cs typeface="Calibri"/>
              </a:rPr>
              <a:t>that disease </a:t>
            </a:r>
            <a:r>
              <a:rPr lang="en-US" dirty="0">
                <a:cs typeface="Calibri"/>
              </a:rPr>
              <a:t>thus, </a:t>
            </a:r>
            <a:r>
              <a:rPr lang="en-US" spc="-10" dirty="0">
                <a:cs typeface="Calibri"/>
              </a:rPr>
              <a:t>more </a:t>
            </a:r>
            <a:r>
              <a:rPr lang="en-US" spc="-5" dirty="0">
                <a:cs typeface="Calibri"/>
              </a:rPr>
              <a:t>people will live </a:t>
            </a:r>
            <a:r>
              <a:rPr lang="en-US" dirty="0">
                <a:cs typeface="Calibri"/>
              </a:rPr>
              <a:t>a </a:t>
            </a:r>
            <a:r>
              <a:rPr lang="en-US" spc="-10" dirty="0">
                <a:cs typeface="Calibri"/>
              </a:rPr>
              <a:t>healthy</a:t>
            </a:r>
            <a:r>
              <a:rPr lang="en-US" spc="85" dirty="0">
                <a:cs typeface="Calibri"/>
              </a:rPr>
              <a:t> </a:t>
            </a:r>
            <a:r>
              <a:rPr lang="en-US" spc="-15" dirty="0">
                <a:cs typeface="Calibri"/>
              </a:rPr>
              <a:t>life.</a:t>
            </a:r>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Calibri"/>
              </a:rPr>
              <a:t>A</a:t>
            </a:r>
            <a:r>
              <a:rPr lang="en-US" b="1" spc="5" dirty="0">
                <a:cs typeface="Calibri"/>
              </a:rPr>
              <a:t>d</a:t>
            </a:r>
            <a:r>
              <a:rPr lang="en-US" b="1" spc="-25" dirty="0">
                <a:cs typeface="Calibri"/>
              </a:rPr>
              <a:t>v</a:t>
            </a:r>
            <a:r>
              <a:rPr lang="en-US" b="1" dirty="0">
                <a:cs typeface="Calibri"/>
              </a:rPr>
              <a:t>a</a:t>
            </a:r>
            <a:r>
              <a:rPr lang="en-US" b="1" spc="-10" dirty="0">
                <a:cs typeface="Calibri"/>
              </a:rPr>
              <a:t>n</a:t>
            </a:r>
            <a:r>
              <a:rPr lang="en-US" b="1" spc="-15" dirty="0">
                <a:cs typeface="Calibri"/>
              </a:rPr>
              <a:t>t</a:t>
            </a:r>
            <a:r>
              <a:rPr lang="en-US" b="1" dirty="0">
                <a:cs typeface="Calibri"/>
              </a:rPr>
              <a:t>a</a:t>
            </a:r>
            <a:r>
              <a:rPr lang="en-US" b="1" spc="-30" dirty="0">
                <a:cs typeface="Calibri"/>
              </a:rPr>
              <a:t>g</a:t>
            </a:r>
            <a:r>
              <a:rPr lang="en-US" b="1" spc="-10" dirty="0">
                <a:cs typeface="Calibri"/>
              </a:rPr>
              <a:t>es</a:t>
            </a:r>
            <a:r>
              <a:rPr lang="en-US" b="1" dirty="0">
                <a:cs typeface="Calibri"/>
              </a:rPr>
              <a:t>:</a:t>
            </a:r>
            <a:br>
              <a:rPr lang="en-US" dirty="0">
                <a:cs typeface="Calibri"/>
              </a:rPr>
            </a:b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marL="299085" marR="376555" indent="-287020" algn="just">
              <a:spcBef>
                <a:spcPts val="100"/>
              </a:spcBef>
              <a:buFont typeface="Arial"/>
              <a:buChar char="•"/>
              <a:tabLst>
                <a:tab pos="299085" algn="l"/>
                <a:tab pos="299720" algn="l"/>
              </a:tabLst>
            </a:pPr>
            <a:r>
              <a:rPr lang="en-US" spc="-5" dirty="0">
                <a:cs typeface="Calibri"/>
              </a:rPr>
              <a:t>The people individual studied </a:t>
            </a:r>
            <a:r>
              <a:rPr lang="en-US" spc="-10" dirty="0">
                <a:cs typeface="Calibri"/>
              </a:rPr>
              <a:t>are </a:t>
            </a:r>
            <a:r>
              <a:rPr lang="en-US" spc="-15" dirty="0">
                <a:cs typeface="Calibri"/>
              </a:rPr>
              <a:t>unaware </a:t>
            </a:r>
            <a:r>
              <a:rPr lang="en-US" spc="-5" dirty="0">
                <a:cs typeface="Calibri"/>
              </a:rPr>
              <a:t>so </a:t>
            </a:r>
            <a:r>
              <a:rPr lang="en-US" dirty="0">
                <a:cs typeface="Calibri"/>
              </a:rPr>
              <a:t>they </a:t>
            </a:r>
            <a:r>
              <a:rPr lang="en-US" spc="-5" dirty="0">
                <a:cs typeface="Calibri"/>
              </a:rPr>
              <a:t>act  </a:t>
            </a:r>
            <a:r>
              <a:rPr lang="en-US" spc="-10" dirty="0">
                <a:cs typeface="Calibri"/>
              </a:rPr>
              <a:t>naturally </a:t>
            </a:r>
            <a:r>
              <a:rPr lang="en-US" spc="-5" dirty="0">
                <a:cs typeface="Calibri"/>
              </a:rPr>
              <a:t>or </a:t>
            </a:r>
            <a:r>
              <a:rPr lang="en-US" dirty="0">
                <a:cs typeface="Calibri"/>
              </a:rPr>
              <a:t>as </a:t>
            </a:r>
            <a:r>
              <a:rPr lang="en-US" spc="-5" dirty="0">
                <a:cs typeface="Calibri"/>
              </a:rPr>
              <a:t>they usually do in </a:t>
            </a:r>
            <a:r>
              <a:rPr lang="en-US" spc="-10" dirty="0">
                <a:cs typeface="Calibri"/>
              </a:rPr>
              <a:t>everyday</a:t>
            </a:r>
            <a:r>
              <a:rPr lang="en-US" spc="20" dirty="0">
                <a:cs typeface="Calibri"/>
              </a:rPr>
              <a:t> </a:t>
            </a:r>
            <a:r>
              <a:rPr lang="en-US" spc="-5" dirty="0">
                <a:cs typeface="Calibri"/>
              </a:rPr>
              <a:t>situation.</a:t>
            </a:r>
            <a:endParaRPr lang="en-US" dirty="0">
              <a:cs typeface="Calibri"/>
            </a:endParaRPr>
          </a:p>
          <a:p>
            <a:pPr marL="299085" marR="101600" indent="-287020" algn="just">
              <a:buFont typeface="Arial"/>
              <a:buChar char="•"/>
              <a:tabLst>
                <a:tab pos="299085" algn="l"/>
                <a:tab pos="299720" algn="l"/>
              </a:tabLst>
            </a:pPr>
            <a:r>
              <a:rPr lang="en-US" dirty="0">
                <a:cs typeface="Calibri"/>
              </a:rPr>
              <a:t>It </a:t>
            </a:r>
            <a:r>
              <a:rPr lang="en-US" spc="-5" dirty="0">
                <a:cs typeface="Calibri"/>
              </a:rPr>
              <a:t>is </a:t>
            </a:r>
            <a:r>
              <a:rPr lang="en-US" dirty="0">
                <a:cs typeface="Calibri"/>
              </a:rPr>
              <a:t>less </a:t>
            </a:r>
            <a:r>
              <a:rPr lang="en-US" spc="-5" dirty="0">
                <a:cs typeface="Calibri"/>
              </a:rPr>
              <a:t>expensive </a:t>
            </a:r>
            <a:r>
              <a:rPr lang="en-US" dirty="0">
                <a:cs typeface="Calibri"/>
              </a:rPr>
              <a:t>and </a:t>
            </a:r>
            <a:r>
              <a:rPr lang="en-US" spc="-5" dirty="0">
                <a:cs typeface="Calibri"/>
              </a:rPr>
              <a:t>time </a:t>
            </a:r>
            <a:r>
              <a:rPr lang="en-US" spc="-10" dirty="0">
                <a:cs typeface="Calibri"/>
              </a:rPr>
              <a:t>consuming </a:t>
            </a:r>
            <a:r>
              <a:rPr lang="en-US" dirty="0">
                <a:cs typeface="Calibri"/>
              </a:rPr>
              <a:t>than </a:t>
            </a:r>
            <a:r>
              <a:rPr lang="en-US" spc="-10" dirty="0">
                <a:cs typeface="Calibri"/>
              </a:rPr>
              <a:t>quantitative  </a:t>
            </a:r>
            <a:r>
              <a:rPr lang="en-US" spc="-5" dirty="0">
                <a:cs typeface="Calibri"/>
              </a:rPr>
              <a:t>experiments.</a:t>
            </a:r>
          </a:p>
          <a:p>
            <a:pPr marL="299085" marR="101600" indent="-287020" algn="just">
              <a:buFont typeface="Arial"/>
              <a:buChar char="•"/>
              <a:tabLst>
                <a:tab pos="299085" algn="l"/>
                <a:tab pos="299720" algn="l"/>
              </a:tabLst>
            </a:pPr>
            <a:r>
              <a:rPr lang="en-US" spc="-5" dirty="0">
                <a:cs typeface="Calibri"/>
              </a:rPr>
              <a:t>Collects </a:t>
            </a:r>
            <a:r>
              <a:rPr lang="en-US" dirty="0">
                <a:cs typeface="Calibri"/>
              </a:rPr>
              <a:t>a </a:t>
            </a:r>
            <a:r>
              <a:rPr lang="en-US" spc="-10" dirty="0">
                <a:cs typeface="Calibri"/>
              </a:rPr>
              <a:t>large </a:t>
            </a:r>
            <a:r>
              <a:rPr lang="en-US" dirty="0">
                <a:cs typeface="Calibri"/>
              </a:rPr>
              <a:t>amount </a:t>
            </a:r>
            <a:r>
              <a:rPr lang="en-US" spc="-5" dirty="0">
                <a:cs typeface="Calibri"/>
              </a:rPr>
              <a:t>of </a:t>
            </a:r>
            <a:r>
              <a:rPr lang="en-US" spc="-10" dirty="0">
                <a:cs typeface="Calibri"/>
              </a:rPr>
              <a:t>notes </a:t>
            </a:r>
            <a:r>
              <a:rPr lang="en-US" spc="-15" dirty="0">
                <a:cs typeface="Calibri"/>
              </a:rPr>
              <a:t>for </a:t>
            </a:r>
            <a:r>
              <a:rPr lang="en-US" spc="-10" dirty="0">
                <a:cs typeface="Calibri"/>
              </a:rPr>
              <a:t>detailed</a:t>
            </a:r>
            <a:r>
              <a:rPr lang="en-US" spc="70" dirty="0">
                <a:cs typeface="Calibri"/>
              </a:rPr>
              <a:t> </a:t>
            </a:r>
            <a:r>
              <a:rPr lang="en-US" spc="-5" dirty="0">
                <a:cs typeface="Calibri"/>
              </a:rPr>
              <a:t>studying.</a:t>
            </a:r>
            <a:endParaRPr lang="en-US" dirty="0">
              <a:cs typeface="Calibri"/>
            </a:endParaRPr>
          </a:p>
          <a:p>
            <a:pPr marL="299085" marR="5080" indent="-287020" algn="just">
              <a:buNone/>
              <a:tabLst>
                <a:tab pos="299085" algn="l"/>
                <a:tab pos="299720" algn="l"/>
              </a:tabLst>
            </a:pPr>
            <a:endParaRPr lang="en-US" b="1" dirty="0">
              <a:cs typeface="Calibri"/>
            </a:endParaRPr>
          </a:p>
          <a:p>
            <a:pPr marL="299085" marR="5080" indent="-287020" algn="just">
              <a:buNone/>
              <a:tabLst>
                <a:tab pos="299085" algn="l"/>
                <a:tab pos="299720" algn="l"/>
              </a:tabLst>
            </a:pPr>
            <a:r>
              <a:rPr lang="en-US" b="1" dirty="0">
                <a:cs typeface="Calibri"/>
              </a:rPr>
              <a:t>Disa</a:t>
            </a:r>
            <a:r>
              <a:rPr lang="en-US" b="1" spc="5" dirty="0">
                <a:cs typeface="Calibri"/>
              </a:rPr>
              <a:t>d</a:t>
            </a:r>
            <a:r>
              <a:rPr lang="en-US" b="1" spc="-25" dirty="0">
                <a:cs typeface="Calibri"/>
              </a:rPr>
              <a:t>v</a:t>
            </a:r>
            <a:r>
              <a:rPr lang="en-US" b="1" dirty="0">
                <a:cs typeface="Calibri"/>
              </a:rPr>
              <a:t>a</a:t>
            </a:r>
            <a:r>
              <a:rPr lang="en-US" b="1" spc="-10" dirty="0">
                <a:cs typeface="Calibri"/>
              </a:rPr>
              <a:t>n</a:t>
            </a:r>
            <a:r>
              <a:rPr lang="en-US" b="1" spc="-15" dirty="0">
                <a:cs typeface="Calibri"/>
              </a:rPr>
              <a:t>t</a:t>
            </a:r>
            <a:r>
              <a:rPr lang="en-US" b="1" dirty="0">
                <a:cs typeface="Calibri"/>
              </a:rPr>
              <a:t>a</a:t>
            </a:r>
            <a:r>
              <a:rPr lang="en-US" b="1" spc="-30" dirty="0">
                <a:cs typeface="Calibri"/>
              </a:rPr>
              <a:t>g</a:t>
            </a:r>
            <a:r>
              <a:rPr lang="en-US" b="1" spc="-10" dirty="0">
                <a:cs typeface="Calibri"/>
              </a:rPr>
              <a:t>es</a:t>
            </a:r>
            <a:r>
              <a:rPr lang="en-US" b="1" dirty="0">
                <a:cs typeface="Calibri"/>
              </a:rPr>
              <a:t>:</a:t>
            </a:r>
          </a:p>
          <a:p>
            <a:pPr marL="299085" indent="-287020" algn="just">
              <a:spcBef>
                <a:spcPts val="100"/>
              </a:spcBef>
              <a:buFont typeface="Arial"/>
              <a:buChar char="•"/>
              <a:tabLst>
                <a:tab pos="299085" algn="l"/>
                <a:tab pos="299720" algn="l"/>
              </a:tabLst>
            </a:pPr>
            <a:r>
              <a:rPr lang="en-US" spc="-10" dirty="0">
                <a:cs typeface="Calibri"/>
              </a:rPr>
              <a:t>Descriptive research requires more</a:t>
            </a:r>
            <a:r>
              <a:rPr lang="en-US" spc="50" dirty="0">
                <a:cs typeface="Calibri"/>
              </a:rPr>
              <a:t> </a:t>
            </a:r>
            <a:r>
              <a:rPr lang="en-US" spc="-5" dirty="0">
                <a:cs typeface="Calibri"/>
              </a:rPr>
              <a:t>skills.</a:t>
            </a:r>
            <a:endParaRPr lang="en-US" dirty="0">
              <a:cs typeface="Calibri"/>
            </a:endParaRPr>
          </a:p>
          <a:p>
            <a:pPr marL="299085" indent="-287020" algn="just">
              <a:buFont typeface="Arial"/>
              <a:buChar char="•"/>
              <a:tabLst>
                <a:tab pos="299085" algn="l"/>
                <a:tab pos="299720" algn="l"/>
              </a:tabLst>
            </a:pPr>
            <a:r>
              <a:rPr lang="en-US" spc="-5" dirty="0">
                <a:cs typeface="Calibri"/>
              </a:rPr>
              <a:t>Does not identify cause behind </a:t>
            </a:r>
            <a:r>
              <a:rPr lang="en-US" dirty="0">
                <a:cs typeface="Calibri"/>
              </a:rPr>
              <a:t>a</a:t>
            </a:r>
            <a:r>
              <a:rPr lang="en-US" spc="25" dirty="0">
                <a:cs typeface="Calibri"/>
              </a:rPr>
              <a:t> </a:t>
            </a:r>
            <a:r>
              <a:rPr lang="en-US" spc="-5" dirty="0">
                <a:cs typeface="Calibri"/>
              </a:rPr>
              <a:t>phenomenon.</a:t>
            </a:r>
            <a:endParaRPr lang="en-US" dirty="0">
              <a:cs typeface="Calibri"/>
            </a:endParaRPr>
          </a:p>
          <a:p>
            <a:pPr marL="299085" indent="-287020" algn="just">
              <a:buFont typeface="Arial"/>
              <a:buChar char="•"/>
              <a:tabLst>
                <a:tab pos="299085" algn="l"/>
                <a:tab pos="299720" algn="l"/>
              </a:tabLst>
            </a:pPr>
            <a:r>
              <a:rPr lang="en-US" spc="-10" dirty="0">
                <a:cs typeface="Calibri"/>
              </a:rPr>
              <a:t>Response </a:t>
            </a:r>
            <a:r>
              <a:rPr lang="en-US" spc="-25" dirty="0">
                <a:cs typeface="Calibri"/>
              </a:rPr>
              <a:t>rate </a:t>
            </a:r>
            <a:r>
              <a:rPr lang="en-US" dirty="0">
                <a:cs typeface="Calibri"/>
              </a:rPr>
              <a:t>is </a:t>
            </a:r>
            <a:r>
              <a:rPr lang="en-US" spc="-5" dirty="0">
                <a:cs typeface="Calibri"/>
              </a:rPr>
              <a:t>low in this</a:t>
            </a:r>
            <a:r>
              <a:rPr lang="en-US" spc="60" dirty="0">
                <a:cs typeface="Calibri"/>
              </a:rPr>
              <a:t> </a:t>
            </a:r>
            <a:r>
              <a:rPr lang="en-US" spc="-10" dirty="0">
                <a:cs typeface="Calibri"/>
              </a:rPr>
              <a:t>research.</a:t>
            </a:r>
            <a:endParaRPr lang="en-US" dirty="0">
              <a:cs typeface="Calibri"/>
            </a:endParaRPr>
          </a:p>
          <a:p>
            <a:pPr marL="299085" indent="-287020" algn="just">
              <a:buFont typeface="Arial"/>
              <a:buChar char="•"/>
              <a:tabLst>
                <a:tab pos="299085" algn="l"/>
                <a:tab pos="299720" algn="l"/>
              </a:tabLst>
            </a:pPr>
            <a:r>
              <a:rPr lang="en-US" spc="-10" dirty="0">
                <a:cs typeface="Calibri"/>
              </a:rPr>
              <a:t>Results </a:t>
            </a:r>
            <a:r>
              <a:rPr lang="en-US" spc="-5" dirty="0">
                <a:cs typeface="Calibri"/>
              </a:rPr>
              <a:t>of this </a:t>
            </a:r>
            <a:r>
              <a:rPr lang="en-US" spc="-10" dirty="0">
                <a:cs typeface="Calibri"/>
              </a:rPr>
              <a:t>research can </a:t>
            </a:r>
            <a:r>
              <a:rPr lang="en-US" spc="-5" dirty="0">
                <a:cs typeface="Calibri"/>
              </a:rPr>
              <a:t>change </a:t>
            </a:r>
            <a:r>
              <a:rPr lang="en-US" spc="-10" dirty="0">
                <a:cs typeface="Calibri"/>
              </a:rPr>
              <a:t>over </a:t>
            </a:r>
            <a:r>
              <a:rPr lang="en-US" spc="-5" dirty="0">
                <a:cs typeface="Calibri"/>
              </a:rPr>
              <a:t>the period</a:t>
            </a:r>
            <a:r>
              <a:rPr lang="en-US" spc="105" dirty="0">
                <a:cs typeface="Calibri"/>
              </a:rPr>
              <a:t> </a:t>
            </a:r>
            <a:r>
              <a:rPr lang="en-US" spc="-5" dirty="0">
                <a:cs typeface="Calibri"/>
              </a:rPr>
              <a:t>of time.</a:t>
            </a:r>
            <a:endParaRPr lang="en-US" dirty="0">
              <a:cs typeface="Calibri"/>
            </a:endParaRPr>
          </a:p>
          <a:p>
            <a:pPr marL="299085" marR="5080" indent="-287020" algn="just">
              <a:buFont typeface="Arial"/>
              <a:buChar char="•"/>
              <a:tabLst>
                <a:tab pos="299085" algn="l"/>
                <a:tab pos="299720" algn="l"/>
              </a:tabLst>
            </a:pPr>
            <a:endParaRPr lang="en-US" dirty="0">
              <a:cs typeface="Calibri"/>
            </a:endParaRP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pc="-5" dirty="0">
                <a:cs typeface="Calibri"/>
              </a:rPr>
              <a:t>Experimental research</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pc="-5" dirty="0">
                <a:cs typeface="Calibri"/>
              </a:rPr>
              <a:t>Experimental research is an objective, </a:t>
            </a:r>
            <a:r>
              <a:rPr lang="en-US" spc="-15" dirty="0">
                <a:cs typeface="Calibri"/>
              </a:rPr>
              <a:t>systematic, </a:t>
            </a:r>
            <a:r>
              <a:rPr lang="en-US" spc="-10" dirty="0">
                <a:cs typeface="Calibri"/>
              </a:rPr>
              <a:t>controlled  investigation for </a:t>
            </a:r>
            <a:r>
              <a:rPr lang="en-US" dirty="0">
                <a:cs typeface="Calibri"/>
              </a:rPr>
              <a:t>the </a:t>
            </a:r>
            <a:r>
              <a:rPr lang="en-US" spc="-5" dirty="0">
                <a:cs typeface="Calibri"/>
              </a:rPr>
              <a:t>purpose of predicting and </a:t>
            </a:r>
            <a:r>
              <a:rPr lang="en-US" spc="-10" dirty="0">
                <a:cs typeface="Calibri"/>
              </a:rPr>
              <a:t>controlling  </a:t>
            </a:r>
            <a:r>
              <a:rPr lang="en-US" spc="-5" dirty="0">
                <a:cs typeface="Calibri"/>
              </a:rPr>
              <a:t>phenomena and </a:t>
            </a:r>
            <a:r>
              <a:rPr lang="en-US" spc="-15" dirty="0">
                <a:cs typeface="Calibri"/>
              </a:rPr>
              <a:t>examining </a:t>
            </a:r>
            <a:r>
              <a:rPr lang="en-US" spc="-5" dirty="0">
                <a:cs typeface="Calibri"/>
              </a:rPr>
              <a:t>probability and </a:t>
            </a:r>
            <a:r>
              <a:rPr lang="en-US" spc="-10" dirty="0">
                <a:cs typeface="Calibri"/>
              </a:rPr>
              <a:t>causality </a:t>
            </a:r>
            <a:r>
              <a:rPr lang="en-US" spc="-5" dirty="0">
                <a:cs typeface="Calibri"/>
              </a:rPr>
              <a:t>among  </a:t>
            </a:r>
            <a:r>
              <a:rPr lang="en-US" spc="-10" dirty="0">
                <a:cs typeface="Calibri"/>
              </a:rPr>
              <a:t>selected</a:t>
            </a:r>
            <a:r>
              <a:rPr lang="en-US" spc="5" dirty="0">
                <a:cs typeface="Calibri"/>
              </a:rPr>
              <a:t> </a:t>
            </a:r>
            <a:r>
              <a:rPr lang="en-US" spc="-5" dirty="0">
                <a:cs typeface="Calibri"/>
              </a:rPr>
              <a:t>variables.</a:t>
            </a:r>
          </a:p>
          <a:p>
            <a:pPr algn="just"/>
            <a:r>
              <a:rPr lang="en-US" spc="-5" dirty="0">
                <a:cs typeface="Calibri"/>
              </a:rPr>
              <a:t>The two variables(Independent </a:t>
            </a:r>
            <a:r>
              <a:rPr lang="en-US" spc="-10" dirty="0">
                <a:cs typeface="Calibri"/>
              </a:rPr>
              <a:t>versus </a:t>
            </a:r>
            <a:r>
              <a:rPr lang="en-US" spc="-5" dirty="0">
                <a:cs typeface="Calibri"/>
              </a:rPr>
              <a:t>Dependent</a:t>
            </a:r>
            <a:r>
              <a:rPr lang="en-US" spc="-135" dirty="0">
                <a:cs typeface="Calibri"/>
              </a:rPr>
              <a:t> </a:t>
            </a:r>
            <a:r>
              <a:rPr lang="en-US" spc="-5" dirty="0">
                <a:cs typeface="Calibri"/>
              </a:rPr>
              <a:t>variables).</a:t>
            </a:r>
          </a:p>
          <a:p>
            <a:pPr marL="699135" marR="153670" lvl="1" indent="-287020" algn="just">
              <a:spcBef>
                <a:spcPts val="100"/>
              </a:spcBef>
              <a:buFont typeface="Arial"/>
              <a:buChar char="•"/>
              <a:tabLst>
                <a:tab pos="299085" algn="l"/>
                <a:tab pos="299720" algn="l"/>
              </a:tabLst>
            </a:pPr>
            <a:r>
              <a:rPr lang="en-US" spc="-5" dirty="0">
                <a:cs typeface="Calibri"/>
              </a:rPr>
              <a:t>The </a:t>
            </a:r>
            <a:r>
              <a:rPr lang="en-US" dirty="0">
                <a:cs typeface="Calibri"/>
              </a:rPr>
              <a:t>IV </a:t>
            </a:r>
            <a:r>
              <a:rPr lang="en-US" spc="-5" dirty="0">
                <a:cs typeface="Calibri"/>
              </a:rPr>
              <a:t>is </a:t>
            </a:r>
            <a:r>
              <a:rPr lang="en-US" dirty="0">
                <a:cs typeface="Calibri"/>
              </a:rPr>
              <a:t>the </a:t>
            </a:r>
            <a:r>
              <a:rPr lang="en-US" spc="-10" dirty="0">
                <a:cs typeface="Calibri"/>
              </a:rPr>
              <a:t>predictor </a:t>
            </a:r>
            <a:r>
              <a:rPr lang="en-US" spc="-5" dirty="0">
                <a:cs typeface="Calibri"/>
              </a:rPr>
              <a:t>variable whereas </a:t>
            </a:r>
            <a:r>
              <a:rPr lang="en-US" dirty="0">
                <a:cs typeface="Calibri"/>
              </a:rPr>
              <a:t>the </a:t>
            </a:r>
            <a:r>
              <a:rPr lang="en-US" spc="-15" dirty="0">
                <a:cs typeface="Calibri"/>
              </a:rPr>
              <a:t>DV </a:t>
            </a:r>
            <a:r>
              <a:rPr lang="en-US" spc="-5" dirty="0">
                <a:cs typeface="Calibri"/>
              </a:rPr>
              <a:t>is </a:t>
            </a:r>
            <a:r>
              <a:rPr lang="en-US" dirty="0">
                <a:cs typeface="Calibri"/>
              </a:rPr>
              <a:t>the </a:t>
            </a:r>
            <a:r>
              <a:rPr lang="en-US" spc="-15" dirty="0">
                <a:cs typeface="Calibri"/>
              </a:rPr>
              <a:t>outcome  </a:t>
            </a:r>
            <a:r>
              <a:rPr lang="en-US" spc="-5" dirty="0">
                <a:cs typeface="Calibri"/>
              </a:rPr>
              <a:t>variable.</a:t>
            </a:r>
            <a:endParaRPr lang="en-US" dirty="0">
              <a:cs typeface="Calibri"/>
            </a:endParaRPr>
          </a:p>
          <a:p>
            <a:pPr marL="699135" marR="5080" lvl="1" indent="-287020" algn="just">
              <a:buFont typeface="Arial"/>
              <a:buChar char="•"/>
              <a:tabLst>
                <a:tab pos="299085" algn="l"/>
                <a:tab pos="299720" algn="l"/>
              </a:tabLst>
            </a:pPr>
            <a:r>
              <a:rPr lang="en-US" spc="-15" dirty="0">
                <a:cs typeface="Calibri"/>
              </a:rPr>
              <a:t>Researchers </a:t>
            </a:r>
            <a:r>
              <a:rPr lang="en-US" spc="-10" dirty="0">
                <a:cs typeface="Calibri"/>
              </a:rPr>
              <a:t>manipulate </a:t>
            </a:r>
            <a:r>
              <a:rPr lang="en-US" dirty="0">
                <a:cs typeface="Calibri"/>
              </a:rPr>
              <a:t>and </a:t>
            </a:r>
            <a:r>
              <a:rPr lang="en-US" spc="-15" dirty="0">
                <a:cs typeface="Calibri"/>
              </a:rPr>
              <a:t>control </a:t>
            </a:r>
            <a:r>
              <a:rPr lang="en-US" dirty="0">
                <a:cs typeface="Calibri"/>
              </a:rPr>
              <a:t>the IV </a:t>
            </a:r>
            <a:r>
              <a:rPr lang="en-US" spc="-10" dirty="0">
                <a:cs typeface="Calibri"/>
              </a:rPr>
              <a:t>to </a:t>
            </a:r>
            <a:r>
              <a:rPr lang="en-US" spc="-5" dirty="0">
                <a:cs typeface="Calibri"/>
              </a:rPr>
              <a:t>study it's </a:t>
            </a:r>
            <a:r>
              <a:rPr lang="en-US" spc="-15" dirty="0">
                <a:cs typeface="Calibri"/>
              </a:rPr>
              <a:t>effect </a:t>
            </a:r>
            <a:r>
              <a:rPr lang="en-US" spc="-5" dirty="0">
                <a:cs typeface="Calibri"/>
              </a:rPr>
              <a:t>on  </a:t>
            </a:r>
            <a:r>
              <a:rPr lang="en-US" dirty="0">
                <a:cs typeface="Calibri"/>
              </a:rPr>
              <a:t>the</a:t>
            </a:r>
            <a:r>
              <a:rPr lang="en-US" spc="-5" dirty="0">
                <a:cs typeface="Calibri"/>
              </a:rPr>
              <a:t> </a:t>
            </a:r>
            <a:r>
              <a:rPr lang="en-US" spc="-70" dirty="0">
                <a:cs typeface="Calibri"/>
              </a:rPr>
              <a:t>DV.</a:t>
            </a:r>
            <a:endParaRPr lang="en-US" dirty="0">
              <a:cs typeface="Calibri"/>
            </a:endParaRPr>
          </a:p>
          <a:p>
            <a:pPr algn="just"/>
            <a:endParaRPr lang="en-US" dirty="0">
              <a:cs typeface="Calibri"/>
            </a:endParaRPr>
          </a:p>
          <a:p>
            <a:pPr algn="just"/>
            <a:endParaRPr lang="en-US" dirty="0">
              <a:cs typeface="Calibri"/>
            </a:endParaRP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TotalTime>
  <Words>1702</Words>
  <Application>Microsoft Office PowerPoint</Application>
  <PresentationFormat>On-screen Show (4:3)</PresentationFormat>
  <Paragraphs>133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Theme</vt:lpstr>
      <vt:lpstr>PowerPoint Presentation</vt:lpstr>
      <vt:lpstr>Applied research</vt:lpstr>
      <vt:lpstr>Basic (fundamental or pure ) research</vt:lpstr>
      <vt:lpstr>Correlation research</vt:lpstr>
      <vt:lpstr>Advantages: </vt:lpstr>
      <vt:lpstr>Descriptive research</vt:lpstr>
      <vt:lpstr>Descriptive research</vt:lpstr>
      <vt:lpstr>Advantages: </vt:lpstr>
      <vt:lpstr>Experimental research</vt:lpstr>
      <vt:lpstr>The two groups of participants (Control versus Experimental  group). </vt:lpstr>
      <vt:lpstr>Exploratory research</vt:lpstr>
      <vt:lpstr>Exploratory research</vt:lpstr>
      <vt:lpstr>Ex-post Facto Research </vt:lpstr>
      <vt:lpstr>Qualitative research</vt:lpstr>
      <vt:lpstr>Advantages </vt:lpstr>
      <vt:lpstr>Ethnographic research </vt:lpstr>
      <vt:lpstr>Grounded theory research</vt:lpstr>
      <vt:lpstr>Four stages: </vt:lpstr>
      <vt:lpstr>Four stages: </vt:lpstr>
      <vt:lpstr>Historical research</vt:lpstr>
      <vt:lpstr>The steps involved in the conduct of historical research </vt:lpstr>
      <vt:lpstr>Phenomenological research</vt:lpstr>
      <vt:lpstr>Advantages </vt:lpstr>
      <vt:lpstr>Quantitative research</vt:lpstr>
      <vt:lpstr>Advantages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hp</cp:lastModifiedBy>
  <cp:revision>12</cp:revision>
  <dcterms:created xsi:type="dcterms:W3CDTF">2019-11-17T06:44:30Z</dcterms:created>
  <dcterms:modified xsi:type="dcterms:W3CDTF">2020-10-17T15:29:49Z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2011-11-26T00:00:00Z</vt:filetime>
  </property>
  <property fmtid="{D5CDD505-2E9C-101B-9397-08002B2CF9AE}" pid="3" name="Creator">
    <vt:lpwstr>Microsoft® Office PowerPoint® 2007</vt:lpwstr>
  </property>
  <property fmtid="{D5CDD505-2E9C-101B-9397-08002B2CF9AE}" pid="4" name="LastSaved">
    <vt:filetime>2019-11-17T00:00:00Z</vt:filetime>
  </property>
</Properties>
</file>