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7548B-BCE9-4B3C-985A-EFE53DD97C11}"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775E5519-79F1-45C9-AC78-7807B54B3E12}">
      <dgm:prSet/>
      <dgm:spPr/>
      <dgm:t>
        <a:bodyPr/>
        <a:lstStyle/>
        <a:p>
          <a:pPr rtl="0"/>
          <a:r>
            <a:rPr lang="en-US" dirty="0" smtClean="0"/>
            <a:t>Identify broad field</a:t>
          </a:r>
          <a:endParaRPr lang="en-US" dirty="0"/>
        </a:p>
      </dgm:t>
    </dgm:pt>
    <dgm:pt modelId="{7A3CDC90-EDC0-4D72-82DC-1A3A819A3929}" type="parTrans" cxnId="{094E4CA4-30C7-4EE5-8168-9833697110EA}">
      <dgm:prSet/>
      <dgm:spPr/>
      <dgm:t>
        <a:bodyPr/>
        <a:lstStyle/>
        <a:p>
          <a:endParaRPr lang="en-US"/>
        </a:p>
      </dgm:t>
    </dgm:pt>
    <dgm:pt modelId="{08EFF9C8-0F18-4CF3-B349-EB2C9497C69C}" type="sibTrans" cxnId="{094E4CA4-30C7-4EE5-8168-9833697110EA}">
      <dgm:prSet/>
      <dgm:spPr/>
      <dgm:t>
        <a:bodyPr/>
        <a:lstStyle/>
        <a:p>
          <a:endParaRPr lang="en-US"/>
        </a:p>
      </dgm:t>
    </dgm:pt>
    <dgm:pt modelId="{7F2ACCCA-B540-4AB0-9DA5-FB4961099817}">
      <dgm:prSet/>
      <dgm:spPr/>
      <dgm:t>
        <a:bodyPr/>
        <a:lstStyle/>
        <a:p>
          <a:pPr rtl="0"/>
          <a:r>
            <a:rPr lang="en-US" dirty="0" smtClean="0"/>
            <a:t>Dissect the subareas.</a:t>
          </a:r>
          <a:endParaRPr lang="en-US" dirty="0"/>
        </a:p>
      </dgm:t>
    </dgm:pt>
    <dgm:pt modelId="{D2B03603-E019-4CD7-AD25-0CB0FC14CAD2}" type="parTrans" cxnId="{80254918-4E9E-4907-9AC7-F2606AD1E3FB}">
      <dgm:prSet/>
      <dgm:spPr/>
      <dgm:t>
        <a:bodyPr/>
        <a:lstStyle/>
        <a:p>
          <a:endParaRPr lang="en-US"/>
        </a:p>
      </dgm:t>
    </dgm:pt>
    <dgm:pt modelId="{62B77EA0-9ECB-4712-8B29-5CEDFD2D1ECE}" type="sibTrans" cxnId="{80254918-4E9E-4907-9AC7-F2606AD1E3FB}">
      <dgm:prSet/>
      <dgm:spPr/>
      <dgm:t>
        <a:bodyPr/>
        <a:lstStyle/>
        <a:p>
          <a:endParaRPr lang="en-US"/>
        </a:p>
      </dgm:t>
    </dgm:pt>
    <dgm:pt modelId="{7857C065-6F00-49CA-8B16-E687AC2F07E5}">
      <dgm:prSet/>
      <dgm:spPr/>
      <dgm:t>
        <a:bodyPr/>
        <a:lstStyle/>
        <a:p>
          <a:pPr rtl="0"/>
          <a:r>
            <a:rPr lang="en-US" dirty="0" smtClean="0"/>
            <a:t>Select interested sub-area</a:t>
          </a:r>
          <a:endParaRPr lang="en-US" dirty="0"/>
        </a:p>
      </dgm:t>
    </dgm:pt>
    <dgm:pt modelId="{91956143-0D78-4DC7-8D82-F060C5605486}" type="parTrans" cxnId="{DBC87E27-4E5B-4C92-97B6-E1FC267382A3}">
      <dgm:prSet/>
      <dgm:spPr/>
      <dgm:t>
        <a:bodyPr/>
        <a:lstStyle/>
        <a:p>
          <a:endParaRPr lang="en-US"/>
        </a:p>
      </dgm:t>
    </dgm:pt>
    <dgm:pt modelId="{DF5EA9AB-C67B-4044-A51C-B31E6C48B827}" type="sibTrans" cxnId="{DBC87E27-4E5B-4C92-97B6-E1FC267382A3}">
      <dgm:prSet/>
      <dgm:spPr/>
      <dgm:t>
        <a:bodyPr/>
        <a:lstStyle/>
        <a:p>
          <a:endParaRPr lang="en-US"/>
        </a:p>
      </dgm:t>
    </dgm:pt>
    <dgm:pt modelId="{6D1EE360-234A-48D4-A301-6623DAF54745}">
      <dgm:prSet/>
      <dgm:spPr/>
      <dgm:t>
        <a:bodyPr/>
        <a:lstStyle/>
        <a:p>
          <a:pPr rtl="0"/>
          <a:r>
            <a:rPr lang="en-US" dirty="0" smtClean="0"/>
            <a:t>Raise research questions </a:t>
          </a:r>
          <a:endParaRPr lang="en-US" dirty="0"/>
        </a:p>
      </dgm:t>
    </dgm:pt>
    <dgm:pt modelId="{865549FC-3DF2-4C6E-AA89-7E540EA6F6CD}" type="parTrans" cxnId="{614EF287-A8E5-4ED5-A7E8-765596B34006}">
      <dgm:prSet/>
      <dgm:spPr/>
      <dgm:t>
        <a:bodyPr/>
        <a:lstStyle/>
        <a:p>
          <a:endParaRPr lang="en-US"/>
        </a:p>
      </dgm:t>
    </dgm:pt>
    <dgm:pt modelId="{5C66AB9B-0104-4B87-B465-32BAE1E920F0}" type="sibTrans" cxnId="{614EF287-A8E5-4ED5-A7E8-765596B34006}">
      <dgm:prSet/>
      <dgm:spPr/>
      <dgm:t>
        <a:bodyPr/>
        <a:lstStyle/>
        <a:p>
          <a:endParaRPr lang="en-US"/>
        </a:p>
      </dgm:t>
    </dgm:pt>
    <dgm:pt modelId="{C3771234-E03E-4D94-9D9A-E29D327FF7F9}">
      <dgm:prSet/>
      <dgm:spPr/>
      <dgm:t>
        <a:bodyPr/>
        <a:lstStyle/>
        <a:p>
          <a:pPr rtl="0"/>
          <a:r>
            <a:rPr lang="en-US" dirty="0" smtClean="0"/>
            <a:t>Formulate objective</a:t>
          </a:r>
          <a:endParaRPr lang="en-US" dirty="0"/>
        </a:p>
      </dgm:t>
    </dgm:pt>
    <dgm:pt modelId="{45C03158-66F5-4A26-AA5B-E4A993294C7E}" type="parTrans" cxnId="{4E2217C9-F43B-466E-B1A2-297310054A47}">
      <dgm:prSet/>
      <dgm:spPr/>
      <dgm:t>
        <a:bodyPr/>
        <a:lstStyle/>
        <a:p>
          <a:endParaRPr lang="en-US"/>
        </a:p>
      </dgm:t>
    </dgm:pt>
    <dgm:pt modelId="{B4BE820A-3059-4319-86AD-12EA26B3C49F}" type="sibTrans" cxnId="{4E2217C9-F43B-466E-B1A2-297310054A47}">
      <dgm:prSet/>
      <dgm:spPr/>
      <dgm:t>
        <a:bodyPr/>
        <a:lstStyle/>
        <a:p>
          <a:endParaRPr lang="en-US"/>
        </a:p>
      </dgm:t>
    </dgm:pt>
    <dgm:pt modelId="{08D36BA5-1E25-4896-AF24-95A4C758CC94}">
      <dgm:prSet/>
      <dgm:spPr/>
      <dgm:t>
        <a:bodyPr/>
        <a:lstStyle/>
        <a:p>
          <a:pPr rtl="0"/>
          <a:r>
            <a:rPr lang="en-US" dirty="0" smtClean="0"/>
            <a:t>Assess objective</a:t>
          </a:r>
          <a:endParaRPr lang="en-US" dirty="0"/>
        </a:p>
      </dgm:t>
    </dgm:pt>
    <dgm:pt modelId="{E1E7AA15-5C02-48EB-9DD1-AF82A10E5FC7}" type="parTrans" cxnId="{64087348-8C10-4B8C-B388-487A056D104B}">
      <dgm:prSet/>
      <dgm:spPr/>
      <dgm:t>
        <a:bodyPr/>
        <a:lstStyle/>
        <a:p>
          <a:endParaRPr lang="en-US"/>
        </a:p>
      </dgm:t>
    </dgm:pt>
    <dgm:pt modelId="{C1ACCC76-6379-4466-A749-930292534793}" type="sibTrans" cxnId="{64087348-8C10-4B8C-B388-487A056D104B}">
      <dgm:prSet/>
      <dgm:spPr/>
      <dgm:t>
        <a:bodyPr/>
        <a:lstStyle/>
        <a:p>
          <a:endParaRPr lang="en-US"/>
        </a:p>
      </dgm:t>
    </dgm:pt>
    <dgm:pt modelId="{37772AEE-790A-4152-B821-1D59478D5907}">
      <dgm:prSet/>
      <dgm:spPr/>
      <dgm:t>
        <a:bodyPr/>
        <a:lstStyle/>
        <a:p>
          <a:pPr rtl="0"/>
          <a:r>
            <a:rPr lang="en-US" dirty="0" smtClean="0"/>
            <a:t>Double check</a:t>
          </a:r>
          <a:endParaRPr lang="en-US" dirty="0"/>
        </a:p>
      </dgm:t>
    </dgm:pt>
    <dgm:pt modelId="{34E84AB6-0359-46DA-8D1D-EB51E5C439B2}" type="parTrans" cxnId="{2E4F734D-D531-4F8F-8B0B-B49F288EBCA8}">
      <dgm:prSet/>
      <dgm:spPr/>
      <dgm:t>
        <a:bodyPr/>
        <a:lstStyle/>
        <a:p>
          <a:endParaRPr lang="en-US"/>
        </a:p>
      </dgm:t>
    </dgm:pt>
    <dgm:pt modelId="{BA416D48-598D-4B69-A357-F3062DD347A8}" type="sibTrans" cxnId="{2E4F734D-D531-4F8F-8B0B-B49F288EBCA8}">
      <dgm:prSet/>
      <dgm:spPr/>
      <dgm:t>
        <a:bodyPr/>
        <a:lstStyle/>
        <a:p>
          <a:endParaRPr lang="en-US"/>
        </a:p>
      </dgm:t>
    </dgm:pt>
    <dgm:pt modelId="{ADF00442-EF5B-4BDE-BE31-3D19176A11E6}" type="pres">
      <dgm:prSet presAssocID="{FFA7548B-BCE9-4B3C-985A-EFE53DD97C11}" presName="diagram" presStyleCnt="0">
        <dgm:presLayoutVars>
          <dgm:dir/>
          <dgm:resizeHandles val="exact"/>
        </dgm:presLayoutVars>
      </dgm:prSet>
      <dgm:spPr/>
    </dgm:pt>
    <dgm:pt modelId="{6322DA18-D9B2-4E7B-B5A9-8D6E087E8D9D}" type="pres">
      <dgm:prSet presAssocID="{775E5519-79F1-45C9-AC78-7807B54B3E12}" presName="node" presStyleLbl="node1" presStyleIdx="0" presStyleCnt="7">
        <dgm:presLayoutVars>
          <dgm:bulletEnabled val="1"/>
        </dgm:presLayoutVars>
      </dgm:prSet>
      <dgm:spPr/>
    </dgm:pt>
    <dgm:pt modelId="{4074356D-2A31-4A65-ADF0-E942A2DD9861}" type="pres">
      <dgm:prSet presAssocID="{08EFF9C8-0F18-4CF3-B349-EB2C9497C69C}" presName="sibTrans" presStyleLbl="sibTrans2D1" presStyleIdx="0" presStyleCnt="6"/>
      <dgm:spPr/>
    </dgm:pt>
    <dgm:pt modelId="{B5910A7F-FEFB-461B-9C93-CAB05E58713C}" type="pres">
      <dgm:prSet presAssocID="{08EFF9C8-0F18-4CF3-B349-EB2C9497C69C}" presName="connectorText" presStyleLbl="sibTrans2D1" presStyleIdx="0" presStyleCnt="6"/>
      <dgm:spPr/>
    </dgm:pt>
    <dgm:pt modelId="{9CBF353C-770E-4621-89F5-8DB02C0508CF}" type="pres">
      <dgm:prSet presAssocID="{7F2ACCCA-B540-4AB0-9DA5-FB4961099817}" presName="node" presStyleLbl="node1" presStyleIdx="1" presStyleCnt="7">
        <dgm:presLayoutVars>
          <dgm:bulletEnabled val="1"/>
        </dgm:presLayoutVars>
      </dgm:prSet>
      <dgm:spPr/>
      <dgm:t>
        <a:bodyPr/>
        <a:lstStyle/>
        <a:p>
          <a:endParaRPr lang="en-US"/>
        </a:p>
      </dgm:t>
    </dgm:pt>
    <dgm:pt modelId="{5748FB10-062E-4D3D-9581-5B71B6CFC087}" type="pres">
      <dgm:prSet presAssocID="{62B77EA0-9ECB-4712-8B29-5CEDFD2D1ECE}" presName="sibTrans" presStyleLbl="sibTrans2D1" presStyleIdx="1" presStyleCnt="6"/>
      <dgm:spPr/>
    </dgm:pt>
    <dgm:pt modelId="{A5A6214C-8583-4F5A-97EB-BCB4796305D0}" type="pres">
      <dgm:prSet presAssocID="{62B77EA0-9ECB-4712-8B29-5CEDFD2D1ECE}" presName="connectorText" presStyleLbl="sibTrans2D1" presStyleIdx="1" presStyleCnt="6"/>
      <dgm:spPr/>
    </dgm:pt>
    <dgm:pt modelId="{1BE580B5-D06B-42CD-B981-FB3AF58256A4}" type="pres">
      <dgm:prSet presAssocID="{7857C065-6F00-49CA-8B16-E687AC2F07E5}" presName="node" presStyleLbl="node1" presStyleIdx="2" presStyleCnt="7">
        <dgm:presLayoutVars>
          <dgm:bulletEnabled val="1"/>
        </dgm:presLayoutVars>
      </dgm:prSet>
      <dgm:spPr/>
    </dgm:pt>
    <dgm:pt modelId="{D0FBDF76-555B-4408-83C1-2CF0B61A206C}" type="pres">
      <dgm:prSet presAssocID="{DF5EA9AB-C67B-4044-A51C-B31E6C48B827}" presName="sibTrans" presStyleLbl="sibTrans2D1" presStyleIdx="2" presStyleCnt="6"/>
      <dgm:spPr/>
    </dgm:pt>
    <dgm:pt modelId="{61BF4D75-8090-4ED2-9C7E-E57371352437}" type="pres">
      <dgm:prSet presAssocID="{DF5EA9AB-C67B-4044-A51C-B31E6C48B827}" presName="connectorText" presStyleLbl="sibTrans2D1" presStyleIdx="2" presStyleCnt="6"/>
      <dgm:spPr/>
    </dgm:pt>
    <dgm:pt modelId="{7968D933-EF88-44B7-8849-7290389F4CD7}" type="pres">
      <dgm:prSet presAssocID="{6D1EE360-234A-48D4-A301-6623DAF54745}" presName="node" presStyleLbl="node1" presStyleIdx="3" presStyleCnt="7">
        <dgm:presLayoutVars>
          <dgm:bulletEnabled val="1"/>
        </dgm:presLayoutVars>
      </dgm:prSet>
      <dgm:spPr/>
      <dgm:t>
        <a:bodyPr/>
        <a:lstStyle/>
        <a:p>
          <a:endParaRPr lang="en-US"/>
        </a:p>
      </dgm:t>
    </dgm:pt>
    <dgm:pt modelId="{34D4DE07-952E-40B6-9789-BB74BBD475E4}" type="pres">
      <dgm:prSet presAssocID="{5C66AB9B-0104-4B87-B465-32BAE1E920F0}" presName="sibTrans" presStyleLbl="sibTrans2D1" presStyleIdx="3" presStyleCnt="6"/>
      <dgm:spPr/>
    </dgm:pt>
    <dgm:pt modelId="{68188CC5-AD98-455A-BB7B-A5DEDF30DB97}" type="pres">
      <dgm:prSet presAssocID="{5C66AB9B-0104-4B87-B465-32BAE1E920F0}" presName="connectorText" presStyleLbl="sibTrans2D1" presStyleIdx="3" presStyleCnt="6"/>
      <dgm:spPr/>
    </dgm:pt>
    <dgm:pt modelId="{2467B35E-4040-4387-8B29-251F1437B4CF}" type="pres">
      <dgm:prSet presAssocID="{C3771234-E03E-4D94-9D9A-E29D327FF7F9}" presName="node" presStyleLbl="node1" presStyleIdx="4" presStyleCnt="7">
        <dgm:presLayoutVars>
          <dgm:bulletEnabled val="1"/>
        </dgm:presLayoutVars>
      </dgm:prSet>
      <dgm:spPr/>
      <dgm:t>
        <a:bodyPr/>
        <a:lstStyle/>
        <a:p>
          <a:endParaRPr lang="en-US"/>
        </a:p>
      </dgm:t>
    </dgm:pt>
    <dgm:pt modelId="{BAEBC00E-D1B3-4ECB-9204-E564C577647F}" type="pres">
      <dgm:prSet presAssocID="{B4BE820A-3059-4319-86AD-12EA26B3C49F}" presName="sibTrans" presStyleLbl="sibTrans2D1" presStyleIdx="4" presStyleCnt="6"/>
      <dgm:spPr/>
    </dgm:pt>
    <dgm:pt modelId="{D3CB546D-0BB4-413F-BE17-8DEF60DC6675}" type="pres">
      <dgm:prSet presAssocID="{B4BE820A-3059-4319-86AD-12EA26B3C49F}" presName="connectorText" presStyleLbl="sibTrans2D1" presStyleIdx="4" presStyleCnt="6"/>
      <dgm:spPr/>
    </dgm:pt>
    <dgm:pt modelId="{9884CECB-D130-4C4A-A2A5-7DF0230D3C3B}" type="pres">
      <dgm:prSet presAssocID="{08D36BA5-1E25-4896-AF24-95A4C758CC94}" presName="node" presStyleLbl="node1" presStyleIdx="5" presStyleCnt="7">
        <dgm:presLayoutVars>
          <dgm:bulletEnabled val="1"/>
        </dgm:presLayoutVars>
      </dgm:prSet>
      <dgm:spPr/>
      <dgm:t>
        <a:bodyPr/>
        <a:lstStyle/>
        <a:p>
          <a:endParaRPr lang="en-US"/>
        </a:p>
      </dgm:t>
    </dgm:pt>
    <dgm:pt modelId="{98803165-BFA8-4997-9821-98E3DAAFF3E2}" type="pres">
      <dgm:prSet presAssocID="{C1ACCC76-6379-4466-A749-930292534793}" presName="sibTrans" presStyleLbl="sibTrans2D1" presStyleIdx="5" presStyleCnt="6"/>
      <dgm:spPr/>
    </dgm:pt>
    <dgm:pt modelId="{7F262025-C87A-405F-84AA-4AB7C69C4ED0}" type="pres">
      <dgm:prSet presAssocID="{C1ACCC76-6379-4466-A749-930292534793}" presName="connectorText" presStyleLbl="sibTrans2D1" presStyleIdx="5" presStyleCnt="6"/>
      <dgm:spPr/>
    </dgm:pt>
    <dgm:pt modelId="{6999B9E5-4096-4732-B918-0DE1ED929FBB}" type="pres">
      <dgm:prSet presAssocID="{37772AEE-790A-4152-B821-1D59478D5907}" presName="node" presStyleLbl="node1" presStyleIdx="6" presStyleCnt="7">
        <dgm:presLayoutVars>
          <dgm:bulletEnabled val="1"/>
        </dgm:presLayoutVars>
      </dgm:prSet>
      <dgm:spPr/>
    </dgm:pt>
  </dgm:ptLst>
  <dgm:cxnLst>
    <dgm:cxn modelId="{7B8E8E1B-E441-4EF3-B084-8FBDB4AD36E5}" type="presOf" srcId="{B4BE820A-3059-4319-86AD-12EA26B3C49F}" destId="{BAEBC00E-D1B3-4ECB-9204-E564C577647F}" srcOrd="0" destOrd="0" presId="urn:microsoft.com/office/officeart/2005/8/layout/process5"/>
    <dgm:cxn modelId="{5743A1C2-F615-41D0-B84C-CD56BF0E5B04}" type="presOf" srcId="{5C66AB9B-0104-4B87-B465-32BAE1E920F0}" destId="{34D4DE07-952E-40B6-9789-BB74BBD475E4}" srcOrd="0" destOrd="0" presId="urn:microsoft.com/office/officeart/2005/8/layout/process5"/>
    <dgm:cxn modelId="{12F75AEC-BD43-4F0D-8415-5D7BE30B368E}" type="presOf" srcId="{08EFF9C8-0F18-4CF3-B349-EB2C9497C69C}" destId="{B5910A7F-FEFB-461B-9C93-CAB05E58713C}" srcOrd="1" destOrd="0" presId="urn:microsoft.com/office/officeart/2005/8/layout/process5"/>
    <dgm:cxn modelId="{D218904E-99C9-49F3-810F-5B76E5D03D09}" type="presOf" srcId="{DF5EA9AB-C67B-4044-A51C-B31E6C48B827}" destId="{D0FBDF76-555B-4408-83C1-2CF0B61A206C}" srcOrd="0" destOrd="0" presId="urn:microsoft.com/office/officeart/2005/8/layout/process5"/>
    <dgm:cxn modelId="{2BCAA847-89F7-43FD-AB06-3B354C5FE9E7}" type="presOf" srcId="{62B77EA0-9ECB-4712-8B29-5CEDFD2D1ECE}" destId="{A5A6214C-8583-4F5A-97EB-BCB4796305D0}" srcOrd="1" destOrd="0" presId="urn:microsoft.com/office/officeart/2005/8/layout/process5"/>
    <dgm:cxn modelId="{A6F3AFE8-68A5-418E-89F1-0835C6E27FC5}" type="presOf" srcId="{B4BE820A-3059-4319-86AD-12EA26B3C49F}" destId="{D3CB546D-0BB4-413F-BE17-8DEF60DC6675}" srcOrd="1" destOrd="0" presId="urn:microsoft.com/office/officeart/2005/8/layout/process5"/>
    <dgm:cxn modelId="{803990C7-0230-4CF5-8AE2-C497E0E56BCD}" type="presOf" srcId="{C3771234-E03E-4D94-9D9A-E29D327FF7F9}" destId="{2467B35E-4040-4387-8B29-251F1437B4CF}" srcOrd="0" destOrd="0" presId="urn:microsoft.com/office/officeart/2005/8/layout/process5"/>
    <dgm:cxn modelId="{5F5A3C37-DB18-4555-B38D-8FA6305D4DCD}" type="presOf" srcId="{37772AEE-790A-4152-B821-1D59478D5907}" destId="{6999B9E5-4096-4732-B918-0DE1ED929FBB}" srcOrd="0" destOrd="0" presId="urn:microsoft.com/office/officeart/2005/8/layout/process5"/>
    <dgm:cxn modelId="{614EF287-A8E5-4ED5-A7E8-765596B34006}" srcId="{FFA7548B-BCE9-4B3C-985A-EFE53DD97C11}" destId="{6D1EE360-234A-48D4-A301-6623DAF54745}" srcOrd="3" destOrd="0" parTransId="{865549FC-3DF2-4C6E-AA89-7E540EA6F6CD}" sibTransId="{5C66AB9B-0104-4B87-B465-32BAE1E920F0}"/>
    <dgm:cxn modelId="{DBBCD20C-E41A-4970-8885-F39FB0950E17}" type="presOf" srcId="{DF5EA9AB-C67B-4044-A51C-B31E6C48B827}" destId="{61BF4D75-8090-4ED2-9C7E-E57371352437}" srcOrd="1" destOrd="0" presId="urn:microsoft.com/office/officeart/2005/8/layout/process5"/>
    <dgm:cxn modelId="{A31AEEE4-9487-4420-8138-C6967D0E02BC}" type="presOf" srcId="{C1ACCC76-6379-4466-A749-930292534793}" destId="{98803165-BFA8-4997-9821-98E3DAAFF3E2}" srcOrd="0" destOrd="0" presId="urn:microsoft.com/office/officeart/2005/8/layout/process5"/>
    <dgm:cxn modelId="{791A201F-1C87-49C9-91F8-76170340F57A}" type="presOf" srcId="{08EFF9C8-0F18-4CF3-B349-EB2C9497C69C}" destId="{4074356D-2A31-4A65-ADF0-E942A2DD9861}" srcOrd="0" destOrd="0" presId="urn:microsoft.com/office/officeart/2005/8/layout/process5"/>
    <dgm:cxn modelId="{80254918-4E9E-4907-9AC7-F2606AD1E3FB}" srcId="{FFA7548B-BCE9-4B3C-985A-EFE53DD97C11}" destId="{7F2ACCCA-B540-4AB0-9DA5-FB4961099817}" srcOrd="1" destOrd="0" parTransId="{D2B03603-E019-4CD7-AD25-0CB0FC14CAD2}" sibTransId="{62B77EA0-9ECB-4712-8B29-5CEDFD2D1ECE}"/>
    <dgm:cxn modelId="{154D9016-4051-4BF1-86D1-E129B8120C8B}" type="presOf" srcId="{C1ACCC76-6379-4466-A749-930292534793}" destId="{7F262025-C87A-405F-84AA-4AB7C69C4ED0}" srcOrd="1" destOrd="0" presId="urn:microsoft.com/office/officeart/2005/8/layout/process5"/>
    <dgm:cxn modelId="{2E4F734D-D531-4F8F-8B0B-B49F288EBCA8}" srcId="{FFA7548B-BCE9-4B3C-985A-EFE53DD97C11}" destId="{37772AEE-790A-4152-B821-1D59478D5907}" srcOrd="6" destOrd="0" parTransId="{34E84AB6-0359-46DA-8D1D-EB51E5C439B2}" sibTransId="{BA416D48-598D-4B69-A357-F3062DD347A8}"/>
    <dgm:cxn modelId="{9774FBF9-E4E0-4013-940E-D7E92F1485C1}" type="presOf" srcId="{5C66AB9B-0104-4B87-B465-32BAE1E920F0}" destId="{68188CC5-AD98-455A-BB7B-A5DEDF30DB97}" srcOrd="1" destOrd="0" presId="urn:microsoft.com/office/officeart/2005/8/layout/process5"/>
    <dgm:cxn modelId="{ADEE9878-73DD-407E-B463-997AEAD46F06}" type="presOf" srcId="{7F2ACCCA-B540-4AB0-9DA5-FB4961099817}" destId="{9CBF353C-770E-4621-89F5-8DB02C0508CF}" srcOrd="0" destOrd="0" presId="urn:microsoft.com/office/officeart/2005/8/layout/process5"/>
    <dgm:cxn modelId="{64087348-8C10-4B8C-B388-487A056D104B}" srcId="{FFA7548B-BCE9-4B3C-985A-EFE53DD97C11}" destId="{08D36BA5-1E25-4896-AF24-95A4C758CC94}" srcOrd="5" destOrd="0" parTransId="{E1E7AA15-5C02-48EB-9DD1-AF82A10E5FC7}" sibTransId="{C1ACCC76-6379-4466-A749-930292534793}"/>
    <dgm:cxn modelId="{F8C839AA-D228-4AFF-B65A-F069E031684E}" type="presOf" srcId="{775E5519-79F1-45C9-AC78-7807B54B3E12}" destId="{6322DA18-D9B2-4E7B-B5A9-8D6E087E8D9D}" srcOrd="0" destOrd="0" presId="urn:microsoft.com/office/officeart/2005/8/layout/process5"/>
    <dgm:cxn modelId="{DBC87E27-4E5B-4C92-97B6-E1FC267382A3}" srcId="{FFA7548B-BCE9-4B3C-985A-EFE53DD97C11}" destId="{7857C065-6F00-49CA-8B16-E687AC2F07E5}" srcOrd="2" destOrd="0" parTransId="{91956143-0D78-4DC7-8D82-F060C5605486}" sibTransId="{DF5EA9AB-C67B-4044-A51C-B31E6C48B827}"/>
    <dgm:cxn modelId="{094E4CA4-30C7-4EE5-8168-9833697110EA}" srcId="{FFA7548B-BCE9-4B3C-985A-EFE53DD97C11}" destId="{775E5519-79F1-45C9-AC78-7807B54B3E12}" srcOrd="0" destOrd="0" parTransId="{7A3CDC90-EDC0-4D72-82DC-1A3A819A3929}" sibTransId="{08EFF9C8-0F18-4CF3-B349-EB2C9497C69C}"/>
    <dgm:cxn modelId="{1CABC9DB-B78D-46A3-95C5-26EBC6D0655D}" type="presOf" srcId="{62B77EA0-9ECB-4712-8B29-5CEDFD2D1ECE}" destId="{5748FB10-062E-4D3D-9581-5B71B6CFC087}" srcOrd="0" destOrd="0" presId="urn:microsoft.com/office/officeart/2005/8/layout/process5"/>
    <dgm:cxn modelId="{5C4BFCE2-AF0D-4E45-9E47-861738FFF475}" type="presOf" srcId="{FFA7548B-BCE9-4B3C-985A-EFE53DD97C11}" destId="{ADF00442-EF5B-4BDE-BE31-3D19176A11E6}" srcOrd="0" destOrd="0" presId="urn:microsoft.com/office/officeart/2005/8/layout/process5"/>
    <dgm:cxn modelId="{E1553743-E15D-40A8-9906-892600B41DB6}" type="presOf" srcId="{6D1EE360-234A-48D4-A301-6623DAF54745}" destId="{7968D933-EF88-44B7-8849-7290389F4CD7}" srcOrd="0" destOrd="0" presId="urn:microsoft.com/office/officeart/2005/8/layout/process5"/>
    <dgm:cxn modelId="{CDF70A76-B94F-4C99-9846-3AD6C9382B69}" type="presOf" srcId="{08D36BA5-1E25-4896-AF24-95A4C758CC94}" destId="{9884CECB-D130-4C4A-A2A5-7DF0230D3C3B}" srcOrd="0" destOrd="0" presId="urn:microsoft.com/office/officeart/2005/8/layout/process5"/>
    <dgm:cxn modelId="{4E2217C9-F43B-466E-B1A2-297310054A47}" srcId="{FFA7548B-BCE9-4B3C-985A-EFE53DD97C11}" destId="{C3771234-E03E-4D94-9D9A-E29D327FF7F9}" srcOrd="4" destOrd="0" parTransId="{45C03158-66F5-4A26-AA5B-E4A993294C7E}" sibTransId="{B4BE820A-3059-4319-86AD-12EA26B3C49F}"/>
    <dgm:cxn modelId="{93F2E92D-E84C-4472-A7DE-88E85424764D}" type="presOf" srcId="{7857C065-6F00-49CA-8B16-E687AC2F07E5}" destId="{1BE580B5-D06B-42CD-B981-FB3AF58256A4}" srcOrd="0" destOrd="0" presId="urn:microsoft.com/office/officeart/2005/8/layout/process5"/>
    <dgm:cxn modelId="{A42E6C33-67CD-4930-B3D5-E4E4FC67584C}" type="presParOf" srcId="{ADF00442-EF5B-4BDE-BE31-3D19176A11E6}" destId="{6322DA18-D9B2-4E7B-B5A9-8D6E087E8D9D}" srcOrd="0" destOrd="0" presId="urn:microsoft.com/office/officeart/2005/8/layout/process5"/>
    <dgm:cxn modelId="{393EE69A-F146-47E9-9C24-58B903F2AF34}" type="presParOf" srcId="{ADF00442-EF5B-4BDE-BE31-3D19176A11E6}" destId="{4074356D-2A31-4A65-ADF0-E942A2DD9861}" srcOrd="1" destOrd="0" presId="urn:microsoft.com/office/officeart/2005/8/layout/process5"/>
    <dgm:cxn modelId="{05C17E0B-6181-4524-AB98-FBA4DC9000B8}" type="presParOf" srcId="{4074356D-2A31-4A65-ADF0-E942A2DD9861}" destId="{B5910A7F-FEFB-461B-9C93-CAB05E58713C}" srcOrd="0" destOrd="0" presId="urn:microsoft.com/office/officeart/2005/8/layout/process5"/>
    <dgm:cxn modelId="{25E4B496-F297-4856-9CA1-492CB00573A2}" type="presParOf" srcId="{ADF00442-EF5B-4BDE-BE31-3D19176A11E6}" destId="{9CBF353C-770E-4621-89F5-8DB02C0508CF}" srcOrd="2" destOrd="0" presId="urn:microsoft.com/office/officeart/2005/8/layout/process5"/>
    <dgm:cxn modelId="{1179AD6B-1A47-46DD-A9F1-3E193FEB00C9}" type="presParOf" srcId="{ADF00442-EF5B-4BDE-BE31-3D19176A11E6}" destId="{5748FB10-062E-4D3D-9581-5B71B6CFC087}" srcOrd="3" destOrd="0" presId="urn:microsoft.com/office/officeart/2005/8/layout/process5"/>
    <dgm:cxn modelId="{A2A2E4E9-3C74-4F53-8588-17707FA6E98A}" type="presParOf" srcId="{5748FB10-062E-4D3D-9581-5B71B6CFC087}" destId="{A5A6214C-8583-4F5A-97EB-BCB4796305D0}" srcOrd="0" destOrd="0" presId="urn:microsoft.com/office/officeart/2005/8/layout/process5"/>
    <dgm:cxn modelId="{E7D36939-0BB5-40F7-8286-1E850BED488E}" type="presParOf" srcId="{ADF00442-EF5B-4BDE-BE31-3D19176A11E6}" destId="{1BE580B5-D06B-42CD-B981-FB3AF58256A4}" srcOrd="4" destOrd="0" presId="urn:microsoft.com/office/officeart/2005/8/layout/process5"/>
    <dgm:cxn modelId="{A63567B7-3D14-47BE-8AF4-2765EAF31822}" type="presParOf" srcId="{ADF00442-EF5B-4BDE-BE31-3D19176A11E6}" destId="{D0FBDF76-555B-4408-83C1-2CF0B61A206C}" srcOrd="5" destOrd="0" presId="urn:microsoft.com/office/officeart/2005/8/layout/process5"/>
    <dgm:cxn modelId="{C4EE62B2-4600-4507-A6A0-EA8893911A30}" type="presParOf" srcId="{D0FBDF76-555B-4408-83C1-2CF0B61A206C}" destId="{61BF4D75-8090-4ED2-9C7E-E57371352437}" srcOrd="0" destOrd="0" presId="urn:microsoft.com/office/officeart/2005/8/layout/process5"/>
    <dgm:cxn modelId="{62A96C34-F171-42E4-BD70-246D30A1D505}" type="presParOf" srcId="{ADF00442-EF5B-4BDE-BE31-3D19176A11E6}" destId="{7968D933-EF88-44B7-8849-7290389F4CD7}" srcOrd="6" destOrd="0" presId="urn:microsoft.com/office/officeart/2005/8/layout/process5"/>
    <dgm:cxn modelId="{6D7CF1E1-0D39-45F7-BADD-03F425AB9ABC}" type="presParOf" srcId="{ADF00442-EF5B-4BDE-BE31-3D19176A11E6}" destId="{34D4DE07-952E-40B6-9789-BB74BBD475E4}" srcOrd="7" destOrd="0" presId="urn:microsoft.com/office/officeart/2005/8/layout/process5"/>
    <dgm:cxn modelId="{B25E7F4F-67D8-42F4-A321-6135F24E2704}" type="presParOf" srcId="{34D4DE07-952E-40B6-9789-BB74BBD475E4}" destId="{68188CC5-AD98-455A-BB7B-A5DEDF30DB97}" srcOrd="0" destOrd="0" presId="urn:microsoft.com/office/officeart/2005/8/layout/process5"/>
    <dgm:cxn modelId="{4E316D44-4261-4257-A4EE-5D59E5253B66}" type="presParOf" srcId="{ADF00442-EF5B-4BDE-BE31-3D19176A11E6}" destId="{2467B35E-4040-4387-8B29-251F1437B4CF}" srcOrd="8" destOrd="0" presId="urn:microsoft.com/office/officeart/2005/8/layout/process5"/>
    <dgm:cxn modelId="{58EBD786-9C9E-4819-B8C2-020E0CF9DE9B}" type="presParOf" srcId="{ADF00442-EF5B-4BDE-BE31-3D19176A11E6}" destId="{BAEBC00E-D1B3-4ECB-9204-E564C577647F}" srcOrd="9" destOrd="0" presId="urn:microsoft.com/office/officeart/2005/8/layout/process5"/>
    <dgm:cxn modelId="{AAB589BB-D402-46CE-AFB1-62C63AFD260B}" type="presParOf" srcId="{BAEBC00E-D1B3-4ECB-9204-E564C577647F}" destId="{D3CB546D-0BB4-413F-BE17-8DEF60DC6675}" srcOrd="0" destOrd="0" presId="urn:microsoft.com/office/officeart/2005/8/layout/process5"/>
    <dgm:cxn modelId="{36C481D8-2F23-4B9C-B5FE-DCF6891C7001}" type="presParOf" srcId="{ADF00442-EF5B-4BDE-BE31-3D19176A11E6}" destId="{9884CECB-D130-4C4A-A2A5-7DF0230D3C3B}" srcOrd="10" destOrd="0" presId="urn:microsoft.com/office/officeart/2005/8/layout/process5"/>
    <dgm:cxn modelId="{254FA1EF-B322-4B13-9B9E-EADE95EA2034}" type="presParOf" srcId="{ADF00442-EF5B-4BDE-BE31-3D19176A11E6}" destId="{98803165-BFA8-4997-9821-98E3DAAFF3E2}" srcOrd="11" destOrd="0" presId="urn:microsoft.com/office/officeart/2005/8/layout/process5"/>
    <dgm:cxn modelId="{F83D085A-60B2-4F53-95A2-A4E1346F2625}" type="presParOf" srcId="{98803165-BFA8-4997-9821-98E3DAAFF3E2}" destId="{7F262025-C87A-405F-84AA-4AB7C69C4ED0}" srcOrd="0" destOrd="0" presId="urn:microsoft.com/office/officeart/2005/8/layout/process5"/>
    <dgm:cxn modelId="{C91DDB3C-7FD8-457A-805B-E792069533BC}" type="presParOf" srcId="{ADF00442-EF5B-4BDE-BE31-3D19176A11E6}" destId="{6999B9E5-4096-4732-B918-0DE1ED929FBB}" srcOrd="12" destOrd="0" presId="urn:microsoft.com/office/officeart/2005/8/layout/process5"/>
  </dgm:cxnLst>
  <dgm:bg/>
  <dgm:whole/>
</dgm:dataModel>
</file>

<file path=ppt/diagrams/data2.xml><?xml version="1.0" encoding="utf-8"?>
<dgm:dataModel xmlns:dgm="http://schemas.openxmlformats.org/drawingml/2006/diagram" xmlns:a="http://schemas.openxmlformats.org/drawingml/2006/main">
  <dgm:ptLst>
    <dgm:pt modelId="{B4BA15D5-4BD0-49F7-89F0-7409A477CFFE}" type="doc">
      <dgm:prSet loTypeId="urn:microsoft.com/office/officeart/2005/8/layout/hProcess9" loCatId="process" qsTypeId="urn:microsoft.com/office/officeart/2005/8/quickstyle/simple1" qsCatId="simple" csTypeId="urn:microsoft.com/office/officeart/2005/8/colors/colorful1" csCatId="colorful"/>
      <dgm:spPr/>
      <dgm:t>
        <a:bodyPr/>
        <a:lstStyle/>
        <a:p>
          <a:endParaRPr lang="en-US"/>
        </a:p>
      </dgm:t>
    </dgm:pt>
    <dgm:pt modelId="{4C9533F7-436D-4B3E-8D35-6AF92491E5BA}">
      <dgm:prSet/>
      <dgm:spPr/>
      <dgm:t>
        <a:bodyPr/>
        <a:lstStyle/>
        <a:p>
          <a:pPr rtl="0"/>
          <a:r>
            <a:rPr lang="en-US" dirty="0" smtClean="0"/>
            <a:t>Look for inspiration in published literature</a:t>
          </a:r>
          <a:endParaRPr lang="en-US" dirty="0"/>
        </a:p>
      </dgm:t>
    </dgm:pt>
    <dgm:pt modelId="{2D3996BD-33EA-4FA2-9E04-B215AD5265D5}" type="parTrans" cxnId="{04C8DAF3-D02E-42F9-91C0-649BABA8DC90}">
      <dgm:prSet/>
      <dgm:spPr/>
      <dgm:t>
        <a:bodyPr/>
        <a:lstStyle/>
        <a:p>
          <a:endParaRPr lang="en-US"/>
        </a:p>
      </dgm:t>
    </dgm:pt>
    <dgm:pt modelId="{FEC75FDA-6727-4143-B6EB-6AE7451F9E63}" type="sibTrans" cxnId="{04C8DAF3-D02E-42F9-91C0-649BABA8DC90}">
      <dgm:prSet/>
      <dgm:spPr/>
      <dgm:t>
        <a:bodyPr/>
        <a:lstStyle/>
        <a:p>
          <a:endParaRPr lang="en-US"/>
        </a:p>
      </dgm:t>
    </dgm:pt>
    <dgm:pt modelId="{46E8C2FB-9F5C-4F78-81D6-379F9C63A53B}">
      <dgm:prSet/>
      <dgm:spPr/>
      <dgm:t>
        <a:bodyPr/>
        <a:lstStyle/>
        <a:p>
          <a:pPr rtl="0"/>
          <a:r>
            <a:rPr lang="en-US" dirty="0" smtClean="0"/>
            <a:t>Seek help from your research advisor</a:t>
          </a:r>
          <a:endParaRPr lang="en-US" dirty="0"/>
        </a:p>
      </dgm:t>
    </dgm:pt>
    <dgm:pt modelId="{883300B3-328A-49AA-9FF7-6475C8A62159}" type="parTrans" cxnId="{E57CC171-DE56-4E29-A385-FF722F57DAFE}">
      <dgm:prSet/>
      <dgm:spPr/>
      <dgm:t>
        <a:bodyPr/>
        <a:lstStyle/>
        <a:p>
          <a:endParaRPr lang="en-US"/>
        </a:p>
      </dgm:t>
    </dgm:pt>
    <dgm:pt modelId="{A915E141-99E0-4D3F-8510-7E7F9DFD1E13}" type="sibTrans" cxnId="{E57CC171-DE56-4E29-A385-FF722F57DAFE}">
      <dgm:prSet/>
      <dgm:spPr/>
      <dgm:t>
        <a:bodyPr/>
        <a:lstStyle/>
        <a:p>
          <a:endParaRPr lang="en-US"/>
        </a:p>
      </dgm:t>
    </dgm:pt>
    <dgm:pt modelId="{3DA73C00-37EC-4D9C-889F-ED66E8342D39}">
      <dgm:prSet/>
      <dgm:spPr/>
      <dgm:t>
        <a:bodyPr/>
        <a:lstStyle/>
        <a:p>
          <a:pPr rtl="0"/>
          <a:r>
            <a:rPr lang="en-US" dirty="0" smtClean="0"/>
            <a:t>Use digital tools to seek out popular topics or most cited research papers</a:t>
          </a:r>
          <a:endParaRPr lang="en-US" dirty="0"/>
        </a:p>
      </dgm:t>
    </dgm:pt>
    <dgm:pt modelId="{E6650892-C676-4C64-BDCB-C6E957D03119}" type="parTrans" cxnId="{D0F9685A-A30A-4C00-8055-9A58058678D6}">
      <dgm:prSet/>
      <dgm:spPr/>
      <dgm:t>
        <a:bodyPr/>
        <a:lstStyle/>
        <a:p>
          <a:endParaRPr lang="en-US"/>
        </a:p>
      </dgm:t>
    </dgm:pt>
    <dgm:pt modelId="{BFAD0E8A-149A-4C55-8628-9DC1C5F4516C}" type="sibTrans" cxnId="{D0F9685A-A30A-4C00-8055-9A58058678D6}">
      <dgm:prSet/>
      <dgm:spPr/>
      <dgm:t>
        <a:bodyPr/>
        <a:lstStyle/>
        <a:p>
          <a:endParaRPr lang="en-US"/>
        </a:p>
      </dgm:t>
    </dgm:pt>
    <dgm:pt modelId="{444F1893-285A-4061-BDB1-772D93C16B60}">
      <dgm:prSet/>
      <dgm:spPr/>
      <dgm:t>
        <a:bodyPr/>
        <a:lstStyle/>
        <a:p>
          <a:pPr rtl="0"/>
          <a:r>
            <a:rPr lang="en-US" dirty="0" smtClean="0"/>
            <a:t>Check the websites of influential journals</a:t>
          </a:r>
          <a:endParaRPr lang="en-US" dirty="0"/>
        </a:p>
      </dgm:t>
    </dgm:pt>
    <dgm:pt modelId="{C91F3715-7EDB-47C6-8B46-B0B2AB63F071}" type="parTrans" cxnId="{01C5A592-0A3D-42B8-8547-786E1ACD773D}">
      <dgm:prSet/>
      <dgm:spPr/>
      <dgm:t>
        <a:bodyPr/>
        <a:lstStyle/>
        <a:p>
          <a:endParaRPr lang="en-US"/>
        </a:p>
      </dgm:t>
    </dgm:pt>
    <dgm:pt modelId="{41D3BF5D-04AF-4530-8460-2E730920033F}" type="sibTrans" cxnId="{01C5A592-0A3D-42B8-8547-786E1ACD773D}">
      <dgm:prSet/>
      <dgm:spPr/>
      <dgm:t>
        <a:bodyPr/>
        <a:lstStyle/>
        <a:p>
          <a:endParaRPr lang="en-US"/>
        </a:p>
      </dgm:t>
    </dgm:pt>
    <dgm:pt modelId="{FA90B6B3-009D-4C61-8D20-D6826FA7804F}">
      <dgm:prSet/>
      <dgm:spPr/>
      <dgm:t>
        <a:bodyPr/>
        <a:lstStyle/>
        <a:p>
          <a:pPr rtl="0"/>
          <a:r>
            <a:rPr lang="en-US" dirty="0" smtClean="0"/>
            <a:t>Make a note of your queries</a:t>
          </a:r>
          <a:endParaRPr lang="en-US" dirty="0"/>
        </a:p>
      </dgm:t>
    </dgm:pt>
    <dgm:pt modelId="{B1343D72-6DDD-4582-A371-6AB250E240FF}" type="parTrans" cxnId="{39E66DAC-4592-4ADE-8FC7-37A70170105D}">
      <dgm:prSet/>
      <dgm:spPr/>
      <dgm:t>
        <a:bodyPr/>
        <a:lstStyle/>
        <a:p>
          <a:endParaRPr lang="en-US"/>
        </a:p>
      </dgm:t>
    </dgm:pt>
    <dgm:pt modelId="{0CD5472E-E9A3-48D5-9A3C-7C23AB6B9DFF}" type="sibTrans" cxnId="{39E66DAC-4592-4ADE-8FC7-37A70170105D}">
      <dgm:prSet/>
      <dgm:spPr/>
      <dgm:t>
        <a:bodyPr/>
        <a:lstStyle/>
        <a:p>
          <a:endParaRPr lang="en-US"/>
        </a:p>
      </dgm:t>
    </dgm:pt>
    <dgm:pt modelId="{7E0C9CE4-3D5B-42B7-9E14-5475EF125C61}">
      <dgm:prSet/>
      <dgm:spPr/>
      <dgm:t>
        <a:bodyPr/>
        <a:lstStyle/>
        <a:p>
          <a:pPr rtl="0"/>
          <a:r>
            <a:rPr lang="en-US" dirty="0" smtClean="0"/>
            <a:t>Research each question</a:t>
          </a:r>
          <a:endParaRPr lang="en-US" dirty="0"/>
        </a:p>
      </dgm:t>
    </dgm:pt>
    <dgm:pt modelId="{3F5E9939-B8F1-43CD-94AF-080F6B142BED}" type="parTrans" cxnId="{C4B4137D-33CE-4D6C-9D6A-E830ECCD35DD}">
      <dgm:prSet/>
      <dgm:spPr/>
      <dgm:t>
        <a:bodyPr/>
        <a:lstStyle/>
        <a:p>
          <a:endParaRPr lang="en-US"/>
        </a:p>
      </dgm:t>
    </dgm:pt>
    <dgm:pt modelId="{0D125825-804B-41F0-BC0C-AA7D23B9D86C}" type="sibTrans" cxnId="{C4B4137D-33CE-4D6C-9D6A-E830ECCD35DD}">
      <dgm:prSet/>
      <dgm:spPr/>
      <dgm:t>
        <a:bodyPr/>
        <a:lstStyle/>
        <a:p>
          <a:endParaRPr lang="en-US"/>
        </a:p>
      </dgm:t>
    </dgm:pt>
    <dgm:pt modelId="{CC08DA3C-31F9-467A-BF0A-F4BE8265C4D8}" type="pres">
      <dgm:prSet presAssocID="{B4BA15D5-4BD0-49F7-89F0-7409A477CFFE}" presName="CompostProcess" presStyleCnt="0">
        <dgm:presLayoutVars>
          <dgm:dir/>
          <dgm:resizeHandles val="exact"/>
        </dgm:presLayoutVars>
      </dgm:prSet>
      <dgm:spPr/>
    </dgm:pt>
    <dgm:pt modelId="{16F7B4AF-B804-4024-B3DD-26E7FFAEE6D0}" type="pres">
      <dgm:prSet presAssocID="{B4BA15D5-4BD0-49F7-89F0-7409A477CFFE}" presName="arrow" presStyleLbl="bgShp" presStyleIdx="0" presStyleCnt="1"/>
      <dgm:spPr/>
    </dgm:pt>
    <dgm:pt modelId="{985D4099-5B91-411A-A5FB-4D56C3006EC6}" type="pres">
      <dgm:prSet presAssocID="{B4BA15D5-4BD0-49F7-89F0-7409A477CFFE}" presName="linearProcess" presStyleCnt="0"/>
      <dgm:spPr/>
    </dgm:pt>
    <dgm:pt modelId="{38D4B8C1-14BD-4B4D-B52A-8A6D1B2E20B6}" type="pres">
      <dgm:prSet presAssocID="{4C9533F7-436D-4B3E-8D35-6AF92491E5BA}" presName="textNode" presStyleLbl="node1" presStyleIdx="0" presStyleCnt="6">
        <dgm:presLayoutVars>
          <dgm:bulletEnabled val="1"/>
        </dgm:presLayoutVars>
      </dgm:prSet>
      <dgm:spPr/>
    </dgm:pt>
    <dgm:pt modelId="{70B1E762-E1F2-4CCE-B8BB-1B662EA34F04}" type="pres">
      <dgm:prSet presAssocID="{FEC75FDA-6727-4143-B6EB-6AE7451F9E63}" presName="sibTrans" presStyleCnt="0"/>
      <dgm:spPr/>
    </dgm:pt>
    <dgm:pt modelId="{028F1101-CA7D-402E-BBFA-92ED4622E3A1}" type="pres">
      <dgm:prSet presAssocID="{46E8C2FB-9F5C-4F78-81D6-379F9C63A53B}" presName="textNode" presStyleLbl="node1" presStyleIdx="1" presStyleCnt="6">
        <dgm:presLayoutVars>
          <dgm:bulletEnabled val="1"/>
        </dgm:presLayoutVars>
      </dgm:prSet>
      <dgm:spPr/>
    </dgm:pt>
    <dgm:pt modelId="{9BD79069-0F07-4E13-B8EC-5D4A61C69868}" type="pres">
      <dgm:prSet presAssocID="{A915E141-99E0-4D3F-8510-7E7F9DFD1E13}" presName="sibTrans" presStyleCnt="0"/>
      <dgm:spPr/>
    </dgm:pt>
    <dgm:pt modelId="{C001F4C4-C834-4287-BFD0-43DE2A606D7B}" type="pres">
      <dgm:prSet presAssocID="{3DA73C00-37EC-4D9C-889F-ED66E8342D39}" presName="textNode" presStyleLbl="node1" presStyleIdx="2" presStyleCnt="6">
        <dgm:presLayoutVars>
          <dgm:bulletEnabled val="1"/>
        </dgm:presLayoutVars>
      </dgm:prSet>
      <dgm:spPr/>
    </dgm:pt>
    <dgm:pt modelId="{FE231DFD-FE30-4EE5-8549-D2A7253FFE1E}" type="pres">
      <dgm:prSet presAssocID="{BFAD0E8A-149A-4C55-8628-9DC1C5F4516C}" presName="sibTrans" presStyleCnt="0"/>
      <dgm:spPr/>
    </dgm:pt>
    <dgm:pt modelId="{63B65E1B-8B3D-45FD-9A14-BBB832B4C18E}" type="pres">
      <dgm:prSet presAssocID="{444F1893-285A-4061-BDB1-772D93C16B60}" presName="textNode" presStyleLbl="node1" presStyleIdx="3" presStyleCnt="6">
        <dgm:presLayoutVars>
          <dgm:bulletEnabled val="1"/>
        </dgm:presLayoutVars>
      </dgm:prSet>
      <dgm:spPr/>
    </dgm:pt>
    <dgm:pt modelId="{2128CDD3-D2BC-4DB2-B2B7-9BC7C3BB764E}" type="pres">
      <dgm:prSet presAssocID="{41D3BF5D-04AF-4530-8460-2E730920033F}" presName="sibTrans" presStyleCnt="0"/>
      <dgm:spPr/>
    </dgm:pt>
    <dgm:pt modelId="{271263E6-FE98-4AC7-937B-DA24BD457FB4}" type="pres">
      <dgm:prSet presAssocID="{FA90B6B3-009D-4C61-8D20-D6826FA7804F}" presName="textNode" presStyleLbl="node1" presStyleIdx="4" presStyleCnt="6">
        <dgm:presLayoutVars>
          <dgm:bulletEnabled val="1"/>
        </dgm:presLayoutVars>
      </dgm:prSet>
      <dgm:spPr/>
    </dgm:pt>
    <dgm:pt modelId="{5C864064-D3EE-432C-9B3E-2A544346285E}" type="pres">
      <dgm:prSet presAssocID="{0CD5472E-E9A3-48D5-9A3C-7C23AB6B9DFF}" presName="sibTrans" presStyleCnt="0"/>
      <dgm:spPr/>
    </dgm:pt>
    <dgm:pt modelId="{596E473E-B36F-4115-983D-7319B3DB9D5A}" type="pres">
      <dgm:prSet presAssocID="{7E0C9CE4-3D5B-42B7-9E14-5475EF125C61}" presName="textNode" presStyleLbl="node1" presStyleIdx="5" presStyleCnt="6">
        <dgm:presLayoutVars>
          <dgm:bulletEnabled val="1"/>
        </dgm:presLayoutVars>
      </dgm:prSet>
      <dgm:spPr/>
    </dgm:pt>
  </dgm:ptLst>
  <dgm:cxnLst>
    <dgm:cxn modelId="{39E66DAC-4592-4ADE-8FC7-37A70170105D}" srcId="{B4BA15D5-4BD0-49F7-89F0-7409A477CFFE}" destId="{FA90B6B3-009D-4C61-8D20-D6826FA7804F}" srcOrd="4" destOrd="0" parTransId="{B1343D72-6DDD-4582-A371-6AB250E240FF}" sibTransId="{0CD5472E-E9A3-48D5-9A3C-7C23AB6B9DFF}"/>
    <dgm:cxn modelId="{D0F9685A-A30A-4C00-8055-9A58058678D6}" srcId="{B4BA15D5-4BD0-49F7-89F0-7409A477CFFE}" destId="{3DA73C00-37EC-4D9C-889F-ED66E8342D39}" srcOrd="2" destOrd="0" parTransId="{E6650892-C676-4C64-BDCB-C6E957D03119}" sibTransId="{BFAD0E8A-149A-4C55-8628-9DC1C5F4516C}"/>
    <dgm:cxn modelId="{8225EB71-F464-44BF-A025-F4F99526E6ED}" type="presOf" srcId="{FA90B6B3-009D-4C61-8D20-D6826FA7804F}" destId="{271263E6-FE98-4AC7-937B-DA24BD457FB4}" srcOrd="0" destOrd="0" presId="urn:microsoft.com/office/officeart/2005/8/layout/hProcess9"/>
    <dgm:cxn modelId="{94CED1C8-60D6-4AFE-8071-CEB61D11FEE9}" type="presOf" srcId="{46E8C2FB-9F5C-4F78-81D6-379F9C63A53B}" destId="{028F1101-CA7D-402E-BBFA-92ED4622E3A1}" srcOrd="0" destOrd="0" presId="urn:microsoft.com/office/officeart/2005/8/layout/hProcess9"/>
    <dgm:cxn modelId="{8D476868-08CB-4ADC-B15C-4F24C064C127}" type="presOf" srcId="{B4BA15D5-4BD0-49F7-89F0-7409A477CFFE}" destId="{CC08DA3C-31F9-467A-BF0A-F4BE8265C4D8}" srcOrd="0" destOrd="0" presId="urn:microsoft.com/office/officeart/2005/8/layout/hProcess9"/>
    <dgm:cxn modelId="{C4B4137D-33CE-4D6C-9D6A-E830ECCD35DD}" srcId="{B4BA15D5-4BD0-49F7-89F0-7409A477CFFE}" destId="{7E0C9CE4-3D5B-42B7-9E14-5475EF125C61}" srcOrd="5" destOrd="0" parTransId="{3F5E9939-B8F1-43CD-94AF-080F6B142BED}" sibTransId="{0D125825-804B-41F0-BC0C-AA7D23B9D86C}"/>
    <dgm:cxn modelId="{314D1253-CAE4-4E9C-B748-AD06F45B5ED9}" type="presOf" srcId="{7E0C9CE4-3D5B-42B7-9E14-5475EF125C61}" destId="{596E473E-B36F-4115-983D-7319B3DB9D5A}" srcOrd="0" destOrd="0" presId="urn:microsoft.com/office/officeart/2005/8/layout/hProcess9"/>
    <dgm:cxn modelId="{04C8DAF3-D02E-42F9-91C0-649BABA8DC90}" srcId="{B4BA15D5-4BD0-49F7-89F0-7409A477CFFE}" destId="{4C9533F7-436D-4B3E-8D35-6AF92491E5BA}" srcOrd="0" destOrd="0" parTransId="{2D3996BD-33EA-4FA2-9E04-B215AD5265D5}" sibTransId="{FEC75FDA-6727-4143-B6EB-6AE7451F9E63}"/>
    <dgm:cxn modelId="{E1569C24-B5B1-4652-92D5-70C12E5D99B7}" type="presOf" srcId="{3DA73C00-37EC-4D9C-889F-ED66E8342D39}" destId="{C001F4C4-C834-4287-BFD0-43DE2A606D7B}" srcOrd="0" destOrd="0" presId="urn:microsoft.com/office/officeart/2005/8/layout/hProcess9"/>
    <dgm:cxn modelId="{E57CC171-DE56-4E29-A385-FF722F57DAFE}" srcId="{B4BA15D5-4BD0-49F7-89F0-7409A477CFFE}" destId="{46E8C2FB-9F5C-4F78-81D6-379F9C63A53B}" srcOrd="1" destOrd="0" parTransId="{883300B3-328A-49AA-9FF7-6475C8A62159}" sibTransId="{A915E141-99E0-4D3F-8510-7E7F9DFD1E13}"/>
    <dgm:cxn modelId="{9830097E-C1A0-4ED6-8838-8DED198BC4E9}" type="presOf" srcId="{4C9533F7-436D-4B3E-8D35-6AF92491E5BA}" destId="{38D4B8C1-14BD-4B4D-B52A-8A6D1B2E20B6}" srcOrd="0" destOrd="0" presId="urn:microsoft.com/office/officeart/2005/8/layout/hProcess9"/>
    <dgm:cxn modelId="{01C5A592-0A3D-42B8-8547-786E1ACD773D}" srcId="{B4BA15D5-4BD0-49F7-89F0-7409A477CFFE}" destId="{444F1893-285A-4061-BDB1-772D93C16B60}" srcOrd="3" destOrd="0" parTransId="{C91F3715-7EDB-47C6-8B46-B0B2AB63F071}" sibTransId="{41D3BF5D-04AF-4530-8460-2E730920033F}"/>
    <dgm:cxn modelId="{5622045B-3160-4DB4-A7FD-81B0B764D922}" type="presOf" srcId="{444F1893-285A-4061-BDB1-772D93C16B60}" destId="{63B65E1B-8B3D-45FD-9A14-BBB832B4C18E}" srcOrd="0" destOrd="0" presId="urn:microsoft.com/office/officeart/2005/8/layout/hProcess9"/>
    <dgm:cxn modelId="{DA9CFFC1-3894-415E-B29D-7BCA92831F93}" type="presParOf" srcId="{CC08DA3C-31F9-467A-BF0A-F4BE8265C4D8}" destId="{16F7B4AF-B804-4024-B3DD-26E7FFAEE6D0}" srcOrd="0" destOrd="0" presId="urn:microsoft.com/office/officeart/2005/8/layout/hProcess9"/>
    <dgm:cxn modelId="{BFDCEB76-B311-4B70-840D-C5F8142B67B9}" type="presParOf" srcId="{CC08DA3C-31F9-467A-BF0A-F4BE8265C4D8}" destId="{985D4099-5B91-411A-A5FB-4D56C3006EC6}" srcOrd="1" destOrd="0" presId="urn:microsoft.com/office/officeart/2005/8/layout/hProcess9"/>
    <dgm:cxn modelId="{E83F2C98-8FF0-428A-8BC8-4A6519F2A527}" type="presParOf" srcId="{985D4099-5B91-411A-A5FB-4D56C3006EC6}" destId="{38D4B8C1-14BD-4B4D-B52A-8A6D1B2E20B6}" srcOrd="0" destOrd="0" presId="urn:microsoft.com/office/officeart/2005/8/layout/hProcess9"/>
    <dgm:cxn modelId="{4C3CCBEF-31BF-47BD-8020-3A23D50FD228}" type="presParOf" srcId="{985D4099-5B91-411A-A5FB-4D56C3006EC6}" destId="{70B1E762-E1F2-4CCE-B8BB-1B662EA34F04}" srcOrd="1" destOrd="0" presId="urn:microsoft.com/office/officeart/2005/8/layout/hProcess9"/>
    <dgm:cxn modelId="{BF95AD62-F2B1-42D7-9C34-701D7AA796E2}" type="presParOf" srcId="{985D4099-5B91-411A-A5FB-4D56C3006EC6}" destId="{028F1101-CA7D-402E-BBFA-92ED4622E3A1}" srcOrd="2" destOrd="0" presId="urn:microsoft.com/office/officeart/2005/8/layout/hProcess9"/>
    <dgm:cxn modelId="{81EB14FF-979A-4FB6-8642-681277D1288C}" type="presParOf" srcId="{985D4099-5B91-411A-A5FB-4D56C3006EC6}" destId="{9BD79069-0F07-4E13-B8EC-5D4A61C69868}" srcOrd="3" destOrd="0" presId="urn:microsoft.com/office/officeart/2005/8/layout/hProcess9"/>
    <dgm:cxn modelId="{7C75F338-3649-4D93-ACD2-48CD610DB19A}" type="presParOf" srcId="{985D4099-5B91-411A-A5FB-4D56C3006EC6}" destId="{C001F4C4-C834-4287-BFD0-43DE2A606D7B}" srcOrd="4" destOrd="0" presId="urn:microsoft.com/office/officeart/2005/8/layout/hProcess9"/>
    <dgm:cxn modelId="{52A23DAC-76CE-48DE-82AC-D48AC046EC9F}" type="presParOf" srcId="{985D4099-5B91-411A-A5FB-4D56C3006EC6}" destId="{FE231DFD-FE30-4EE5-8549-D2A7253FFE1E}" srcOrd="5" destOrd="0" presId="urn:microsoft.com/office/officeart/2005/8/layout/hProcess9"/>
    <dgm:cxn modelId="{21D32DAC-49CB-48E5-AFD9-A634AF15BE1E}" type="presParOf" srcId="{985D4099-5B91-411A-A5FB-4D56C3006EC6}" destId="{63B65E1B-8B3D-45FD-9A14-BBB832B4C18E}" srcOrd="6" destOrd="0" presId="urn:microsoft.com/office/officeart/2005/8/layout/hProcess9"/>
    <dgm:cxn modelId="{A0FCD76C-141F-438B-9359-E3BF4BD4DC13}" type="presParOf" srcId="{985D4099-5B91-411A-A5FB-4D56C3006EC6}" destId="{2128CDD3-D2BC-4DB2-B2B7-9BC7C3BB764E}" srcOrd="7" destOrd="0" presId="urn:microsoft.com/office/officeart/2005/8/layout/hProcess9"/>
    <dgm:cxn modelId="{A8B9EEA4-6917-44F6-ABC6-231CAD248830}" type="presParOf" srcId="{985D4099-5B91-411A-A5FB-4D56C3006EC6}" destId="{271263E6-FE98-4AC7-937B-DA24BD457FB4}" srcOrd="8" destOrd="0" presId="urn:microsoft.com/office/officeart/2005/8/layout/hProcess9"/>
    <dgm:cxn modelId="{DBFC0E54-5E2B-41DC-ADC4-026DB2F0EDCC}" type="presParOf" srcId="{985D4099-5B91-411A-A5FB-4D56C3006EC6}" destId="{5C864064-D3EE-432C-9B3E-2A544346285E}" srcOrd="9" destOrd="0" presId="urn:microsoft.com/office/officeart/2005/8/layout/hProcess9"/>
    <dgm:cxn modelId="{08262568-0404-4595-A306-D33DBAED7E0F}" type="presParOf" srcId="{985D4099-5B91-411A-A5FB-4D56C3006EC6}" destId="{596E473E-B36F-4115-983D-7319B3DB9D5A}" srcOrd="10"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762E18-E6CB-4BBE-ABFD-DBAB19329DB4}" type="datetimeFigureOut">
              <a:rPr lang="en-US" smtClean="0"/>
              <a:t>10/17/2020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B3C76-0B04-412F-A98B-BEF73C24156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EB3C76-0B04-412F-A98B-BEF73C241568}"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C3688D-7B01-4342-9A5E-FBAD7AC6FCB8}" type="datetimeFigureOut">
              <a:rPr lang="en-US" smtClean="0"/>
              <a:t>10/17/2020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74F2E36-7DE3-4B14-95C0-E60A7905AC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C3688D-7B01-4342-9A5E-FBAD7AC6FCB8}"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C3688D-7B01-4342-9A5E-FBAD7AC6FCB8}"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C3688D-7B01-4342-9A5E-FBAD7AC6FCB8}"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C3688D-7B01-4342-9A5E-FBAD7AC6FCB8}"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4F2E36-7DE3-4B14-95C0-E60A7905ACB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C3688D-7B01-4342-9A5E-FBAD7AC6FCB8}"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C3688D-7B01-4342-9A5E-FBAD7AC6FCB8}" type="datetimeFigureOut">
              <a:rPr lang="en-US" smtClean="0"/>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C3688D-7B01-4342-9A5E-FBAD7AC6FCB8}" type="datetimeFigureOut">
              <a:rPr lang="en-US" smtClean="0"/>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C3688D-7B01-4342-9A5E-FBAD7AC6FCB8}" type="datetimeFigureOut">
              <a:rPr lang="en-US" smtClean="0"/>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C3688D-7B01-4342-9A5E-FBAD7AC6FCB8}"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4F2E36-7DE3-4B14-95C0-E60A7905AC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C3688D-7B01-4342-9A5E-FBAD7AC6FCB8}"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74F2E36-7DE3-4B14-95C0-E60A7905ACB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C3688D-7B01-4342-9A5E-FBAD7AC6FCB8}" type="datetimeFigureOut">
              <a:rPr lang="en-US" smtClean="0"/>
              <a:t>10/17/2020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4F2E36-7DE3-4B14-95C0-E60A7905ACB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Research Problem </a:t>
            </a:r>
            <a:r>
              <a:rPr lang="en-IN" dirty="0" smtClean="0"/>
              <a:t>F</a:t>
            </a:r>
            <a:r>
              <a:rPr lang="en-IN" dirty="0" smtClean="0"/>
              <a:t>ormulation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Research Problem</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160000"/>
              </a:lnSpc>
              <a:buNone/>
            </a:pPr>
            <a:r>
              <a:rPr lang="en-US" sz="3000" b="1" dirty="0" smtClean="0">
                <a:latin typeface="Times New Roman" pitchFamily="18" charset="0"/>
                <a:cs typeface="Times New Roman" pitchFamily="18" charset="0"/>
              </a:rPr>
              <a:t>Raise research questions </a:t>
            </a:r>
            <a:endParaRPr lang="en-US" sz="3000" b="1" dirty="0" smtClean="0">
              <a:latin typeface="Times New Roman" pitchFamily="18" charset="0"/>
              <a:cs typeface="Times New Roman" pitchFamily="18" charset="0"/>
            </a:endParaRPr>
          </a:p>
          <a:p>
            <a:pPr lvl="1" algn="just">
              <a:lnSpc>
                <a:spcPct val="160000"/>
              </a:lnSpc>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step in formulating a research problem, you would point out your research questions under the area of interest as you decided in the previous stage. </a:t>
            </a:r>
            <a:endParaRPr lang="en-US" dirty="0" smtClean="0">
              <a:latin typeface="Times New Roman" pitchFamily="18" charset="0"/>
              <a:cs typeface="Times New Roman" pitchFamily="18" charset="0"/>
            </a:endParaRPr>
          </a:p>
          <a:p>
            <a:pPr lvl="1" algn="just">
              <a:lnSpc>
                <a:spcPct val="160000"/>
              </a:lnSpc>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you select unemployment as your study area, your questions might be “how unemployment impacts on individual social status?” “How it affects social stability?” “How it creates frustration on individuals?”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Research Problem</a:t>
            </a:r>
            <a:endParaRPr lang="en-US" dirty="0"/>
          </a:p>
        </p:txBody>
      </p:sp>
      <p:sp>
        <p:nvSpPr>
          <p:cNvPr id="3" name="Content Placeholder 2"/>
          <p:cNvSpPr>
            <a:spLocks noGrp="1"/>
          </p:cNvSpPr>
          <p:nvPr>
            <p:ph idx="1"/>
          </p:nvPr>
        </p:nvSpPr>
        <p:spPr/>
        <p:txBody>
          <a:bodyPr/>
          <a:lstStyle/>
          <a:p>
            <a:pPr algn="just">
              <a:lnSpc>
                <a:spcPct val="150000"/>
              </a:lnSpc>
              <a:buNone/>
            </a:pPr>
            <a:r>
              <a:rPr lang="en-US" sz="2800" b="1" dirty="0" smtClean="0">
                <a:latin typeface="Times New Roman" pitchFamily="18" charset="0"/>
                <a:cs typeface="Times New Roman" pitchFamily="18" charset="0"/>
              </a:rPr>
              <a:t>Formulate objective</a:t>
            </a:r>
            <a:endParaRPr lang="en-US" sz="2800" b="1" dirty="0" smtClean="0">
              <a:latin typeface="Times New Roman" pitchFamily="18" charset="0"/>
              <a:cs typeface="Times New Roman" pitchFamily="18" charset="0"/>
            </a:endParaRPr>
          </a:p>
          <a:p>
            <a:pPr lvl="1" algn="just">
              <a:lnSpc>
                <a:spcPct val="150000"/>
              </a:lnSpc>
            </a:pPr>
            <a:r>
              <a:rPr lang="en-US" dirty="0" smtClean="0">
                <a:latin typeface="Times New Roman" pitchFamily="18" charset="0"/>
                <a:cs typeface="Times New Roman" pitchFamily="18" charset="0"/>
              </a:rPr>
              <a:t>Set </a:t>
            </a:r>
            <a:r>
              <a:rPr lang="en-US" dirty="0">
                <a:latin typeface="Times New Roman" pitchFamily="18" charset="0"/>
                <a:cs typeface="Times New Roman" pitchFamily="18" charset="0"/>
              </a:rPr>
              <a:t>out conspicuously your research root objectives and sub-objectives. Research objectives essentially come from research questions.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Research Problem</a:t>
            </a:r>
            <a:endParaRPr lang="en-US" dirty="0"/>
          </a:p>
        </p:txBody>
      </p:sp>
      <p:sp>
        <p:nvSpPr>
          <p:cNvPr id="3" name="Content Placeholder 2"/>
          <p:cNvSpPr>
            <a:spLocks noGrp="1"/>
          </p:cNvSpPr>
          <p:nvPr>
            <p:ph idx="1"/>
          </p:nvPr>
        </p:nvSpPr>
        <p:spPr/>
        <p:txBody>
          <a:bodyPr>
            <a:normAutofit fontScale="62500" lnSpcReduction="20000"/>
          </a:bodyPr>
          <a:lstStyle/>
          <a:p>
            <a:pPr algn="just">
              <a:lnSpc>
                <a:spcPct val="170000"/>
              </a:lnSpc>
              <a:buNone/>
            </a:pPr>
            <a:r>
              <a:rPr lang="en-US" sz="4500" b="1" dirty="0" smtClean="0">
                <a:latin typeface="Times New Roman" pitchFamily="18" charset="0"/>
                <a:cs typeface="Times New Roman" pitchFamily="18" charset="0"/>
              </a:rPr>
              <a:t>Assess objective</a:t>
            </a:r>
            <a:endParaRPr lang="en-US" sz="4500" b="1" dirty="0" smtClean="0">
              <a:latin typeface="Times New Roman" pitchFamily="18" charset="0"/>
              <a:cs typeface="Times New Roman" pitchFamily="18" charset="0"/>
            </a:endParaRPr>
          </a:p>
          <a:p>
            <a:pPr lvl="1" algn="just">
              <a:lnSpc>
                <a:spcPct val="170000"/>
              </a:lnSpc>
            </a:pPr>
            <a:r>
              <a:rPr lang="en-US" sz="2600" dirty="0" smtClean="0">
                <a:latin typeface="Times New Roman" pitchFamily="18" charset="0"/>
                <a:cs typeface="Times New Roman" pitchFamily="18" charset="0"/>
              </a:rPr>
              <a:t>You </a:t>
            </a:r>
            <a:r>
              <a:rPr lang="en-US" sz="2600" dirty="0">
                <a:latin typeface="Times New Roman" pitchFamily="18" charset="0"/>
                <a:cs typeface="Times New Roman" pitchFamily="18" charset="0"/>
              </a:rPr>
              <a:t>should evaluate your objectives to make sure the possibility of attaining them through your research study. </a:t>
            </a:r>
            <a:endParaRPr lang="en-US" sz="2600" dirty="0" smtClean="0">
              <a:latin typeface="Times New Roman" pitchFamily="18" charset="0"/>
              <a:cs typeface="Times New Roman" pitchFamily="18" charset="0"/>
            </a:endParaRPr>
          </a:p>
          <a:p>
            <a:pPr lvl="1" algn="just">
              <a:lnSpc>
                <a:spcPct val="170000"/>
              </a:lnSpc>
            </a:pPr>
            <a:r>
              <a:rPr lang="en-US" sz="2600" dirty="0" smtClean="0">
                <a:latin typeface="Times New Roman" pitchFamily="18" charset="0"/>
                <a:cs typeface="Times New Roman" pitchFamily="18" charset="0"/>
              </a:rPr>
              <a:t>Assess </a:t>
            </a:r>
            <a:r>
              <a:rPr lang="en-US" sz="2600" dirty="0">
                <a:latin typeface="Times New Roman" pitchFamily="18" charset="0"/>
                <a:cs typeface="Times New Roman" pitchFamily="18" charset="0"/>
              </a:rPr>
              <a:t>your objectives in terms of time, budget, resources, and technical expertise at your hand. </a:t>
            </a:r>
            <a:endParaRPr lang="en-US" sz="2600" dirty="0" smtClean="0">
              <a:latin typeface="Times New Roman" pitchFamily="18" charset="0"/>
              <a:cs typeface="Times New Roman" pitchFamily="18" charset="0"/>
            </a:endParaRPr>
          </a:p>
          <a:p>
            <a:pPr lvl="1" algn="just">
              <a:lnSpc>
                <a:spcPct val="170000"/>
              </a:lnSpc>
            </a:pPr>
            <a:r>
              <a:rPr lang="en-US" sz="2600" dirty="0" smtClean="0">
                <a:latin typeface="Times New Roman" pitchFamily="18" charset="0"/>
                <a:cs typeface="Times New Roman" pitchFamily="18" charset="0"/>
              </a:rPr>
              <a:t>You </a:t>
            </a:r>
            <a:r>
              <a:rPr lang="en-US" sz="2600" dirty="0">
                <a:latin typeface="Times New Roman" pitchFamily="18" charset="0"/>
                <a:cs typeface="Times New Roman" pitchFamily="18" charset="0"/>
              </a:rPr>
              <a:t>should also assess your research questions in light of reality</a:t>
            </a:r>
            <a:r>
              <a:rPr lang="en-US" sz="2600" dirty="0" smtClean="0">
                <a:latin typeface="Times New Roman" pitchFamily="18" charset="0"/>
                <a:cs typeface="Times New Roman" pitchFamily="18" charset="0"/>
              </a:rPr>
              <a:t>.</a:t>
            </a:r>
          </a:p>
          <a:p>
            <a:pPr lvl="1" algn="just">
              <a:lnSpc>
                <a:spcPct val="170000"/>
              </a:lnSpc>
            </a:pPr>
            <a:r>
              <a:rPr lang="en-US" sz="2600" dirty="0" smtClean="0">
                <a:latin typeface="Times New Roman" pitchFamily="18" charset="0"/>
                <a:cs typeface="Times New Roman" pitchFamily="18" charset="0"/>
              </a:rPr>
              <a:t>Determine </a:t>
            </a:r>
            <a:r>
              <a:rPr lang="en-US" sz="2600" dirty="0">
                <a:latin typeface="Times New Roman" pitchFamily="18" charset="0"/>
                <a:cs typeface="Times New Roman" pitchFamily="18" charset="0"/>
              </a:rPr>
              <a:t>what outcome will bring your study. If you can assess accurately the purpose of the research study it will bring significant results in the long run</a:t>
            </a:r>
            <a:r>
              <a:rPr lang="en-US" sz="2600" dirty="0" smtClean="0">
                <a:latin typeface="Times New Roman" pitchFamily="18" charset="0"/>
                <a:cs typeface="Times New Roman" pitchFamily="18" charset="0"/>
              </a:rPr>
              <a:t>.</a:t>
            </a:r>
          </a:p>
          <a:p>
            <a:pPr lvl="1" algn="just">
              <a:lnSpc>
                <a:spcPct val="170000"/>
              </a:lnSpc>
            </a:pP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fact, research objectives determine the value of the study you are going to work out.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Research Problem</a:t>
            </a:r>
            <a:endParaRPr lang="en-US" dirty="0"/>
          </a:p>
        </p:txBody>
      </p:sp>
      <p:sp>
        <p:nvSpPr>
          <p:cNvPr id="3" name="Content Placeholder 2"/>
          <p:cNvSpPr>
            <a:spLocks noGrp="1"/>
          </p:cNvSpPr>
          <p:nvPr>
            <p:ph idx="1"/>
          </p:nvPr>
        </p:nvSpPr>
        <p:spPr/>
        <p:txBody>
          <a:bodyPr/>
          <a:lstStyle/>
          <a:p>
            <a:pPr algn="just">
              <a:lnSpc>
                <a:spcPct val="150000"/>
              </a:lnSpc>
              <a:buNone/>
            </a:pPr>
            <a:r>
              <a:rPr lang="en-US" sz="2800" b="1" dirty="0" smtClean="0">
                <a:latin typeface="Times New Roman" pitchFamily="18" charset="0"/>
                <a:cs typeface="Times New Roman" pitchFamily="18" charset="0"/>
              </a:rPr>
              <a:t>Double check</a:t>
            </a:r>
            <a:endParaRPr lang="en-US" sz="2800" b="1" dirty="0" smtClean="0">
              <a:latin typeface="Times New Roman" pitchFamily="18" charset="0"/>
              <a:cs typeface="Times New Roman" pitchFamily="18" charset="0"/>
            </a:endParaRPr>
          </a:p>
          <a:p>
            <a:pPr lvl="1" algn="just">
              <a:lnSpc>
                <a:spcPct val="150000"/>
              </a:lnSpc>
            </a:pPr>
            <a:r>
              <a:rPr lang="en-US" dirty="0" smtClean="0">
                <a:latin typeface="Times New Roman" pitchFamily="18" charset="0"/>
                <a:cs typeface="Times New Roman" pitchFamily="18" charset="0"/>
              </a:rPr>
              <a:t>Before </a:t>
            </a:r>
            <a:r>
              <a:rPr lang="en-US" dirty="0">
                <a:latin typeface="Times New Roman" pitchFamily="18" charset="0"/>
                <a:cs typeface="Times New Roman" pitchFamily="18" charset="0"/>
              </a:rPr>
              <a:t>you go on research work you should review all steps in formulating a research problem and all the things that you have done till now for the purpose of your research study.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Ø"/>
            </a:pPr>
            <a:r>
              <a:rPr lang="en-IN" dirty="0" smtClean="0">
                <a:latin typeface="Times New Roman" pitchFamily="18" charset="0"/>
                <a:cs typeface="Times New Roman" pitchFamily="18" charset="0"/>
              </a:rPr>
              <a:t>Personal Experience</a:t>
            </a:r>
          </a:p>
          <a:p>
            <a:pPr algn="just">
              <a:buFont typeface="Wingdings" pitchFamily="2" charset="2"/>
              <a:buChar char="Ø"/>
            </a:pPr>
            <a:r>
              <a:rPr lang="en-IN" dirty="0" smtClean="0">
                <a:latin typeface="Times New Roman" pitchFamily="18" charset="0"/>
                <a:cs typeface="Times New Roman" pitchFamily="18" charset="0"/>
              </a:rPr>
              <a:t>Practical Experience</a:t>
            </a:r>
          </a:p>
          <a:p>
            <a:pPr algn="just">
              <a:buFont typeface="Wingdings" pitchFamily="2" charset="2"/>
              <a:buChar char="Ø"/>
            </a:pPr>
            <a:r>
              <a:rPr lang="en-US" dirty="0">
                <a:latin typeface="Times New Roman" pitchFamily="18" charset="0"/>
                <a:cs typeface="Times New Roman" pitchFamily="18" charset="0"/>
              </a:rPr>
              <a:t>Critical appraisal of </a:t>
            </a:r>
            <a:r>
              <a:rPr lang="en-US" dirty="0" smtClean="0">
                <a:latin typeface="Times New Roman" pitchFamily="18" charset="0"/>
                <a:cs typeface="Times New Roman" pitchFamily="18" charset="0"/>
              </a:rPr>
              <a:t>literature</a:t>
            </a:r>
          </a:p>
          <a:p>
            <a:pPr algn="just">
              <a:buFont typeface="Wingdings" pitchFamily="2" charset="2"/>
              <a:buChar char="Ø"/>
            </a:pPr>
            <a:r>
              <a:rPr lang="en-US" dirty="0">
                <a:latin typeface="Times New Roman" pitchFamily="18" charset="0"/>
                <a:cs typeface="Times New Roman" pitchFamily="18" charset="0"/>
              </a:rPr>
              <a:t>Previous </a:t>
            </a:r>
            <a:r>
              <a:rPr lang="en-US" dirty="0" smtClean="0">
                <a:latin typeface="Times New Roman" pitchFamily="18" charset="0"/>
                <a:cs typeface="Times New Roman" pitchFamily="18" charset="0"/>
              </a:rPr>
              <a:t>research</a:t>
            </a:r>
          </a:p>
          <a:p>
            <a:pPr algn="just">
              <a:buFont typeface="Wingdings" pitchFamily="2" charset="2"/>
              <a:buChar char="Ø"/>
            </a:pPr>
            <a:r>
              <a:rPr lang="en-US" dirty="0">
                <a:latin typeface="Times New Roman" pitchFamily="18" charset="0"/>
                <a:cs typeface="Times New Roman" pitchFamily="18" charset="0"/>
              </a:rPr>
              <a:t>Existing </a:t>
            </a:r>
            <a:r>
              <a:rPr lang="en-US" dirty="0" smtClean="0">
                <a:latin typeface="Times New Roman" pitchFamily="18" charset="0"/>
                <a:cs typeface="Times New Roman" pitchFamily="18" charset="0"/>
              </a:rPr>
              <a:t>theories</a:t>
            </a:r>
          </a:p>
          <a:p>
            <a:pPr algn="just">
              <a:buFont typeface="Wingdings" pitchFamily="2" charset="2"/>
              <a:buChar char="Ø"/>
            </a:pPr>
            <a:r>
              <a:rPr lang="en-US" dirty="0">
                <a:latin typeface="Times New Roman" pitchFamily="18" charset="0"/>
                <a:cs typeface="Times New Roman" pitchFamily="18" charset="0"/>
              </a:rPr>
              <a:t>Consumer </a:t>
            </a:r>
            <a:r>
              <a:rPr lang="en-US" dirty="0" smtClean="0">
                <a:latin typeface="Times New Roman" pitchFamily="18" charset="0"/>
                <a:cs typeface="Times New Roman" pitchFamily="18" charset="0"/>
              </a:rPr>
              <a:t>feedback</a:t>
            </a:r>
          </a:p>
          <a:p>
            <a:pPr algn="just">
              <a:buFont typeface="Wingdings" pitchFamily="2" charset="2"/>
              <a:buChar char="Ø"/>
            </a:pPr>
            <a:r>
              <a:rPr lang="en-US" dirty="0">
                <a:latin typeface="Times New Roman" pitchFamily="18" charset="0"/>
                <a:cs typeface="Times New Roman" pitchFamily="18" charset="0"/>
              </a:rPr>
              <a:t>Performance improvement </a:t>
            </a:r>
            <a:r>
              <a:rPr lang="en-US" dirty="0" smtClean="0">
                <a:latin typeface="Times New Roman" pitchFamily="18" charset="0"/>
                <a:cs typeface="Times New Roman" pitchFamily="18" charset="0"/>
              </a:rPr>
              <a:t>activities</a:t>
            </a:r>
          </a:p>
          <a:p>
            <a:pPr algn="just">
              <a:buFont typeface="Wingdings" pitchFamily="2" charset="2"/>
              <a:buChar char="Ø"/>
            </a:pPr>
            <a:r>
              <a:rPr lang="en-US" dirty="0">
                <a:latin typeface="Times New Roman" pitchFamily="18" charset="0"/>
                <a:cs typeface="Times New Roman" pitchFamily="18" charset="0"/>
              </a:rPr>
              <a:t>Social </a:t>
            </a:r>
            <a:r>
              <a:rPr lang="en-US" dirty="0" smtClean="0">
                <a:latin typeface="Times New Roman" pitchFamily="18" charset="0"/>
                <a:cs typeface="Times New Roman" pitchFamily="18" charset="0"/>
              </a:rPr>
              <a:t>issues</a:t>
            </a:r>
          </a:p>
          <a:p>
            <a:pPr algn="just">
              <a:buFont typeface="Wingdings" pitchFamily="2" charset="2"/>
              <a:buChar char="Ø"/>
            </a:pPr>
            <a:r>
              <a:rPr lang="en-US" dirty="0" smtClean="0">
                <a:latin typeface="Times New Roman" pitchFamily="18" charset="0"/>
                <a:cs typeface="Times New Roman" pitchFamily="18" charset="0"/>
              </a:rPr>
              <a:t>Brainstorming</a:t>
            </a:r>
          </a:p>
          <a:p>
            <a:pPr algn="just">
              <a:buFont typeface="Wingdings" pitchFamily="2" charset="2"/>
              <a:buChar char="Ø"/>
            </a:pPr>
            <a:r>
              <a:rPr lang="en-US" dirty="0" smtClean="0">
                <a:latin typeface="Times New Roman" pitchFamily="18" charset="0"/>
                <a:cs typeface="Times New Roman" pitchFamily="18" charset="0"/>
              </a:rPr>
              <a:t>Intuition</a:t>
            </a:r>
          </a:p>
          <a:p>
            <a:pPr algn="just">
              <a:buFont typeface="Wingdings" pitchFamily="2" charset="2"/>
              <a:buChar char="Ø"/>
            </a:pPr>
            <a:r>
              <a:rPr lang="en-US" dirty="0">
                <a:latin typeface="Times New Roman" pitchFamily="18" charset="0"/>
                <a:cs typeface="Times New Roman" pitchFamily="18" charset="0"/>
              </a:rPr>
              <a:t>Exposure to field </a:t>
            </a:r>
            <a:r>
              <a:rPr lang="en-US" dirty="0" smtClean="0">
                <a:latin typeface="Times New Roman" pitchFamily="18" charset="0"/>
                <a:cs typeface="Times New Roman" pitchFamily="18" charset="0"/>
              </a:rPr>
              <a:t>situations</a:t>
            </a:r>
          </a:p>
          <a:p>
            <a:pPr algn="just">
              <a:buFont typeface="Wingdings" pitchFamily="2" charset="2"/>
              <a:buChar char="Ø"/>
            </a:pPr>
            <a:r>
              <a:rPr lang="en-US" dirty="0">
                <a:latin typeface="Times New Roman" pitchFamily="18" charset="0"/>
                <a:cs typeface="Times New Roman" pitchFamily="18" charset="0"/>
              </a:rPr>
              <a:t>Consultations with </a:t>
            </a:r>
            <a:r>
              <a:rPr lang="en-US" dirty="0" smtClean="0">
                <a:latin typeface="Times New Roman" pitchFamily="18" charset="0"/>
                <a:cs typeface="Times New Roman" pitchFamily="18" charset="0"/>
              </a:rPr>
              <a:t>experts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lgn="just">
              <a:lnSpc>
                <a:spcPct val="160000"/>
              </a:lnSpc>
              <a:buFont typeface="Wingdings" pitchFamily="2" charset="2"/>
              <a:buChar char="q"/>
            </a:pPr>
            <a:r>
              <a:rPr lang="en-IN" b="1" dirty="0" smtClean="0">
                <a:latin typeface="Times New Roman" pitchFamily="18" charset="0"/>
                <a:cs typeface="Times New Roman" pitchFamily="18" charset="0"/>
              </a:rPr>
              <a:t>Personal Experience</a:t>
            </a:r>
            <a:r>
              <a:rPr lang="en-IN" dirty="0" smtClean="0">
                <a:latin typeface="Times New Roman" pitchFamily="18" charset="0"/>
                <a:cs typeface="Times New Roman" pitchFamily="18" charset="0"/>
              </a:rPr>
              <a:t> :-</a:t>
            </a:r>
          </a:p>
          <a:p>
            <a:pPr algn="just">
              <a:lnSpc>
                <a:spcPct val="160000"/>
              </a:lnSpc>
              <a:buNone/>
            </a:pPr>
            <a:r>
              <a:rPr lang="en-I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Day-to-day personal experience </a:t>
            </a:r>
            <a:r>
              <a:rPr lang="en-US" dirty="0">
                <a:latin typeface="Times New Roman" pitchFamily="18" charset="0"/>
                <a:cs typeface="Times New Roman" pitchFamily="18" charset="0"/>
              </a:rPr>
              <a:t>of a researcher may serve as good source </a:t>
            </a:r>
            <a:r>
              <a:rPr lang="en-US" dirty="0" smtClean="0">
                <a:latin typeface="Times New Roman" pitchFamily="18" charset="0"/>
                <a:cs typeface="Times New Roman" pitchFamily="18" charset="0"/>
              </a:rPr>
              <a:t>of ideas </a:t>
            </a:r>
            <a:r>
              <a:rPr lang="en-US" dirty="0">
                <a:latin typeface="Times New Roman" pitchFamily="18" charset="0"/>
                <a:cs typeface="Times New Roman" pitchFamily="18" charset="0"/>
              </a:rPr>
              <a:t>to formulate a research problem</a:t>
            </a:r>
            <a:r>
              <a:rPr lang="en-US" dirty="0" smtClean="0">
                <a:latin typeface="Times New Roman" pitchFamily="18" charset="0"/>
                <a:cs typeface="Times New Roman" pitchFamily="18" charset="0"/>
              </a:rPr>
              <a:t>.</a:t>
            </a:r>
          </a:p>
          <a:p>
            <a:pPr algn="just">
              <a:lnSpc>
                <a:spcPct val="160000"/>
              </a:lnSpc>
              <a:buFont typeface="Wingdings" pitchFamily="2" charset="2"/>
              <a:buChar char="q"/>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Practical experience</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1" algn="just">
              <a:lnSpc>
                <a:spcPct val="160000"/>
              </a:lnSpc>
              <a:buNone/>
            </a:pPr>
            <a:r>
              <a:rPr lang="en-US" dirty="0" smtClean="0">
                <a:latin typeface="Times New Roman" pitchFamily="18" charset="0"/>
                <a:cs typeface="Times New Roman" pitchFamily="18" charset="0"/>
              </a:rPr>
              <a:t>                       Nurses </a:t>
            </a:r>
            <a:r>
              <a:rPr lang="en-US" dirty="0">
                <a:latin typeface="Times New Roman" pitchFamily="18" charset="0"/>
                <a:cs typeface="Times New Roman" pitchFamily="18" charset="0"/>
              </a:rPr>
              <a:t>get plenty of ideas to formulate research problems from </a:t>
            </a:r>
            <a:r>
              <a:rPr lang="en-US" dirty="0" smtClean="0">
                <a:latin typeface="Times New Roman" pitchFamily="18" charset="0"/>
                <a:cs typeface="Times New Roman" pitchFamily="18" charset="0"/>
              </a:rPr>
              <a:t>their clinical </a:t>
            </a:r>
            <a:r>
              <a:rPr lang="en-US" dirty="0">
                <a:latin typeface="Times New Roman" pitchFamily="18" charset="0"/>
                <a:cs typeface="Times New Roman" pitchFamily="18" charset="0"/>
              </a:rPr>
              <a:t>experiences. Every curious nurse has several questions to be </a:t>
            </a:r>
            <a:r>
              <a:rPr lang="en-US" dirty="0" smtClean="0">
                <a:latin typeface="Times New Roman" pitchFamily="18" charset="0"/>
                <a:cs typeface="Times New Roman" pitchFamily="18" charset="0"/>
              </a:rPr>
              <a:t>answered that </a:t>
            </a:r>
            <a:r>
              <a:rPr lang="en-US" dirty="0">
                <a:latin typeface="Times New Roman" pitchFamily="18" charset="0"/>
                <a:cs typeface="Times New Roman" pitchFamily="18" charset="0"/>
              </a:rPr>
              <a:t>are encountered during clinical experience.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92500"/>
          </a:bodyPr>
          <a:lstStyle/>
          <a:p>
            <a:pPr algn="just">
              <a:lnSpc>
                <a:spcPct val="150000"/>
              </a:lnSpc>
              <a:buFont typeface="Wingdings" pitchFamily="2" charset="2"/>
              <a:buChar char="q"/>
            </a:pPr>
            <a:r>
              <a:rPr lang="en-US" b="1" dirty="0" smtClean="0">
                <a:latin typeface="Times New Roman" pitchFamily="18" charset="0"/>
                <a:cs typeface="Times New Roman" pitchFamily="18" charset="0"/>
              </a:rPr>
              <a:t> Critical </a:t>
            </a:r>
            <a:r>
              <a:rPr lang="en-US" b="1" dirty="0">
                <a:latin typeface="Times New Roman" pitchFamily="18" charset="0"/>
                <a:cs typeface="Times New Roman" pitchFamily="18" charset="0"/>
              </a:rPr>
              <a:t>appraisal of literature:</a:t>
            </a:r>
          </a:p>
          <a:p>
            <a:pPr algn="just">
              <a:lnSpc>
                <a:spcPct val="150000"/>
              </a:lnSpc>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When </a:t>
            </a:r>
            <a:r>
              <a:rPr lang="en-US" dirty="0">
                <a:latin typeface="Times New Roman" pitchFamily="18" charset="0"/>
                <a:cs typeface="Times New Roman" pitchFamily="18" charset="0"/>
              </a:rPr>
              <a:t>we critically study books and articles relating to </a:t>
            </a:r>
            <a:r>
              <a:rPr lang="en-US" dirty="0" smtClean="0">
                <a:latin typeface="Times New Roman" pitchFamily="18" charset="0"/>
                <a:cs typeface="Times New Roman" pitchFamily="18" charset="0"/>
              </a:rPr>
              <a:t>the subject </a:t>
            </a:r>
            <a:r>
              <a:rPr lang="en-US" dirty="0">
                <a:latin typeface="Times New Roman" pitchFamily="18" charset="0"/>
                <a:cs typeface="Times New Roman" pitchFamily="18" charset="0"/>
              </a:rPr>
              <a:t>of our interest, including research reports, </a:t>
            </a:r>
            <a:r>
              <a:rPr lang="en-US" dirty="0" smtClean="0">
                <a:latin typeface="Times New Roman" pitchFamily="18" charset="0"/>
                <a:cs typeface="Times New Roman" pitchFamily="18" charset="0"/>
              </a:rPr>
              <a:t>opinion articles</a:t>
            </a:r>
            <a:r>
              <a:rPr lang="en-US" dirty="0">
                <a:latin typeface="Times New Roman" pitchFamily="18" charset="0"/>
                <a:cs typeface="Times New Roman" pitchFamily="18" charset="0"/>
              </a:rPr>
              <a:t>, and summaries of clinical issues, pertinent </a:t>
            </a:r>
            <a:r>
              <a:rPr lang="en-US" dirty="0" smtClean="0">
                <a:latin typeface="Times New Roman" pitchFamily="18" charset="0"/>
                <a:cs typeface="Times New Roman" pitchFamily="18" charset="0"/>
              </a:rPr>
              <a:t>questions may </a:t>
            </a:r>
            <a:r>
              <a:rPr lang="en-US" dirty="0">
                <a:latin typeface="Times New Roman" pitchFamily="18" charset="0"/>
                <a:cs typeface="Times New Roman" pitchFamily="18" charset="0"/>
              </a:rPr>
              <a:t>arise in our mind. These may strike reader's mind </a:t>
            </a:r>
            <a:r>
              <a:rPr lang="en-US" dirty="0" smtClean="0">
                <a:latin typeface="Times New Roman" pitchFamily="18" charset="0"/>
                <a:cs typeface="Times New Roman" pitchFamily="18" charset="0"/>
              </a:rPr>
              <a:t>indirectly by </a:t>
            </a:r>
            <a:r>
              <a:rPr lang="en-US" dirty="0">
                <a:latin typeface="Times New Roman" pitchFamily="18" charset="0"/>
                <a:cs typeface="Times New Roman" pitchFamily="18" charset="0"/>
              </a:rPr>
              <a:t>stimulating imagination and directly by stating </a:t>
            </a:r>
            <a:r>
              <a:rPr lang="en-US" dirty="0" smtClean="0">
                <a:latin typeface="Times New Roman" pitchFamily="18" charset="0"/>
                <a:cs typeface="Times New Roman" pitchFamily="18" charset="0"/>
              </a:rPr>
              <a:t>what additional </a:t>
            </a:r>
            <a:r>
              <a:rPr lang="en-US" dirty="0">
                <a:latin typeface="Times New Roman" pitchFamily="18" charset="0"/>
                <a:cs typeface="Times New Roman" pitchFamily="18" charset="0"/>
              </a:rPr>
              <a:t>research is needed.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70000"/>
              </a:lnSpc>
              <a:buFont typeface="Wingdings" pitchFamily="2" charset="2"/>
              <a:buChar char="q"/>
            </a:pPr>
            <a:r>
              <a:rPr lang="en-US" b="1" dirty="0" smtClean="0">
                <a:latin typeface="Times New Roman" pitchFamily="18" charset="0"/>
                <a:cs typeface="Times New Roman" pitchFamily="18" charset="0"/>
              </a:rPr>
              <a:t>Previous </a:t>
            </a:r>
            <a:r>
              <a:rPr lang="en-US" b="1" dirty="0">
                <a:latin typeface="Times New Roman" pitchFamily="18" charset="0"/>
                <a:cs typeface="Times New Roman" pitchFamily="18" charset="0"/>
              </a:rPr>
              <a:t>research:</a:t>
            </a:r>
          </a:p>
          <a:p>
            <a:pPr algn="just">
              <a:lnSpc>
                <a:spcPct val="17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body of knowledge should be developed on a sound foundation of </a:t>
            </a:r>
            <a:r>
              <a:rPr lang="en-US" dirty="0" smtClean="0">
                <a:latin typeface="Times New Roman" pitchFamily="18" charset="0"/>
                <a:cs typeface="Times New Roman" pitchFamily="18" charset="0"/>
              </a:rPr>
              <a:t>research findings</a:t>
            </a:r>
            <a:r>
              <a:rPr lang="en-US" dirty="0">
                <a:latin typeface="Times New Roman" pitchFamily="18" charset="0"/>
                <a:cs typeface="Times New Roman" pitchFamily="18" charset="0"/>
              </a:rPr>
              <a:t>. Usually, at the end of a research, further research </a:t>
            </a:r>
            <a:r>
              <a:rPr lang="en-US" dirty="0" smtClean="0">
                <a:latin typeface="Times New Roman" pitchFamily="18" charset="0"/>
                <a:cs typeface="Times New Roman" pitchFamily="18" charset="0"/>
              </a:rPr>
              <a:t>problems are </a:t>
            </a:r>
            <a:r>
              <a:rPr lang="en-US" dirty="0">
                <a:latin typeface="Times New Roman" pitchFamily="18" charset="0"/>
                <a:cs typeface="Times New Roman" pitchFamily="18" charset="0"/>
              </a:rPr>
              <a:t>suggested, based on the shortcomings of previous research, which </a:t>
            </a:r>
            <a:r>
              <a:rPr lang="en-US" dirty="0" smtClean="0">
                <a:latin typeface="Times New Roman" pitchFamily="18" charset="0"/>
                <a:cs typeface="Times New Roman" pitchFamily="18" charset="0"/>
              </a:rPr>
              <a:t>can be </a:t>
            </a:r>
            <a:r>
              <a:rPr lang="en-US" dirty="0">
                <a:latin typeface="Times New Roman" pitchFamily="18" charset="0"/>
                <a:cs typeface="Times New Roman" pitchFamily="18" charset="0"/>
              </a:rPr>
              <a:t>investigated. In nursing profession, not much research has been yet </a:t>
            </a:r>
            <a:r>
              <a:rPr lang="en-US" dirty="0" smtClean="0">
                <a:latin typeface="Times New Roman" pitchFamily="18" charset="0"/>
                <a:cs typeface="Times New Roman" pitchFamily="18" charset="0"/>
              </a:rPr>
              <a:t>done; therefore</a:t>
            </a:r>
            <a:r>
              <a:rPr lang="en-US" dirty="0">
                <a:latin typeface="Times New Roman" pitchFamily="18" charset="0"/>
                <a:cs typeface="Times New Roman" pitchFamily="18" charset="0"/>
              </a:rPr>
              <a:t>, this profession needs researchers who are willing to replicate </a:t>
            </a:r>
            <a:r>
              <a:rPr lang="en-US" dirty="0" smtClean="0">
                <a:latin typeface="Times New Roman" pitchFamily="18" charset="0"/>
                <a:cs typeface="Times New Roman" pitchFamily="18" charset="0"/>
              </a:rPr>
              <a:t>or repeat </a:t>
            </a:r>
            <a:r>
              <a:rPr lang="en-US" dirty="0">
                <a:latin typeface="Times New Roman" pitchFamily="18" charset="0"/>
                <a:cs typeface="Times New Roman" pitchFamily="18" charset="0"/>
              </a:rPr>
              <a:t>other studies on different samples and settings where all the </a:t>
            </a:r>
            <a:r>
              <a:rPr lang="en-US" dirty="0" smtClean="0">
                <a:latin typeface="Times New Roman" pitchFamily="18" charset="0"/>
                <a:cs typeface="Times New Roman" pitchFamily="18" charset="0"/>
              </a:rPr>
              <a:t>essential elements </a:t>
            </a:r>
            <a:r>
              <a:rPr lang="en-US" dirty="0">
                <a:latin typeface="Times New Roman" pitchFamily="18" charset="0"/>
                <a:cs typeface="Times New Roman" pitchFamily="18" charset="0"/>
              </a:rPr>
              <a:t>of the original study are held intact. Further refinements may </a:t>
            </a:r>
            <a:r>
              <a:rPr lang="en-US" dirty="0" smtClean="0">
                <a:latin typeface="Times New Roman" pitchFamily="18" charset="0"/>
                <a:cs typeface="Times New Roman" pitchFamily="18" charset="0"/>
              </a:rPr>
              <a:t>be made </a:t>
            </a:r>
            <a:r>
              <a:rPr lang="en-US" dirty="0">
                <a:latin typeface="Times New Roman" pitchFamily="18" charset="0"/>
                <a:cs typeface="Times New Roman" pitchFamily="18" charset="0"/>
              </a:rPr>
              <a:t>in the experimental treatments, or more appropriate outcome </a:t>
            </a:r>
            <a:r>
              <a:rPr lang="en-US" dirty="0" smtClean="0">
                <a:latin typeface="Times New Roman" pitchFamily="18" charset="0"/>
                <a:cs typeface="Times New Roman" pitchFamily="18" charset="0"/>
              </a:rPr>
              <a:t>measures may </a:t>
            </a:r>
            <a:r>
              <a:rPr lang="en-US" dirty="0">
                <a:latin typeface="Times New Roman" pitchFamily="18" charset="0"/>
                <a:cs typeface="Times New Roman" pitchFamily="18" charset="0"/>
              </a:rPr>
              <a:t>be identified.</a:t>
            </a:r>
          </a:p>
          <a:p>
            <a:pPr algn="just">
              <a:lnSpc>
                <a:spcPct val="170000"/>
              </a:lnSpc>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85000" lnSpcReduction="20000"/>
          </a:bodyPr>
          <a:lstStyle/>
          <a:p>
            <a:pPr algn="just">
              <a:lnSpc>
                <a:spcPct val="160000"/>
              </a:lnSpc>
              <a:buFont typeface="Wingdings" pitchFamily="2" charset="2"/>
              <a:buChar char="q"/>
            </a:pPr>
            <a:r>
              <a:rPr lang="en-US" b="1" dirty="0" smtClean="0">
                <a:latin typeface="Times New Roman" pitchFamily="18" charset="0"/>
                <a:cs typeface="Times New Roman" pitchFamily="18" charset="0"/>
              </a:rPr>
              <a:t>Existing theories:</a:t>
            </a:r>
          </a:p>
          <a:p>
            <a:pPr algn="just">
              <a:lnSpc>
                <a:spcPct val="160000"/>
              </a:lnSpc>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Research is a process of theory development and theory testing. Nurses use many theories from other disciplines in their practices. If an existing theory is used in developing a researchable problem, a specific statement from the theory must be isolated. Generally, a part or parts of the theory are subjected to testing in the clinical situation. The testing of an existing theory is definitely needed in nursing; therefore, they serve as good sources of research problems.</a:t>
            </a:r>
          </a:p>
          <a:p>
            <a:pPr algn="just">
              <a:lnSpc>
                <a:spcPct val="160000"/>
              </a:lnSpc>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70000"/>
              </a:lnSpc>
              <a:buFont typeface="Wingdings" pitchFamily="2" charset="2"/>
              <a:buChar char="q"/>
            </a:pPr>
            <a:r>
              <a:rPr lang="en-US" b="1" dirty="0" smtClean="0">
                <a:latin typeface="Times New Roman" pitchFamily="18" charset="0"/>
                <a:cs typeface="Times New Roman" pitchFamily="18" charset="0"/>
              </a:rPr>
              <a:t>Consumer </a:t>
            </a:r>
            <a:r>
              <a:rPr lang="en-US" b="1" dirty="0">
                <a:latin typeface="Times New Roman" pitchFamily="18" charset="0"/>
                <a:cs typeface="Times New Roman" pitchFamily="18" charset="0"/>
              </a:rPr>
              <a:t>feedback:</a:t>
            </a:r>
          </a:p>
          <a:p>
            <a:pPr algn="just">
              <a:lnSpc>
                <a:spcPct val="17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Research problems may be generated from the results of activities aimed </a:t>
            </a:r>
            <a:r>
              <a:rPr lang="en-US" dirty="0" smtClean="0">
                <a:latin typeface="Times New Roman" pitchFamily="18" charset="0"/>
                <a:cs typeface="Times New Roman" pitchFamily="18" charset="0"/>
              </a:rPr>
              <a:t>to solicit </a:t>
            </a:r>
            <a:r>
              <a:rPr lang="en-US" dirty="0">
                <a:latin typeface="Times New Roman" pitchFamily="18" charset="0"/>
                <a:cs typeface="Times New Roman" pitchFamily="18" charset="0"/>
              </a:rPr>
              <a:t>patient feedback</a:t>
            </a:r>
            <a:r>
              <a:rPr lang="en-US" dirty="0" smtClean="0">
                <a:latin typeface="Times New Roman" pitchFamily="18" charset="0"/>
                <a:cs typeface="Times New Roman" pitchFamily="18" charset="0"/>
              </a:rPr>
              <a:t>.</a:t>
            </a:r>
          </a:p>
          <a:p>
            <a:pPr algn="just">
              <a:lnSpc>
                <a:spcPct val="170000"/>
              </a:lnSpc>
              <a:buFont typeface="Wingdings" pitchFamily="2" charset="2"/>
              <a:buChar char="q"/>
            </a:pPr>
            <a:r>
              <a:rPr lang="en-US" b="1" dirty="0" smtClean="0">
                <a:latin typeface="Times New Roman" pitchFamily="18" charset="0"/>
                <a:cs typeface="Times New Roman" pitchFamily="18" charset="0"/>
              </a:rPr>
              <a:t>Performance </a:t>
            </a:r>
            <a:r>
              <a:rPr lang="en-US" b="1" dirty="0">
                <a:latin typeface="Times New Roman" pitchFamily="18" charset="0"/>
                <a:cs typeface="Times New Roman" pitchFamily="18" charset="0"/>
              </a:rPr>
              <a:t>improvement activities:</a:t>
            </a:r>
          </a:p>
          <a:p>
            <a:pPr algn="just">
              <a:lnSpc>
                <a:spcPct val="17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performance improvement activities, also known as </a:t>
            </a:r>
            <a:r>
              <a:rPr lang="en-US" dirty="0" smtClean="0">
                <a:latin typeface="Times New Roman" pitchFamily="18" charset="0"/>
                <a:cs typeface="Times New Roman" pitchFamily="18" charset="0"/>
              </a:rPr>
              <a:t>quality improvement </a:t>
            </a:r>
            <a:r>
              <a:rPr lang="en-US" dirty="0">
                <a:latin typeface="Times New Roman" pitchFamily="18" charset="0"/>
                <a:cs typeface="Times New Roman" pitchFamily="18" charset="0"/>
              </a:rPr>
              <a:t>activities, are used to improve processes and outcomes </a:t>
            </a:r>
            <a:r>
              <a:rPr lang="en-US" dirty="0" smtClean="0">
                <a:latin typeface="Times New Roman" pitchFamily="18" charset="0"/>
                <a:cs typeface="Times New Roman" pitchFamily="18" charset="0"/>
              </a:rPr>
              <a:t>to meet </a:t>
            </a:r>
            <a:r>
              <a:rPr lang="en-US" dirty="0">
                <a:latin typeface="Times New Roman" pitchFamily="18" charset="0"/>
                <a:cs typeface="Times New Roman" pitchFamily="18" charset="0"/>
              </a:rPr>
              <a:t>regulatory requirement. In the process of performance </a:t>
            </a:r>
            <a:r>
              <a:rPr lang="en-US" dirty="0" smtClean="0">
                <a:latin typeface="Times New Roman" pitchFamily="18" charset="0"/>
                <a:cs typeface="Times New Roman" pitchFamily="18" charset="0"/>
              </a:rPr>
              <a:t>activities, several </a:t>
            </a:r>
            <a:r>
              <a:rPr lang="en-US" dirty="0">
                <a:latin typeface="Times New Roman" pitchFamily="18" charset="0"/>
                <a:cs typeface="Times New Roman" pitchFamily="18" charset="0"/>
              </a:rPr>
              <a:t>issues merge that require answers through research. </a:t>
            </a:r>
            <a:r>
              <a:rPr lang="en-US" dirty="0" smtClean="0">
                <a:latin typeface="Times New Roman" pitchFamily="18" charset="0"/>
                <a:cs typeface="Times New Roman" pitchFamily="18" charset="0"/>
              </a:rPr>
              <a:t>Thus performance </a:t>
            </a:r>
            <a:r>
              <a:rPr lang="en-US" dirty="0">
                <a:latin typeface="Times New Roman" pitchFamily="18" charset="0"/>
                <a:cs typeface="Times New Roman" pitchFamily="18" charset="0"/>
              </a:rPr>
              <a:t>improvement activities also serve as an important source </a:t>
            </a:r>
            <a:r>
              <a:rPr lang="en-US" dirty="0" smtClean="0">
                <a:latin typeface="Times New Roman" pitchFamily="18" charset="0"/>
                <a:cs typeface="Times New Roman" pitchFamily="18" charset="0"/>
              </a:rPr>
              <a:t>of research </a:t>
            </a:r>
            <a:r>
              <a:rPr lang="en-US" dirty="0">
                <a:latin typeface="Times New Roman" pitchFamily="18" charset="0"/>
                <a:cs typeface="Times New Roman" pitchFamily="18" charset="0"/>
              </a:rPr>
              <a:t>problem.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Research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70000"/>
              </a:lnSpc>
            </a:pPr>
            <a:r>
              <a:rPr lang="en-US" sz="2100" b="1" dirty="0">
                <a:latin typeface="Times New Roman" pitchFamily="18" charset="0"/>
                <a:cs typeface="Times New Roman" pitchFamily="18" charset="0"/>
              </a:rPr>
              <a:t>A research problem is</a:t>
            </a:r>
            <a:r>
              <a:rPr lang="en-US" sz="2100" dirty="0">
                <a:latin typeface="Times New Roman" pitchFamily="18" charset="0"/>
                <a:cs typeface="Times New Roman" pitchFamily="18" charset="0"/>
              </a:rPr>
              <a:t> a statement about an area of concern, a condition to be improved, a difficulty to be eliminated, or a troubling question that exists in scholarly literature, in theory, or in practice that points to the need for meaningful understanding and deliberate investigation</a:t>
            </a:r>
            <a:r>
              <a:rPr lang="en-US" sz="2100" dirty="0" smtClean="0">
                <a:latin typeface="Times New Roman" pitchFamily="18" charset="0"/>
                <a:cs typeface="Times New Roman" pitchFamily="18" charset="0"/>
              </a:rPr>
              <a:t>.</a:t>
            </a:r>
          </a:p>
          <a:p>
            <a:pPr algn="just">
              <a:lnSpc>
                <a:spcPct val="170000"/>
              </a:lnSpc>
            </a:pPr>
            <a:r>
              <a:rPr lang="en-US" sz="2100" dirty="0" smtClean="0">
                <a:latin typeface="Times New Roman" pitchFamily="18" charset="0"/>
                <a:cs typeface="Times New Roman" pitchFamily="18" charset="0"/>
              </a:rPr>
              <a:t>In </a:t>
            </a:r>
            <a:r>
              <a:rPr lang="en-US" sz="2100" dirty="0">
                <a:latin typeface="Times New Roman" pitchFamily="18" charset="0"/>
                <a:cs typeface="Times New Roman" pitchFamily="18" charset="0"/>
              </a:rPr>
              <a:t>some social science disciplines the research problem is typically posed in the form of a question. A research problem does not state how to do something, offer a vague or broad proposition, or present a value question.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77500" lnSpcReduction="20000"/>
          </a:bodyPr>
          <a:lstStyle/>
          <a:p>
            <a:pPr algn="just">
              <a:lnSpc>
                <a:spcPct val="160000"/>
              </a:lnSpc>
              <a:buFont typeface="Wingdings" pitchFamily="2" charset="2"/>
              <a:buChar char="q"/>
            </a:pPr>
            <a:r>
              <a:rPr lang="en-US" b="1" dirty="0" smtClean="0">
                <a:latin typeface="Times New Roman" pitchFamily="18" charset="0"/>
                <a:cs typeface="Times New Roman" pitchFamily="18" charset="0"/>
              </a:rPr>
              <a:t> Social </a:t>
            </a:r>
            <a:r>
              <a:rPr lang="en-US" b="1" dirty="0">
                <a:latin typeface="Times New Roman" pitchFamily="18" charset="0"/>
                <a:cs typeface="Times New Roman" pitchFamily="18" charset="0"/>
              </a:rPr>
              <a:t>issues:</a:t>
            </a:r>
          </a:p>
          <a:p>
            <a:pPr algn="just">
              <a:lnSpc>
                <a:spcPct val="160000"/>
              </a:lnSpc>
              <a:buNone/>
            </a:pPr>
            <a:r>
              <a:rPr lang="en-US" dirty="0" smtClean="0">
                <a:latin typeface="Times New Roman" pitchFamily="18" charset="0"/>
                <a:cs typeface="Times New Roman" pitchFamily="18" charset="0"/>
              </a:rPr>
              <a:t>                  Sometimes</a:t>
            </a:r>
            <a:r>
              <a:rPr lang="en-US" dirty="0">
                <a:latin typeface="Times New Roman" pitchFamily="18" charset="0"/>
                <a:cs typeface="Times New Roman" pitchFamily="18" charset="0"/>
              </a:rPr>
              <a:t>, topics are suggested by more </a:t>
            </a:r>
            <a:r>
              <a:rPr lang="en-US" dirty="0" smtClean="0">
                <a:latin typeface="Times New Roman" pitchFamily="18" charset="0"/>
                <a:cs typeface="Times New Roman" pitchFamily="18" charset="0"/>
              </a:rPr>
              <a:t>global contemporary </a:t>
            </a:r>
            <a:r>
              <a:rPr lang="en-US" dirty="0">
                <a:latin typeface="Times New Roman" pitchFamily="18" charset="0"/>
                <a:cs typeface="Times New Roman" pitchFamily="18" charset="0"/>
              </a:rPr>
              <a:t>social or political issues of </a:t>
            </a:r>
            <a:r>
              <a:rPr lang="en-US" dirty="0" smtClean="0">
                <a:latin typeface="Times New Roman" pitchFamily="18" charset="0"/>
                <a:cs typeface="Times New Roman" pitchFamily="18" charset="0"/>
              </a:rPr>
              <a:t>relevance to </a:t>
            </a:r>
            <a:r>
              <a:rPr lang="en-US" dirty="0">
                <a:latin typeface="Times New Roman" pitchFamily="18" charset="0"/>
                <a:cs typeface="Times New Roman" pitchFamily="18" charset="0"/>
              </a:rPr>
              <a:t>the health care community</a:t>
            </a:r>
            <a:r>
              <a:rPr lang="en-US" dirty="0" smtClean="0">
                <a:latin typeface="Times New Roman" pitchFamily="18" charset="0"/>
                <a:cs typeface="Times New Roman" pitchFamily="18" charset="0"/>
              </a:rPr>
              <a:t>.</a:t>
            </a:r>
          </a:p>
          <a:p>
            <a:pPr algn="just">
              <a:lnSpc>
                <a:spcPct val="160000"/>
              </a:lnSpc>
              <a:buFont typeface="Wingdings" pitchFamily="2" charset="2"/>
              <a:buChar char="q"/>
            </a:pPr>
            <a:r>
              <a:rPr lang="en-US" b="1" dirty="0">
                <a:latin typeface="Times New Roman" pitchFamily="18" charset="0"/>
                <a:cs typeface="Times New Roman" pitchFamily="18" charset="0"/>
              </a:rPr>
              <a:t>Brainstorming:</a:t>
            </a:r>
          </a:p>
          <a:p>
            <a:pPr algn="just">
              <a:lnSpc>
                <a:spcPct val="16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Brainstorming sessions are good techniques to </a:t>
            </a:r>
            <a:r>
              <a:rPr lang="en-US" dirty="0" smtClean="0">
                <a:latin typeface="Times New Roman" pitchFamily="18" charset="0"/>
                <a:cs typeface="Times New Roman" pitchFamily="18" charset="0"/>
              </a:rPr>
              <a:t>find new </a:t>
            </a:r>
            <a:r>
              <a:rPr lang="en-US" dirty="0">
                <a:latin typeface="Times New Roman" pitchFamily="18" charset="0"/>
                <a:cs typeface="Times New Roman" pitchFamily="18" charset="0"/>
              </a:rPr>
              <a:t>questions, where an intensified discussion </a:t>
            </a:r>
            <a:r>
              <a:rPr lang="en-US" dirty="0" smtClean="0">
                <a:latin typeface="Times New Roman" pitchFamily="18" charset="0"/>
                <a:cs typeface="Times New Roman" pitchFamily="18" charset="0"/>
              </a:rPr>
              <a:t>among interested </a:t>
            </a:r>
            <a:r>
              <a:rPr lang="en-US" dirty="0">
                <a:latin typeface="Times New Roman" pitchFamily="18" charset="0"/>
                <a:cs typeface="Times New Roman" pitchFamily="18" charset="0"/>
              </a:rPr>
              <a:t>people of the profession is conducted to </a:t>
            </a:r>
            <a:r>
              <a:rPr lang="en-US" dirty="0" smtClean="0">
                <a:latin typeface="Times New Roman" pitchFamily="18" charset="0"/>
                <a:cs typeface="Times New Roman" pitchFamily="18" charset="0"/>
              </a:rPr>
              <a:t>find more </a:t>
            </a:r>
            <a:r>
              <a:rPr lang="en-US" dirty="0">
                <a:latin typeface="Times New Roman" pitchFamily="18" charset="0"/>
                <a:cs typeface="Times New Roman" pitchFamily="18" charset="0"/>
              </a:rPr>
              <a:t>ideas to formulate a good research problem.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fontScale="77500" lnSpcReduction="20000"/>
          </a:bodyPr>
          <a:lstStyle/>
          <a:p>
            <a:pPr algn="just">
              <a:lnSpc>
                <a:spcPct val="160000"/>
              </a:lnSpc>
              <a:buFont typeface="Wingdings" pitchFamily="2" charset="2"/>
              <a:buChar char="q"/>
            </a:pPr>
            <a:r>
              <a:rPr lang="en-US" b="1" dirty="0">
                <a:latin typeface="Times New Roman" pitchFamily="18" charset="0"/>
                <a:cs typeface="Times New Roman" pitchFamily="18" charset="0"/>
              </a:rPr>
              <a:t>Intuition:</a:t>
            </a:r>
          </a:p>
          <a:p>
            <a:pPr algn="just">
              <a:lnSpc>
                <a:spcPct val="160000"/>
              </a:lnSpc>
              <a:buNone/>
            </a:pPr>
            <a:r>
              <a:rPr lang="en-US" dirty="0" smtClean="0">
                <a:latin typeface="Times New Roman" pitchFamily="18" charset="0"/>
                <a:cs typeface="Times New Roman" pitchFamily="18" charset="0"/>
              </a:rPr>
              <a:t>           Traditionally</a:t>
            </a:r>
            <a:r>
              <a:rPr lang="en-US" dirty="0">
                <a:latin typeface="Times New Roman" pitchFamily="18" charset="0"/>
                <a:cs typeface="Times New Roman" pitchFamily="18" charset="0"/>
              </a:rPr>
              <a:t>, intuitions are considered good sources </a:t>
            </a:r>
            <a:r>
              <a:rPr lang="en-US" dirty="0" smtClean="0">
                <a:latin typeface="Times New Roman" pitchFamily="18" charset="0"/>
                <a:cs typeface="Times New Roman" pitchFamily="18" charset="0"/>
              </a:rPr>
              <a:t>of knowledge </a:t>
            </a:r>
            <a:r>
              <a:rPr lang="en-US" dirty="0">
                <a:latin typeface="Times New Roman" pitchFamily="18" charset="0"/>
                <a:cs typeface="Times New Roman" pitchFamily="18" charset="0"/>
              </a:rPr>
              <a:t>as well as sources to find new </a:t>
            </a:r>
            <a:r>
              <a:rPr lang="en-US" dirty="0" smtClean="0">
                <a:latin typeface="Times New Roman" pitchFamily="18" charset="0"/>
                <a:cs typeface="Times New Roman" pitchFamily="18" charset="0"/>
              </a:rPr>
              <a:t>research problems</a:t>
            </a:r>
            <a:r>
              <a:rPr lang="en-US" dirty="0">
                <a:latin typeface="Times New Roman" pitchFamily="18" charset="0"/>
                <a:cs typeface="Times New Roman" pitchFamily="18" charset="0"/>
              </a:rPr>
              <a:t>. It is believed that the reflective mind is a </a:t>
            </a:r>
            <a:r>
              <a:rPr lang="en-US" dirty="0" smtClean="0">
                <a:latin typeface="Times New Roman" pitchFamily="18" charset="0"/>
                <a:cs typeface="Times New Roman" pitchFamily="18" charset="0"/>
              </a:rPr>
              <a:t>good source </a:t>
            </a:r>
            <a:r>
              <a:rPr lang="en-US" dirty="0">
                <a:latin typeface="Times New Roman" pitchFamily="18" charset="0"/>
                <a:cs typeface="Times New Roman" pitchFamily="18" charset="0"/>
              </a:rPr>
              <a:t>of ideas, which may be used to formulate a </a:t>
            </a:r>
            <a:r>
              <a:rPr lang="en-US" dirty="0" smtClean="0">
                <a:latin typeface="Times New Roman" pitchFamily="18" charset="0"/>
                <a:cs typeface="Times New Roman" pitchFamily="18" charset="0"/>
              </a:rPr>
              <a:t>good research problem.</a:t>
            </a:r>
          </a:p>
          <a:p>
            <a:pPr algn="just">
              <a:lnSpc>
                <a:spcPct val="160000"/>
              </a:lnSpc>
              <a:buFont typeface="Wingdings" pitchFamily="2" charset="2"/>
              <a:buChar char="q"/>
            </a:pPr>
            <a:r>
              <a:rPr lang="en-US" b="1" dirty="0">
                <a:latin typeface="Times New Roman" pitchFamily="18" charset="0"/>
                <a:cs typeface="Times New Roman" pitchFamily="18" charset="0"/>
              </a:rPr>
              <a:t>Exposure to field situations:</a:t>
            </a:r>
          </a:p>
          <a:p>
            <a:pPr algn="just">
              <a:lnSpc>
                <a:spcPct val="160000"/>
              </a:lnSpc>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During </a:t>
            </a:r>
            <a:r>
              <a:rPr lang="en-US" dirty="0">
                <a:latin typeface="Times New Roman" pitchFamily="18" charset="0"/>
                <a:cs typeface="Times New Roman" pitchFamily="18" charset="0"/>
              </a:rPr>
              <a:t>field exposure, researchers get variety </a:t>
            </a:r>
            <a:r>
              <a:rPr lang="en-US" dirty="0" smtClean="0">
                <a:latin typeface="Times New Roman" pitchFamily="18" charset="0"/>
                <a:cs typeface="Times New Roman" pitchFamily="18" charset="0"/>
              </a:rPr>
              <a:t>of experiences</a:t>
            </a:r>
            <a:r>
              <a:rPr lang="en-US" dirty="0">
                <a:latin typeface="Times New Roman" pitchFamily="18" charset="0"/>
                <a:cs typeface="Times New Roman" pitchFamily="18" charset="0"/>
              </a:rPr>
              <a:t>, which may provide plenty of ideas to </a:t>
            </a:r>
            <a:r>
              <a:rPr lang="en-US" dirty="0" smtClean="0">
                <a:latin typeface="Times New Roman" pitchFamily="18" charset="0"/>
                <a:cs typeface="Times New Roman" pitchFamily="18" charset="0"/>
              </a:rPr>
              <a:t>formulate research </a:t>
            </a:r>
            <a:r>
              <a:rPr lang="en-US" dirty="0">
                <a:latin typeface="Times New Roman" pitchFamily="18" charset="0"/>
                <a:cs typeface="Times New Roman" pitchFamily="18" charset="0"/>
              </a:rPr>
              <a:t>problems.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Research Problem</a:t>
            </a:r>
            <a:endParaRPr lang="en-US" dirty="0"/>
          </a:p>
        </p:txBody>
      </p:sp>
      <p:sp>
        <p:nvSpPr>
          <p:cNvPr id="3" name="Content Placeholder 2"/>
          <p:cNvSpPr>
            <a:spLocks noGrp="1"/>
          </p:cNvSpPr>
          <p:nvPr>
            <p:ph idx="1"/>
          </p:nvPr>
        </p:nvSpPr>
        <p:spPr/>
        <p:txBody>
          <a:bodyPr>
            <a:normAutofit/>
          </a:bodyPr>
          <a:lstStyle/>
          <a:p>
            <a:pPr algn="just">
              <a:lnSpc>
                <a:spcPct val="150000"/>
              </a:lnSpc>
              <a:buFont typeface="Wingdings" pitchFamily="2" charset="2"/>
              <a:buChar char="q"/>
            </a:pPr>
            <a:r>
              <a:rPr lang="en-US" b="1" dirty="0" smtClean="0">
                <a:latin typeface="Times New Roman" pitchFamily="18" charset="0"/>
                <a:cs typeface="Times New Roman" pitchFamily="18" charset="0"/>
              </a:rPr>
              <a:t>Consultations </a:t>
            </a:r>
            <a:r>
              <a:rPr lang="en-US" b="1" dirty="0">
                <a:latin typeface="Times New Roman" pitchFamily="18" charset="0"/>
                <a:cs typeface="Times New Roman" pitchFamily="18" charset="0"/>
              </a:rPr>
              <a:t>with experts: </a:t>
            </a:r>
            <a:endParaRPr lang="en-US" b="1" dirty="0" smtClean="0">
              <a:latin typeface="Times New Roman" pitchFamily="18" charset="0"/>
              <a:cs typeface="Times New Roman" pitchFamily="18" charset="0"/>
            </a:endParaRPr>
          </a:p>
          <a:p>
            <a:pPr algn="just">
              <a:lnSpc>
                <a:spcPct val="150000"/>
              </a:lnSpc>
              <a:buNone/>
            </a:pP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Experts </a:t>
            </a:r>
            <a:r>
              <a:rPr lang="en-US" dirty="0">
                <a:latin typeface="Times New Roman" pitchFamily="18" charset="0"/>
                <a:cs typeface="Times New Roman" pitchFamily="18" charset="0"/>
              </a:rPr>
              <a:t>are believed to </a:t>
            </a:r>
            <a:r>
              <a:rPr lang="en-US" dirty="0" smtClean="0">
                <a:latin typeface="Times New Roman" pitchFamily="18" charset="0"/>
                <a:cs typeface="Times New Roman" pitchFamily="18" charset="0"/>
              </a:rPr>
              <a:t>have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sound </a:t>
            </a:r>
            <a:r>
              <a:rPr lang="en-US" dirty="0">
                <a:latin typeface="Times New Roman" pitchFamily="18" charset="0"/>
                <a:cs typeface="Times New Roman" pitchFamily="18" charset="0"/>
              </a:rPr>
              <a:t>experience of their respective field, which may suggest </a:t>
            </a:r>
            <a:r>
              <a:rPr lang="en-US" dirty="0" smtClean="0">
                <a:latin typeface="Times New Roman" pitchFamily="18" charset="0"/>
                <a:cs typeface="Times New Roman" pitchFamily="18" charset="0"/>
              </a:rPr>
              <a:t>a significant </a:t>
            </a:r>
            <a:r>
              <a:rPr lang="en-US" dirty="0">
                <a:latin typeface="Times New Roman" pitchFamily="18" charset="0"/>
                <a:cs typeface="Times New Roman" pitchFamily="18" charset="0"/>
              </a:rPr>
              <a:t>problem to be studied. In addition, experts may help </a:t>
            </a:r>
            <a:r>
              <a:rPr lang="en-US" dirty="0" smtClean="0">
                <a:latin typeface="Times New Roman" pitchFamily="18" charset="0"/>
                <a:cs typeface="Times New Roman" pitchFamily="18" charset="0"/>
              </a:rPr>
              <a:t>in finding </a:t>
            </a:r>
            <a:r>
              <a:rPr lang="en-US" dirty="0">
                <a:latin typeface="Times New Roman" pitchFamily="18" charset="0"/>
                <a:cs typeface="Times New Roman" pitchFamily="18" charset="0"/>
              </a:rPr>
              <a:t>a current problem of discipline to be solved, which </a:t>
            </a:r>
            <a:r>
              <a:rPr lang="en-US" dirty="0" smtClean="0">
                <a:latin typeface="Times New Roman" pitchFamily="18" charset="0"/>
                <a:cs typeface="Times New Roman" pitchFamily="18" charset="0"/>
              </a:rPr>
              <a:t>may serve </a:t>
            </a:r>
            <a:r>
              <a:rPr lang="en-US" dirty="0">
                <a:latin typeface="Times New Roman" pitchFamily="18" charset="0"/>
                <a:cs typeface="Times New Roman" pitchFamily="18" charset="0"/>
              </a:rPr>
              <a:t>as basis for formulation of research problem.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Literature Review</a:t>
            </a:r>
            <a:endParaRPr lang="en-US" dirty="0"/>
          </a:p>
        </p:txBody>
      </p:sp>
      <p:sp>
        <p:nvSpPr>
          <p:cNvPr id="3" name="Content Placeholder 2"/>
          <p:cNvSpPr>
            <a:spLocks noGrp="1"/>
          </p:cNvSpPr>
          <p:nvPr>
            <p:ph idx="1"/>
          </p:nvPr>
        </p:nvSpPr>
        <p:spPr/>
        <p:txBody>
          <a:bodyPr>
            <a:normAutofit fontScale="77500" lnSpcReduction="20000"/>
          </a:bodyPr>
          <a:lstStyle/>
          <a:p>
            <a:pPr algn="just">
              <a:lnSpc>
                <a:spcPct val="160000"/>
              </a:lnSpc>
            </a:pPr>
            <a:r>
              <a:rPr lang="en-US" dirty="0" smtClean="0">
                <a:latin typeface="Times New Roman" pitchFamily="18" charset="0"/>
                <a:cs typeface="Times New Roman" pitchFamily="18" charset="0"/>
              </a:rPr>
              <a:t>A literature review is a comprehensive summary of previous research on a topic. The literature review surveys scholarly articles, books, and other sources relevant to a particular area of research.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review should enumerate, describe, summarize, objectively evaluate and clarify this previous research.  It should give a theoretical base for the research and help you (the author) determine the nature of your research.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literature review acknowledges the work of previous researchers, and in so doing, assures the reader that your work has been well conceived. </a:t>
            </a:r>
            <a:endParaRPr lang="en-US" dirty="0" smtClean="0">
              <a:latin typeface="Times New Roman" pitchFamily="18" charset="0"/>
              <a:cs typeface="Times New Roman" pitchFamily="18" charset="0"/>
            </a:endParaRPr>
          </a:p>
          <a:p>
            <a:pPr algn="just">
              <a:lnSpc>
                <a:spcPct val="160000"/>
              </a:lnSpc>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Literature Review</a:t>
            </a:r>
            <a:endParaRPr lang="en-US" dirty="0"/>
          </a:p>
        </p:txBody>
      </p:sp>
      <p:sp>
        <p:nvSpPr>
          <p:cNvPr id="3" name="Content Placeholder 2"/>
          <p:cNvSpPr>
            <a:spLocks noGrp="1"/>
          </p:cNvSpPr>
          <p:nvPr>
            <p:ph idx="1"/>
          </p:nvPr>
        </p:nvSpPr>
        <p:spPr/>
        <p:txBody>
          <a:bodyPr>
            <a:normAutofit fontScale="85000" lnSpcReduction="20000"/>
          </a:bodyPr>
          <a:lstStyle/>
          <a:p>
            <a:pPr algn="just">
              <a:lnSpc>
                <a:spcPct val="170000"/>
              </a:lnSpc>
            </a:pPr>
            <a:r>
              <a:rPr lang="en-US" dirty="0" smtClean="0">
                <a:latin typeface="Times New Roman" pitchFamily="18" charset="0"/>
                <a:cs typeface="Times New Roman" pitchFamily="18" charset="0"/>
              </a:rPr>
              <a:t>A literature review creates a "landscape" for the reader, giving her or him a full understanding of the developments in the field.  This landscape informs the reader that the author has indeed assimilated all (or the vast majority of) previous, significant works in the field into her or his research.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 It is assumed that by mentioning a previous work in the field of study, that the author has read, evaluated, and </a:t>
            </a:r>
            <a:r>
              <a:rPr lang="en-US" dirty="0" smtClean="0">
                <a:latin typeface="Times New Roman" pitchFamily="18" charset="0"/>
                <a:cs typeface="Times New Roman" pitchFamily="18" charset="0"/>
              </a:rPr>
              <a:t>assimilated </a:t>
            </a:r>
            <a:r>
              <a:rPr lang="en-US" dirty="0" smtClean="0">
                <a:latin typeface="Times New Roman" pitchFamily="18" charset="0"/>
                <a:cs typeface="Times New Roman" pitchFamily="18" charset="0"/>
              </a:rPr>
              <a:t>that work into the work at hand.</a:t>
            </a:r>
          </a:p>
          <a:p>
            <a:pPr algn="just">
              <a:lnSpc>
                <a:spcPct val="170000"/>
              </a:lnSpc>
            </a:pPr>
            <a:endParaRPr lang="en-US" dirty="0" smtClean="0">
              <a:latin typeface="Times New Roman" pitchFamily="18" charset="0"/>
              <a:cs typeface="Times New Roman" pitchFamily="18" charset="0"/>
            </a:endParaRPr>
          </a:p>
          <a:p>
            <a:pPr algn="just">
              <a:lnSpc>
                <a:spcPct val="170000"/>
              </a:lnSpc>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latin typeface="Times New Roman" pitchFamily="18" charset="0"/>
                <a:cs typeface="Times New Roman" pitchFamily="18" charset="0"/>
              </a:rPr>
              <a:t>Features of Good </a:t>
            </a:r>
            <a:r>
              <a:rPr lang="en-IN" dirty="0" smtClean="0">
                <a:latin typeface="Times New Roman" pitchFamily="18" charset="0"/>
                <a:cs typeface="Times New Roman" pitchFamily="18" charset="0"/>
              </a:rPr>
              <a:t>L</a:t>
            </a:r>
            <a:r>
              <a:rPr lang="en-IN" dirty="0" smtClean="0">
                <a:latin typeface="Times New Roman" pitchFamily="18" charset="0"/>
                <a:cs typeface="Times New Roman" pitchFamily="18" charset="0"/>
              </a:rPr>
              <a:t>iterature Review</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lnSpc>
                <a:spcPct val="160000"/>
              </a:lnSpc>
            </a:pPr>
            <a:r>
              <a:rPr lang="en-US" dirty="0" smtClean="0">
                <a:latin typeface="Times New Roman" pitchFamily="18" charset="0"/>
                <a:cs typeface="Times New Roman" pitchFamily="18" charset="0"/>
              </a:rPr>
              <a:t>A good literature review is NOT simply a list describing or summarizing several articles; a literature review is discursive prose which proceeds to a conclusion by reason or argument.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good literature review shows signs of synthesis and understanding of the topic.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There </a:t>
            </a:r>
            <a:r>
              <a:rPr lang="en-US" dirty="0" smtClean="0">
                <a:latin typeface="Times New Roman" pitchFamily="18" charset="0"/>
                <a:cs typeface="Times New Roman" pitchFamily="18" charset="0"/>
              </a:rPr>
              <a:t>should be strong evidence of analytical thinking shown through the connections you make between the literature being reviewed.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Identification of Research Gap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smtClean="0"/>
              <a:t>Research Gap:-</a:t>
            </a:r>
            <a:r>
              <a:rPr lang="en-US" dirty="0" smtClean="0"/>
              <a:t> </a:t>
            </a:r>
          </a:p>
          <a:p>
            <a:pPr>
              <a:buNone/>
            </a:pPr>
            <a:r>
              <a:rPr lang="en-US" dirty="0" smtClean="0"/>
              <a:t>                            A </a:t>
            </a:r>
            <a:r>
              <a:rPr lang="en-US" dirty="0" smtClean="0"/>
              <a:t>research gap is a question or a problem that has not been answered by any of the existing studies or research within your </a:t>
            </a:r>
            <a:r>
              <a:rPr lang="en-US" dirty="0" smtClean="0"/>
              <a:t>field.</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latin typeface="Times New Roman" pitchFamily="18" charset="0"/>
                <a:cs typeface="Times New Roman" pitchFamily="18" charset="0"/>
              </a:rPr>
              <a:t>Identification of Research Gap</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Purpose of Research Problem</a:t>
            </a:r>
            <a:endParaRPr lang="en-US" dirty="0"/>
          </a:p>
        </p:txBody>
      </p:sp>
      <p:sp>
        <p:nvSpPr>
          <p:cNvPr id="3" name="Content Placeholder 2"/>
          <p:cNvSpPr>
            <a:spLocks noGrp="1"/>
          </p:cNvSpPr>
          <p:nvPr>
            <p:ph idx="1"/>
          </p:nvPr>
        </p:nvSpPr>
        <p:spPr/>
        <p:txBody>
          <a:bodyPr>
            <a:normAutofit fontScale="85000" lnSpcReduction="20000"/>
          </a:bodyPr>
          <a:lstStyle/>
          <a:p>
            <a:pPr algn="just">
              <a:lnSpc>
                <a:spcPct val="170000"/>
              </a:lnSpc>
            </a:pPr>
            <a:r>
              <a:rPr lang="en-US" dirty="0">
                <a:latin typeface="Times New Roman" pitchFamily="18" charset="0"/>
                <a:cs typeface="Times New Roman" pitchFamily="18" charset="0"/>
              </a:rPr>
              <a:t>Introduce the reader to the importance of the topic being studied. The reader is oriented to the significance of the study and the research questions or hypotheses to follow.</a:t>
            </a:r>
          </a:p>
          <a:p>
            <a:pPr algn="just">
              <a:lnSpc>
                <a:spcPct val="170000"/>
              </a:lnSpc>
            </a:pPr>
            <a:r>
              <a:rPr lang="en-US" dirty="0">
                <a:latin typeface="Times New Roman" pitchFamily="18" charset="0"/>
                <a:cs typeface="Times New Roman" pitchFamily="18" charset="0"/>
              </a:rPr>
              <a:t>Places the problem into a particular context that defines the parameters of what is to be investigated.</a:t>
            </a:r>
          </a:p>
          <a:p>
            <a:pPr algn="just">
              <a:lnSpc>
                <a:spcPct val="170000"/>
              </a:lnSpc>
            </a:pPr>
            <a:r>
              <a:rPr lang="en-US" dirty="0">
                <a:latin typeface="Times New Roman" pitchFamily="18" charset="0"/>
                <a:cs typeface="Times New Roman" pitchFamily="18" charset="0"/>
              </a:rPr>
              <a:t>Provides the framework for reporting the results and indicates what is probably necessary to conduct the study and explain how the findings will present this information.</a:t>
            </a:r>
          </a:p>
          <a:p>
            <a:pPr algn="just">
              <a:lnSpc>
                <a:spcPct val="170000"/>
              </a:lnSpc>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Identification of Research Problem</a:t>
            </a:r>
            <a:endParaRPr lang="en-US" dirty="0"/>
          </a:p>
        </p:txBody>
      </p:sp>
      <p:sp>
        <p:nvSpPr>
          <p:cNvPr id="3" name="Content Placeholder 2"/>
          <p:cNvSpPr>
            <a:spLocks noGrp="1"/>
          </p:cNvSpPr>
          <p:nvPr>
            <p:ph idx="1"/>
          </p:nvPr>
        </p:nvSpPr>
        <p:spPr/>
        <p:txBody>
          <a:bodyPr>
            <a:normAutofit lnSpcReduction="10000"/>
          </a:bodyPr>
          <a:lstStyle/>
          <a:p>
            <a:pPr algn="just">
              <a:lnSpc>
                <a:spcPct val="160000"/>
              </a:lnSpc>
            </a:pPr>
            <a:r>
              <a:rPr lang="en-US" dirty="0">
                <a:latin typeface="Times New Roman" pitchFamily="18" charset="0"/>
                <a:cs typeface="Times New Roman" pitchFamily="18" charset="0"/>
              </a:rPr>
              <a:t>After choosing a specific topic for your academic paper, you need to state it as a clear research problem that identifies all the issues that you’ll address.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It’s </a:t>
            </a:r>
            <a:r>
              <a:rPr lang="en-US" dirty="0">
                <a:latin typeface="Times New Roman" pitchFamily="18" charset="0"/>
                <a:cs typeface="Times New Roman" pitchFamily="18" charset="0"/>
              </a:rPr>
              <a:t>not always simple for students to formulate it. In some fields, they may end up spending a lot of time thinking, exploring, and studying before getting a clear idea of what research questions to answer.</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a:t>
            </a:r>
            <a:r>
              <a:rPr lang="en-US" dirty="0"/>
              <a:t>of research </a:t>
            </a:r>
            <a:r>
              <a:rPr lang="en-US" dirty="0" smtClean="0"/>
              <a:t>problem</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dirty="0">
                <a:latin typeface="Times New Roman" pitchFamily="18" charset="0"/>
                <a:cs typeface="Times New Roman" pitchFamily="18" charset="0"/>
              </a:rPr>
              <a:t>Reflecting on important issues or needs;</a:t>
            </a:r>
          </a:p>
          <a:p>
            <a:pPr algn="just">
              <a:lnSpc>
                <a:spcPct val="150000"/>
              </a:lnSpc>
            </a:pPr>
            <a:r>
              <a:rPr lang="en-US" dirty="0">
                <a:latin typeface="Times New Roman" pitchFamily="18" charset="0"/>
                <a:cs typeface="Times New Roman" pitchFamily="18" charset="0"/>
              </a:rPr>
              <a:t>Basing on factual evidence (it’s non-hypothetical);</a:t>
            </a:r>
          </a:p>
          <a:p>
            <a:pPr algn="just">
              <a:lnSpc>
                <a:spcPct val="150000"/>
              </a:lnSpc>
            </a:pPr>
            <a:r>
              <a:rPr lang="en-US" dirty="0">
                <a:latin typeface="Times New Roman" pitchFamily="18" charset="0"/>
                <a:cs typeface="Times New Roman" pitchFamily="18" charset="0"/>
              </a:rPr>
              <a:t>Being manageable and relevant;</a:t>
            </a:r>
          </a:p>
          <a:p>
            <a:pPr algn="just">
              <a:lnSpc>
                <a:spcPct val="150000"/>
              </a:lnSpc>
            </a:pPr>
            <a:r>
              <a:rPr lang="en-US" dirty="0">
                <a:latin typeface="Times New Roman" pitchFamily="18" charset="0"/>
                <a:cs typeface="Times New Roman" pitchFamily="18" charset="0"/>
              </a:rPr>
              <a:t>Suggesting a testable and meaningful hypothesis (avoiding useless answers).</a:t>
            </a:r>
          </a:p>
          <a:p>
            <a:pPr algn="just">
              <a:lnSpc>
                <a:spcPct val="150000"/>
              </a:lnSpc>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latin typeface="Times New Roman" pitchFamily="18" charset="0"/>
                <a:cs typeface="Times New Roman" pitchFamily="18" charset="0"/>
              </a:rPr>
              <a:t>Steps in Formulating Research </a:t>
            </a:r>
            <a:r>
              <a:rPr lang="en-IN" dirty="0" smtClean="0">
                <a:latin typeface="Times New Roman" pitchFamily="18" charset="0"/>
                <a:cs typeface="Times New Roman" pitchFamily="18" charset="0"/>
              </a:rPr>
              <a:t>P</a:t>
            </a:r>
            <a:r>
              <a:rPr lang="en-IN" dirty="0" smtClean="0">
                <a:latin typeface="Times New Roman" pitchFamily="18" charset="0"/>
                <a:cs typeface="Times New Roman" pitchFamily="18" charset="0"/>
              </a:rPr>
              <a:t>roblem</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a:t>
            </a:r>
            <a:r>
              <a:rPr lang="en-IN" dirty="0" smtClean="0">
                <a:latin typeface="Times New Roman" pitchFamily="18" charset="0"/>
                <a:cs typeface="Times New Roman" pitchFamily="18" charset="0"/>
              </a:rPr>
              <a:t>Research Problem</a:t>
            </a:r>
            <a:endParaRPr lang="en-US" dirty="0"/>
          </a:p>
        </p:txBody>
      </p:sp>
      <p:sp>
        <p:nvSpPr>
          <p:cNvPr id="3" name="Content Placeholder 2"/>
          <p:cNvSpPr>
            <a:spLocks noGrp="1"/>
          </p:cNvSpPr>
          <p:nvPr>
            <p:ph idx="1"/>
          </p:nvPr>
        </p:nvSpPr>
        <p:spPr/>
        <p:txBody>
          <a:bodyPr>
            <a:normAutofit/>
          </a:bodyPr>
          <a:lstStyle/>
          <a:p>
            <a:pPr algn="just">
              <a:lnSpc>
                <a:spcPct val="150000"/>
              </a:lnSpc>
              <a:buNone/>
            </a:pPr>
            <a:r>
              <a:rPr lang="en-US" b="1" dirty="0" smtClean="0">
                <a:latin typeface="Times New Roman" pitchFamily="18" charset="0"/>
                <a:cs typeface="Times New Roman" pitchFamily="18" charset="0"/>
              </a:rPr>
              <a:t>Identify broad field</a:t>
            </a:r>
            <a:endParaRPr lang="en-US" b="1" dirty="0" smtClean="0">
              <a:latin typeface="Times New Roman" pitchFamily="18" charset="0"/>
              <a:cs typeface="Times New Roman" pitchFamily="18" charset="0"/>
            </a:endParaRPr>
          </a:p>
          <a:p>
            <a:pPr lvl="1" algn="just">
              <a:lnSpc>
                <a:spcPct val="150000"/>
              </a:lnSpc>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a great idea to thinking about the subject area of your interest. </a:t>
            </a:r>
            <a:endParaRPr lang="en-US" dirty="0" smtClean="0">
              <a:latin typeface="Times New Roman" pitchFamily="18" charset="0"/>
              <a:cs typeface="Times New Roman" pitchFamily="18" charset="0"/>
            </a:endParaRPr>
          </a:p>
          <a:p>
            <a:pPr lvl="1" algn="just">
              <a:lnSpc>
                <a:spcPct val="150000"/>
              </a:lnSpc>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should identify the field in which you would like to work a long time after your academic study or graduation</a:t>
            </a:r>
            <a:r>
              <a:rPr lang="en-US" dirty="0" smtClean="0">
                <a:latin typeface="Times New Roman" pitchFamily="18" charset="0"/>
                <a:cs typeface="Times New Roman" pitchFamily="18" charset="0"/>
              </a:rPr>
              <a:t>.</a:t>
            </a:r>
          </a:p>
          <a:p>
            <a:pPr lvl="1" algn="just">
              <a:lnSpc>
                <a:spcPct val="15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will help you tremendously to get an interesting research topic.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Research Problem</a:t>
            </a:r>
            <a:endParaRPr lang="en-US" dirty="0"/>
          </a:p>
        </p:txBody>
      </p:sp>
      <p:sp>
        <p:nvSpPr>
          <p:cNvPr id="3" name="Content Placeholder 2"/>
          <p:cNvSpPr>
            <a:spLocks noGrp="1"/>
          </p:cNvSpPr>
          <p:nvPr>
            <p:ph idx="1"/>
          </p:nvPr>
        </p:nvSpPr>
        <p:spPr/>
        <p:txBody>
          <a:bodyPr/>
          <a:lstStyle/>
          <a:p>
            <a:pPr algn="just">
              <a:lnSpc>
                <a:spcPct val="150000"/>
              </a:lnSpc>
              <a:buNone/>
            </a:pPr>
            <a:r>
              <a:rPr lang="en-US" sz="2800" b="1" dirty="0" smtClean="0">
                <a:latin typeface="Times New Roman" pitchFamily="18" charset="0"/>
                <a:cs typeface="Times New Roman" pitchFamily="18" charset="0"/>
              </a:rPr>
              <a:t>Dissect the subareas</a:t>
            </a:r>
            <a:endParaRPr lang="en-US" sz="2800" b="1" dirty="0" smtClean="0">
              <a:latin typeface="Times New Roman" pitchFamily="18" charset="0"/>
              <a:cs typeface="Times New Roman" pitchFamily="18" charset="0"/>
            </a:endParaRPr>
          </a:p>
          <a:p>
            <a:pPr lvl="1" algn="just">
              <a:lnSpc>
                <a:spcPct val="150000"/>
              </a:lnSpc>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stage, </a:t>
            </a:r>
            <a:r>
              <a:rPr lang="en-US" dirty="0" smtClean="0">
                <a:latin typeface="Times New Roman" pitchFamily="18" charset="0"/>
                <a:cs typeface="Times New Roman" pitchFamily="18" charset="0"/>
              </a:rPr>
              <a:t>researcher </a:t>
            </a:r>
            <a:r>
              <a:rPr lang="en-US" dirty="0">
                <a:latin typeface="Times New Roman" pitchFamily="18" charset="0"/>
                <a:cs typeface="Times New Roman" pitchFamily="18" charset="0"/>
              </a:rPr>
              <a:t>need to dissect and specify your research broad study area into some subareas</a:t>
            </a:r>
            <a:r>
              <a:rPr lang="en-US" dirty="0" smtClean="0">
                <a:latin typeface="Times New Roman" pitchFamily="18" charset="0"/>
                <a:cs typeface="Times New Roman" pitchFamily="18" charset="0"/>
              </a:rPr>
              <a:t>.</a:t>
            </a:r>
          </a:p>
          <a:p>
            <a:pPr algn="just">
              <a:lnSpc>
                <a:spcPct val="150000"/>
              </a:lnSpc>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IN" dirty="0" smtClean="0">
                <a:latin typeface="Times New Roman" pitchFamily="18" charset="0"/>
                <a:cs typeface="Times New Roman" pitchFamily="18" charset="0"/>
              </a:rPr>
              <a:t>Steps in Formulating Research Problem</a:t>
            </a:r>
            <a:endParaRPr lang="en-US" dirty="0"/>
          </a:p>
        </p:txBody>
      </p:sp>
      <p:sp>
        <p:nvSpPr>
          <p:cNvPr id="3" name="Content Placeholder 2"/>
          <p:cNvSpPr>
            <a:spLocks noGrp="1"/>
          </p:cNvSpPr>
          <p:nvPr>
            <p:ph idx="1"/>
          </p:nvPr>
        </p:nvSpPr>
        <p:spPr/>
        <p:txBody>
          <a:bodyPr>
            <a:normAutofit fontScale="77500" lnSpcReduction="20000"/>
          </a:bodyPr>
          <a:lstStyle/>
          <a:p>
            <a:pPr algn="just">
              <a:lnSpc>
                <a:spcPct val="160000"/>
              </a:lnSpc>
              <a:buNone/>
            </a:pPr>
            <a:r>
              <a:rPr lang="en-US" sz="3100" b="1" dirty="0" smtClean="0">
                <a:latin typeface="Times New Roman" pitchFamily="18" charset="0"/>
                <a:cs typeface="Times New Roman" pitchFamily="18" charset="0"/>
              </a:rPr>
              <a:t>Select interested sub-area</a:t>
            </a:r>
            <a:endParaRPr lang="en-US" sz="3100" b="1" dirty="0" smtClean="0">
              <a:latin typeface="Times New Roman" pitchFamily="18" charset="0"/>
              <a:cs typeface="Times New Roman" pitchFamily="18" charset="0"/>
            </a:endParaRPr>
          </a:p>
          <a:p>
            <a:pPr lvl="1" algn="just">
              <a:lnSpc>
                <a:spcPct val="160000"/>
              </a:lnSpc>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almost impossible to study all subareas. That’s why you must identify your area of interest</a:t>
            </a:r>
            <a:r>
              <a:rPr lang="en-US" dirty="0" smtClean="0">
                <a:latin typeface="Times New Roman" pitchFamily="18" charset="0"/>
                <a:cs typeface="Times New Roman" pitchFamily="18" charset="0"/>
              </a:rPr>
              <a:t>.</a:t>
            </a:r>
          </a:p>
          <a:p>
            <a:pPr lvl="1" algn="just">
              <a:lnSpc>
                <a:spcPct val="160000"/>
              </a:lnSpc>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should select issues in which you are passionate about. </a:t>
            </a:r>
            <a:endParaRPr lang="en-US" dirty="0" smtClean="0">
              <a:latin typeface="Times New Roman" pitchFamily="18" charset="0"/>
              <a:cs typeface="Times New Roman" pitchFamily="18" charset="0"/>
            </a:endParaRPr>
          </a:p>
          <a:p>
            <a:pPr lvl="1" algn="just">
              <a:lnSpc>
                <a:spcPct val="160000"/>
              </a:lnSpc>
            </a:pPr>
            <a:r>
              <a:rPr lang="en-US" dirty="0" smtClean="0">
                <a:latin typeface="Times New Roman" pitchFamily="18" charset="0"/>
                <a:cs typeface="Times New Roman" pitchFamily="18" charset="0"/>
              </a:rPr>
              <a:t>Your </a:t>
            </a:r>
            <a:r>
              <a:rPr lang="en-US" dirty="0">
                <a:latin typeface="Times New Roman" pitchFamily="18" charset="0"/>
                <a:cs typeface="Times New Roman" pitchFamily="18" charset="0"/>
              </a:rPr>
              <a:t>interest must be the most important determinant of your research study</a:t>
            </a:r>
            <a:r>
              <a:rPr lang="en-US" dirty="0" smtClean="0">
                <a:latin typeface="Times New Roman" pitchFamily="18" charset="0"/>
                <a:cs typeface="Times New Roman" pitchFamily="18" charset="0"/>
              </a:rPr>
              <a:t>.</a:t>
            </a:r>
          </a:p>
          <a:p>
            <a:pPr lvl="1" algn="just">
              <a:lnSpc>
                <a:spcPct val="160000"/>
              </a:lnSpc>
            </a:pPr>
            <a:r>
              <a:rPr lang="en-US" dirty="0" smtClean="0">
                <a:latin typeface="Times New Roman" pitchFamily="18" charset="0"/>
                <a:cs typeface="Times New Roman" pitchFamily="18" charset="0"/>
              </a:rPr>
              <a:t>Once </a:t>
            </a:r>
            <a:r>
              <a:rPr lang="en-US" dirty="0">
                <a:latin typeface="Times New Roman" pitchFamily="18" charset="0"/>
                <a:cs typeface="Times New Roman" pitchFamily="18" charset="0"/>
              </a:rPr>
              <a:t>you selected your research study of interest, you should delete other subareas in which you do not feel interested. </a:t>
            </a:r>
            <a:endParaRPr lang="en-US" dirty="0" smtClean="0">
              <a:latin typeface="Times New Roman" pitchFamily="18" charset="0"/>
              <a:cs typeface="Times New Roman" pitchFamily="18" charset="0"/>
            </a:endParaRPr>
          </a:p>
          <a:p>
            <a:pPr lvl="1" algn="just">
              <a:lnSpc>
                <a:spcPct val="160000"/>
              </a:lnSpc>
            </a:pPr>
            <a:r>
              <a:rPr lang="en-US" dirty="0" smtClean="0">
                <a:latin typeface="Times New Roman" pitchFamily="18" charset="0"/>
                <a:cs typeface="Times New Roman" pitchFamily="18" charset="0"/>
              </a:rPr>
              <a:t>Keep </a:t>
            </a:r>
            <a:r>
              <a:rPr lang="en-US" dirty="0">
                <a:latin typeface="Times New Roman" pitchFamily="18" charset="0"/>
                <a:cs typeface="Times New Roman" pitchFamily="18" charset="0"/>
              </a:rPr>
              <a:t>in mind that if you lose your interest in your research study it won’t bring any results eventually.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TotalTime>
  <Words>1385</Words>
  <Application>Microsoft Office PowerPoint</Application>
  <PresentationFormat>On-screen Show (4:3)</PresentationFormat>
  <Paragraphs>123</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Research Problem Formulation</vt:lpstr>
      <vt:lpstr>Research Problem</vt:lpstr>
      <vt:lpstr> Purpose of Research Problem</vt:lpstr>
      <vt:lpstr>Identification of Research Problem</vt:lpstr>
      <vt:lpstr>Characteristics of research problem</vt:lpstr>
      <vt:lpstr>Steps in Formulating Research Problem</vt:lpstr>
      <vt:lpstr>Steps in Formulating Research Problem</vt:lpstr>
      <vt:lpstr>Steps in Formulating Research Problem</vt:lpstr>
      <vt:lpstr>Steps in Formulating Research Problem</vt:lpstr>
      <vt:lpstr>Steps in Formulating Research Problem</vt:lpstr>
      <vt:lpstr>Steps in Formulating Research Problem</vt:lpstr>
      <vt:lpstr>Steps in Formulating Research Problem</vt:lpstr>
      <vt:lpstr>Steps in Formulating Research Problem</vt:lpstr>
      <vt:lpstr>Sources of Research Problem</vt:lpstr>
      <vt:lpstr>Sources of Research Problem</vt:lpstr>
      <vt:lpstr>Sources of Research Problem</vt:lpstr>
      <vt:lpstr>Sources of Research Problem</vt:lpstr>
      <vt:lpstr>Sources of Research Problem</vt:lpstr>
      <vt:lpstr>Sources of Research Problem</vt:lpstr>
      <vt:lpstr>Sources of Research Problem</vt:lpstr>
      <vt:lpstr>Sources of Research Problem</vt:lpstr>
      <vt:lpstr>Sources of Research Problem</vt:lpstr>
      <vt:lpstr>Literature Review</vt:lpstr>
      <vt:lpstr>Literature Review</vt:lpstr>
      <vt:lpstr>Features of Good Literature Review</vt:lpstr>
      <vt:lpstr>Identification of Research Gap</vt:lpstr>
      <vt:lpstr>Identification of Research Gap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problem formulation</dc:title>
  <dc:creator>SONY</dc:creator>
  <cp:lastModifiedBy>SONY</cp:lastModifiedBy>
  <cp:revision>25</cp:revision>
  <dcterms:created xsi:type="dcterms:W3CDTF">2020-10-17T15:08:37Z</dcterms:created>
  <dcterms:modified xsi:type="dcterms:W3CDTF">2020-10-17T18:02:05Z</dcterms:modified>
</cp:coreProperties>
</file>