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79" r:id="rId5"/>
    <p:sldId id="268" r:id="rId6"/>
    <p:sldId id="280" r:id="rId7"/>
    <p:sldId id="259" r:id="rId8"/>
    <p:sldId id="262" r:id="rId9"/>
    <p:sldId id="263" r:id="rId10"/>
    <p:sldId id="281" r:id="rId11"/>
    <p:sldId id="264" r:id="rId12"/>
    <p:sldId id="261" r:id="rId13"/>
    <p:sldId id="265" r:id="rId14"/>
    <p:sldId id="266" r:id="rId15"/>
    <p:sldId id="282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ACA-AF49-47FD-9D0E-010E4B6A59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31E-6C49-4AF2-94CF-EB24815EC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ACA-AF49-47FD-9D0E-010E4B6A59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31E-6C49-4AF2-94CF-EB24815EC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3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ACA-AF49-47FD-9D0E-010E4B6A59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31E-6C49-4AF2-94CF-EB24815ECEB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9758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ACA-AF49-47FD-9D0E-010E4B6A59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31E-6C49-4AF2-94CF-EB24815EC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74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ACA-AF49-47FD-9D0E-010E4B6A59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31E-6C49-4AF2-94CF-EB24815ECEB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597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ACA-AF49-47FD-9D0E-010E4B6A59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31E-6C49-4AF2-94CF-EB24815EC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5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ACA-AF49-47FD-9D0E-010E4B6A59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31E-6C49-4AF2-94CF-EB24815EC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76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ACA-AF49-47FD-9D0E-010E4B6A59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31E-6C49-4AF2-94CF-EB24815EC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2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ACA-AF49-47FD-9D0E-010E4B6A59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31E-6C49-4AF2-94CF-EB24815EC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3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ACA-AF49-47FD-9D0E-010E4B6A59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31E-6C49-4AF2-94CF-EB24815EC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6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ACA-AF49-47FD-9D0E-010E4B6A59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31E-6C49-4AF2-94CF-EB24815EC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0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ACA-AF49-47FD-9D0E-010E4B6A59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31E-6C49-4AF2-94CF-EB24815EC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ACA-AF49-47FD-9D0E-010E4B6A59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31E-6C49-4AF2-94CF-EB24815EC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4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ACA-AF49-47FD-9D0E-010E4B6A59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31E-6C49-4AF2-94CF-EB24815EC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6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ACA-AF49-47FD-9D0E-010E4B6A59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31E-6C49-4AF2-94CF-EB24815EC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8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ACA-AF49-47FD-9D0E-010E4B6A59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31E-6C49-4AF2-94CF-EB24815EC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6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39ACA-AF49-47FD-9D0E-010E4B6A59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77531E-6C49-4AF2-94CF-EB24815EC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ordate" TargetMode="External"/><Relationship Id="rId7" Type="http://schemas.openxmlformats.org/officeDocument/2006/relationships/image" Target="../media/image3.jfif"/><Relationship Id="rId2" Type="http://schemas.openxmlformats.org/officeDocument/2006/relationships/hyperlink" Target="https://en.wikipedia.org/wiki/Anim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olumba_(genus)" TargetMode="External"/><Relationship Id="rId5" Type="http://schemas.openxmlformats.org/officeDocument/2006/relationships/hyperlink" Target="https://en.wikipedia.org/wiki/Columbidae" TargetMode="External"/><Relationship Id="rId4" Type="http://schemas.openxmlformats.org/officeDocument/2006/relationships/hyperlink" Target="https://en.wikipedia.org/wiki/Bir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ordate" TargetMode="External"/><Relationship Id="rId7" Type="http://schemas.openxmlformats.org/officeDocument/2006/relationships/image" Target="../media/image1.jpg"/><Relationship Id="rId2" Type="http://schemas.openxmlformats.org/officeDocument/2006/relationships/hyperlink" Target="https://en.wikipedia.org/wiki/Anim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egabat" TargetMode="External"/><Relationship Id="rId5" Type="http://schemas.openxmlformats.org/officeDocument/2006/relationships/hyperlink" Target="https://en.wikipedia.org/wiki/Bat" TargetMode="External"/><Relationship Id="rId4" Type="http://schemas.openxmlformats.org/officeDocument/2006/relationships/hyperlink" Target="https://en.wikipedia.org/wiki/Mamma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ntoine_Risso" TargetMode="External"/><Relationship Id="rId3" Type="http://schemas.openxmlformats.org/officeDocument/2006/relationships/hyperlink" Target="https://en.wikipedia.org/wiki/Chordate" TargetMode="External"/><Relationship Id="rId7" Type="http://schemas.openxmlformats.org/officeDocument/2006/relationships/hyperlink" Target="https://en.wikipedia.org/wiki/Flying_fish" TargetMode="External"/><Relationship Id="rId2" Type="http://schemas.openxmlformats.org/officeDocument/2006/relationships/hyperlink" Target="https://en.wikipedia.org/wiki/Anim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Exocoetoidea" TargetMode="External"/><Relationship Id="rId5" Type="http://schemas.openxmlformats.org/officeDocument/2006/relationships/hyperlink" Target="https://en.wikipedia.org/wiki/Beloniformes" TargetMode="External"/><Relationship Id="rId4" Type="http://schemas.openxmlformats.org/officeDocument/2006/relationships/hyperlink" Target="https://en.wikipedia.org/wiki/Actinopterygii" TargetMode="External"/><Relationship Id="rId9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B7567D-C033-4E07-9C8F-DBF5E569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24" y="1798552"/>
            <a:ext cx="10515600" cy="1325563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002060"/>
                </a:solidFill>
              </a:rPr>
              <a:t>            Flight adaptation</a:t>
            </a:r>
            <a:br>
              <a:rPr lang="en-US" sz="7200" dirty="0">
                <a:solidFill>
                  <a:srgbClr val="002060"/>
                </a:solidFill>
              </a:rPr>
            </a:b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55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7E1169-8EA8-45D9-9A7E-217E16476839}"/>
              </a:ext>
            </a:extLst>
          </p:cNvPr>
          <p:cNvSpPr txBox="1"/>
          <p:nvPr/>
        </p:nvSpPr>
        <p:spPr>
          <a:xfrm>
            <a:off x="1309457" y="1336830"/>
            <a:ext cx="7541580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caudal is bilobed.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lobe larger than upper lobe.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powerful stroke of the caudal fin the fish is able to leave water with force. </a:t>
            </a:r>
          </a:p>
        </p:txBody>
      </p:sp>
    </p:spTree>
    <p:extLst>
      <p:ext uri="{BB962C8B-B14F-4D97-AF65-F5344CB8AC3E}">
        <p14:creationId xmlns:p14="http://schemas.microsoft.com/office/powerpoint/2010/main" val="463463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F22DE-27CE-4D3D-9EB5-F3166440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419" y="167813"/>
            <a:ext cx="8596668" cy="1320800"/>
          </a:xfrm>
        </p:spPr>
        <p:txBody>
          <a:bodyPr/>
          <a:lstStyle/>
          <a:p>
            <a:r>
              <a:rPr lang="en-US" dirty="0"/>
              <a:t>Flying Fish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C3ACA-3F59-4A19-9E30-5D62C571A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2" y="1106873"/>
            <a:ext cx="8804017" cy="575112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Exocoetus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a true flying fish.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Specially in warm seas, it emerges to glide over the water.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Pectorals act as wings.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also leaves water to escape from larger fishes, such as Tunas and Mackerels.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fish can glide over the surface of the water for about 400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metres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768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C397-AB95-490D-A64F-D5743C39C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Columba </a:t>
            </a:r>
            <a:r>
              <a:rPr lang="en-US" dirty="0" err="1"/>
              <a:t>livia</a:t>
            </a:r>
            <a:r>
              <a:rPr lang="en-US" dirty="0"/>
              <a:t> : Pigeon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C6960D-3579-441B-AD58-930B6A8E2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584643"/>
              </p:ext>
            </p:extLst>
          </p:nvPr>
        </p:nvGraphicFramePr>
        <p:xfrm>
          <a:off x="838199" y="1985423"/>
          <a:ext cx="2473172" cy="4351338"/>
        </p:xfrm>
        <a:graphic>
          <a:graphicData uri="http://schemas.openxmlformats.org/drawingml/2006/table">
            <a:tbl>
              <a:tblPr/>
              <a:tblGrid>
                <a:gridCol w="1236586">
                  <a:extLst>
                    <a:ext uri="{9D8B030D-6E8A-4147-A177-3AD203B41FA5}">
                      <a16:colId xmlns:a16="http://schemas.microsoft.com/office/drawing/2014/main" val="3677765173"/>
                    </a:ext>
                  </a:extLst>
                </a:gridCol>
                <a:gridCol w="1236586">
                  <a:extLst>
                    <a:ext uri="{9D8B030D-6E8A-4147-A177-3AD203B41FA5}">
                      <a16:colId xmlns:a16="http://schemas.microsoft.com/office/drawing/2014/main" val="3148879954"/>
                    </a:ext>
                  </a:extLst>
                </a:gridCol>
              </a:tblGrid>
              <a:tr h="5857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Kingdom:</a:t>
                      </a: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hlinkClick r:id="rId2" tooltip="Animal"/>
                        </a:rPr>
                        <a:t>Animalia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790542"/>
                  </a:ext>
                </a:extLst>
              </a:tr>
              <a:tr h="5857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Phylum:</a:t>
                      </a: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hlinkClick r:id="rId3" tooltip="Chordate"/>
                        </a:rPr>
                        <a:t>Chordata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65106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Class:</a:t>
                      </a: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hlinkClick r:id="rId4" tooltip="Bird"/>
                        </a:rPr>
                        <a:t>Aves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356197"/>
                  </a:ext>
                </a:extLst>
              </a:tr>
              <a:tr h="836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Order:</a:t>
                      </a: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hlinkClick r:id="rId5" tooltip="Columbidae"/>
                        </a:rPr>
                        <a:t>Columbiformes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218799"/>
                  </a:ext>
                </a:extLst>
              </a:tr>
              <a:tr h="836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Family:</a:t>
                      </a: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hlinkClick r:id="rId5" tooltip="Columbidae"/>
                        </a:rPr>
                        <a:t>Columbidae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078533"/>
                  </a:ext>
                </a:extLst>
              </a:tr>
              <a:tr h="5857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Genus:</a:t>
                      </a: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i="1" u="none" strike="noStrike">
                          <a:solidFill>
                            <a:srgbClr val="0B0080"/>
                          </a:solidFill>
                          <a:effectLst/>
                          <a:hlinkClick r:id="rId6" tooltip="Columba (genus)"/>
                        </a:rPr>
                        <a:t>Columba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64361"/>
                  </a:ext>
                </a:extLst>
              </a:tr>
              <a:tr h="5857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Species:</a:t>
                      </a: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1" dirty="0">
                          <a:effectLst/>
                        </a:rPr>
                        <a:t>C. </a:t>
                      </a:r>
                      <a:r>
                        <a:rPr lang="en-US" sz="1600" b="1" i="1" dirty="0" err="1">
                          <a:effectLst/>
                        </a:rPr>
                        <a:t>livia</a:t>
                      </a:r>
                      <a:endParaRPr lang="en-US" sz="1600" dirty="0">
                        <a:effectLst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4523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8C68324-A0A3-402E-9234-6C16A50059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92" y="2148396"/>
            <a:ext cx="3761350" cy="361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73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355C-DD8C-4384-9148-47AA237B4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Columba </a:t>
            </a:r>
            <a:r>
              <a:rPr lang="en-US" dirty="0" err="1"/>
              <a:t>livia</a:t>
            </a:r>
            <a:r>
              <a:rPr lang="en-US" dirty="0"/>
              <a:t> : Pigeon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8D88F-C496-4A9E-A92C-029C68815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5482"/>
            <a:ext cx="8596668" cy="388077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</a:rPr>
              <a:t>Habit and habitat :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</a:rPr>
              <a:t>Columba </a:t>
            </a:r>
            <a:r>
              <a:rPr lang="en-US" sz="3200" dirty="0" err="1">
                <a:solidFill>
                  <a:srgbClr val="002060"/>
                </a:solidFill>
              </a:rPr>
              <a:t>livia</a:t>
            </a:r>
            <a:r>
              <a:rPr lang="en-US" sz="3200" dirty="0">
                <a:solidFill>
                  <a:srgbClr val="002060"/>
                </a:solidFill>
              </a:rPr>
              <a:t> is the most common and familiar bird around man, nesting in buildings, old houses, warehouses, sheds and railway stations.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</a:rPr>
              <a:t>Their flight is swift and strong.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</a:rPr>
              <a:t> Breeding continues throughout the year. </a:t>
            </a:r>
          </a:p>
        </p:txBody>
      </p:sp>
    </p:spTree>
    <p:extLst>
      <p:ext uri="{BB962C8B-B14F-4D97-AF65-F5344CB8AC3E}">
        <p14:creationId xmlns:p14="http://schemas.microsoft.com/office/powerpoint/2010/main" val="2143651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636C8-BEEE-4532-ACB1-96240F4E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793" y="277674"/>
            <a:ext cx="8596668" cy="1320800"/>
          </a:xfrm>
        </p:spPr>
        <p:txBody>
          <a:bodyPr/>
          <a:lstStyle/>
          <a:p>
            <a:r>
              <a:rPr lang="en-US" dirty="0"/>
              <a:t>Pigeon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A6DD6-A3E2-4F6C-A31D-C7389F260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154" y="1598474"/>
            <a:ext cx="8289113" cy="593916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Forelimbs are modified into wings which contain besides skeleton flight feathers called as remiges.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Feet are covered with epidermal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scutes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formed by the fusion of several reptilian epidermal scales.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1569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9A1F94-AB63-47C2-A0A0-7A9DB7E38C12}"/>
              </a:ext>
            </a:extLst>
          </p:cNvPr>
          <p:cNvSpPr txBox="1"/>
          <p:nvPr/>
        </p:nvSpPr>
        <p:spPr>
          <a:xfrm>
            <a:off x="909961" y="1212463"/>
            <a:ext cx="8171895" cy="4433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 limbs are modified for bipedal locomotion.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Tarsus usually shorter than toes.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Wing feathers, tail feathers present.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structures seen are neck, breast, abdomen and black bars on wings. </a:t>
            </a:r>
          </a:p>
        </p:txBody>
      </p:sp>
    </p:spTree>
    <p:extLst>
      <p:ext uri="{BB962C8B-B14F-4D97-AF65-F5344CB8AC3E}">
        <p14:creationId xmlns:p14="http://schemas.microsoft.com/office/powerpoint/2010/main" val="235726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216184-963A-4730-AB7B-2DD19573F430}"/>
              </a:ext>
            </a:extLst>
          </p:cNvPr>
          <p:cNvSpPr txBox="1"/>
          <p:nvPr/>
        </p:nvSpPr>
        <p:spPr>
          <a:xfrm>
            <a:off x="2543453" y="2252253"/>
            <a:ext cx="60989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IN" sz="6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9567EE-E840-4525-9338-C571F4CB8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Pteropus</a:t>
            </a:r>
            <a:r>
              <a:rPr lang="en-US" dirty="0"/>
              <a:t> 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EA53DDC-B423-4F22-B1F2-88C085E793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241122"/>
              </p:ext>
            </p:extLst>
          </p:nvPr>
        </p:nvGraphicFramePr>
        <p:xfrm>
          <a:off x="1072717" y="2112570"/>
          <a:ext cx="2389574" cy="3017520"/>
        </p:xfrm>
        <a:graphic>
          <a:graphicData uri="http://schemas.openxmlformats.org/drawingml/2006/table">
            <a:tbl>
              <a:tblPr/>
              <a:tblGrid>
                <a:gridCol w="1194787">
                  <a:extLst>
                    <a:ext uri="{9D8B030D-6E8A-4147-A177-3AD203B41FA5}">
                      <a16:colId xmlns:a16="http://schemas.microsoft.com/office/drawing/2014/main" val="2592794323"/>
                    </a:ext>
                  </a:extLst>
                </a:gridCol>
                <a:gridCol w="1194787">
                  <a:extLst>
                    <a:ext uri="{9D8B030D-6E8A-4147-A177-3AD203B41FA5}">
                      <a16:colId xmlns:a16="http://schemas.microsoft.com/office/drawing/2014/main" val="11246923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Kingdom: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2" tooltip="Animal"/>
                        </a:rPr>
                        <a:t>Animalia</a:t>
                      </a:r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649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Phylum: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3" tooltip="Chordate"/>
                        </a:rPr>
                        <a:t>Chordata</a:t>
                      </a:r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43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Class: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4" tooltip="Mammal"/>
                        </a:rPr>
                        <a:t>Mammalia</a:t>
                      </a:r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00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Order: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5" tooltip="Bat"/>
                        </a:rPr>
                        <a:t>Chiroptera</a:t>
                      </a:r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318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Family: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6" tooltip="Megabat"/>
                        </a:rPr>
                        <a:t>Pteropodidae</a:t>
                      </a:r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26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Genus: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i="1" dirty="0" err="1">
                          <a:effectLst/>
                        </a:rPr>
                        <a:t>Pteropus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39254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29F2D81-F930-410E-98B2-5C7EEB9AD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44" y="2041864"/>
            <a:ext cx="3635000" cy="36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9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E36CE-2076-45CB-AB43-412B081B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77" y="288524"/>
            <a:ext cx="8596668" cy="1320800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Flying fox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ADCB0-89A6-4DD0-90B6-611B7E793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454" y="1535837"/>
            <a:ext cx="7013360" cy="409438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Commonly called Fruit bat or Flying fox and in Hindi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Chamgadar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They are the only flying mammals</a:t>
            </a:r>
          </a:p>
        </p:txBody>
      </p:sp>
    </p:spTree>
    <p:extLst>
      <p:ext uri="{BB962C8B-B14F-4D97-AF65-F5344CB8AC3E}">
        <p14:creationId xmlns:p14="http://schemas.microsoft.com/office/powerpoint/2010/main" val="23920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37F107-AAEA-49F8-B400-D7CD1F06B357}"/>
              </a:ext>
            </a:extLst>
          </p:cNvPr>
          <p:cNvSpPr txBox="1"/>
          <p:nvPr/>
        </p:nvSpPr>
        <p:spPr>
          <a:xfrm>
            <a:off x="736847" y="1047566"/>
            <a:ext cx="8473735" cy="4433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 and habitat :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for arboreal and aerial mode of life.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in groups and feed on fruits (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fruigivorous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often damage orchards.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They sleep by day on tree branches. </a:t>
            </a:r>
          </a:p>
        </p:txBody>
      </p:sp>
    </p:spTree>
    <p:extLst>
      <p:ext uri="{BB962C8B-B14F-4D97-AF65-F5344CB8AC3E}">
        <p14:creationId xmlns:p14="http://schemas.microsoft.com/office/powerpoint/2010/main" val="413621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0E1B-3B3F-49D8-A3EF-44EF14F35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45615"/>
            <a:ext cx="8596668" cy="1320800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Flying fox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60620-BE1A-40D6-BAFA-57330075F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520" y="1566415"/>
            <a:ext cx="8933011" cy="542869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capable of true flight.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forelimbs are modified into wings.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Each wing formed by a fold of skin or patagium supported by elongated forelimb and 2nd to 5th fingers. </a:t>
            </a:r>
          </a:p>
        </p:txBody>
      </p:sp>
    </p:spTree>
    <p:extLst>
      <p:ext uri="{BB962C8B-B14F-4D97-AF65-F5344CB8AC3E}">
        <p14:creationId xmlns:p14="http://schemas.microsoft.com/office/powerpoint/2010/main" val="318438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F2D8C6-3848-4727-9F62-CD7A34236195}"/>
              </a:ext>
            </a:extLst>
          </p:cNvPr>
          <p:cNvSpPr txBox="1"/>
          <p:nvPr/>
        </p:nvSpPr>
        <p:spPr>
          <a:xfrm>
            <a:off x="985421" y="1212463"/>
            <a:ext cx="8402714" cy="4433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1st and 2nd fingers bear claws. 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 limbs and tail also included in patagium.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Before patagium is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prepatagium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Hind feet small with sharp and curved claws</a:t>
            </a:r>
          </a:p>
        </p:txBody>
      </p:sp>
    </p:spTree>
    <p:extLst>
      <p:ext uri="{BB962C8B-B14F-4D97-AF65-F5344CB8AC3E}">
        <p14:creationId xmlns:p14="http://schemas.microsoft.com/office/powerpoint/2010/main" val="280937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6E51-84CD-41EA-A0A6-54185659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Exocoetus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0038DA-2E09-404E-A9FF-423C2BC2CD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303886"/>
              </p:ext>
            </p:extLst>
          </p:nvPr>
        </p:nvGraphicFramePr>
        <p:xfrm>
          <a:off x="1115218" y="1825625"/>
          <a:ext cx="2924122" cy="4351338"/>
        </p:xfrm>
        <a:graphic>
          <a:graphicData uri="http://schemas.openxmlformats.org/drawingml/2006/table">
            <a:tbl>
              <a:tblPr/>
              <a:tblGrid>
                <a:gridCol w="1462061">
                  <a:extLst>
                    <a:ext uri="{9D8B030D-6E8A-4147-A177-3AD203B41FA5}">
                      <a16:colId xmlns:a16="http://schemas.microsoft.com/office/drawing/2014/main" val="402169214"/>
                    </a:ext>
                  </a:extLst>
                </a:gridCol>
                <a:gridCol w="1462061">
                  <a:extLst>
                    <a:ext uri="{9D8B030D-6E8A-4147-A177-3AD203B41FA5}">
                      <a16:colId xmlns:a16="http://schemas.microsoft.com/office/drawing/2014/main" val="250766235"/>
                    </a:ext>
                  </a:extLst>
                </a:gridCol>
              </a:tblGrid>
              <a:tr h="3955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>
                          <a:effectLst/>
                        </a:rPr>
                        <a:t>Kingdom:</a:t>
                      </a:r>
                    </a:p>
                  </a:txBody>
                  <a:tcPr marL="56511" marR="56511" marT="28255" marB="2825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solidFill>
                            <a:srgbClr val="0B0080"/>
                          </a:solidFill>
                          <a:effectLst/>
                          <a:hlinkClick r:id="rId2" tooltip="Animal"/>
                        </a:rPr>
                        <a:t>Animalia</a:t>
                      </a:r>
                      <a:endParaRPr lang="en-US" sz="1100">
                        <a:effectLst/>
                      </a:endParaRPr>
                    </a:p>
                  </a:txBody>
                  <a:tcPr marL="56511" marR="56511" marT="28255" marB="2825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171201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>
                          <a:effectLst/>
                        </a:rPr>
                        <a:t>Phylum:</a:t>
                      </a:r>
                    </a:p>
                  </a:txBody>
                  <a:tcPr marL="56511" marR="56511" marT="28255" marB="2825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solidFill>
                            <a:srgbClr val="0B0080"/>
                          </a:solidFill>
                          <a:effectLst/>
                          <a:hlinkClick r:id="rId3" tooltip="Chordate"/>
                        </a:rPr>
                        <a:t>Chordata</a:t>
                      </a:r>
                      <a:endParaRPr lang="en-US" sz="1100">
                        <a:effectLst/>
                      </a:endParaRPr>
                    </a:p>
                  </a:txBody>
                  <a:tcPr marL="56511" marR="56511" marT="28255" marB="2825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064386"/>
                  </a:ext>
                </a:extLst>
              </a:tr>
              <a:tr h="56510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>
                          <a:effectLst/>
                        </a:rPr>
                        <a:t>Class:</a:t>
                      </a:r>
                    </a:p>
                  </a:txBody>
                  <a:tcPr marL="56511" marR="56511" marT="28255" marB="2825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solidFill>
                            <a:srgbClr val="0B0080"/>
                          </a:solidFill>
                          <a:effectLst/>
                          <a:hlinkClick r:id="rId4" tooltip="Actinopterygii"/>
                        </a:rPr>
                        <a:t>Actinopterygii</a:t>
                      </a:r>
                      <a:endParaRPr lang="en-US" sz="1100">
                        <a:effectLst/>
                      </a:endParaRPr>
                    </a:p>
                  </a:txBody>
                  <a:tcPr marL="56511" marR="56511" marT="28255" marB="2825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705670"/>
                  </a:ext>
                </a:extLst>
              </a:tr>
              <a:tr h="56510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>
                          <a:effectLst/>
                        </a:rPr>
                        <a:t>Order:</a:t>
                      </a:r>
                    </a:p>
                  </a:txBody>
                  <a:tcPr marL="56511" marR="56511" marT="28255" marB="2825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solidFill>
                            <a:srgbClr val="0B0080"/>
                          </a:solidFill>
                          <a:effectLst/>
                          <a:hlinkClick r:id="rId5" tooltip="Beloniformes"/>
                        </a:rPr>
                        <a:t>Beloniformes</a:t>
                      </a:r>
                      <a:endParaRPr lang="en-US" sz="1100">
                        <a:effectLst/>
                      </a:endParaRPr>
                    </a:p>
                  </a:txBody>
                  <a:tcPr marL="56511" marR="56511" marT="28255" marB="2825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315622"/>
                  </a:ext>
                </a:extLst>
              </a:tr>
              <a:tr h="56510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>
                          <a:effectLst/>
                        </a:rPr>
                        <a:t>Superfamily:</a:t>
                      </a:r>
                    </a:p>
                  </a:txBody>
                  <a:tcPr marL="56511" marR="56511" marT="28255" marB="2825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solidFill>
                            <a:srgbClr val="0B0080"/>
                          </a:solidFill>
                          <a:effectLst/>
                          <a:hlinkClick r:id="rId6" tooltip="Exocoetoidea"/>
                        </a:rPr>
                        <a:t>Exocoetoidea</a:t>
                      </a:r>
                      <a:endParaRPr lang="en-US" sz="1100">
                        <a:effectLst/>
                      </a:endParaRPr>
                    </a:p>
                  </a:txBody>
                  <a:tcPr marL="56511" marR="56511" marT="28255" marB="2825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452033"/>
                  </a:ext>
                </a:extLst>
              </a:tr>
              <a:tr h="56510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>
                          <a:effectLst/>
                        </a:rPr>
                        <a:t>Family:</a:t>
                      </a:r>
                    </a:p>
                  </a:txBody>
                  <a:tcPr marL="56511" marR="56511" marT="28255" marB="2825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solidFill>
                            <a:srgbClr val="0B0080"/>
                          </a:solidFill>
                          <a:effectLst/>
                          <a:hlinkClick r:id="rId7" tooltip="Flying fish"/>
                        </a:rPr>
                        <a:t>Exocoetidae</a:t>
                      </a:r>
                      <a:endParaRPr lang="en-US" sz="1100">
                        <a:effectLst/>
                      </a:endParaRPr>
                    </a:p>
                  </a:txBody>
                  <a:tcPr marL="56511" marR="56511" marT="28255" marB="2825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985334"/>
                  </a:ext>
                </a:extLst>
              </a:tr>
              <a:tr h="9041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>
                          <a:effectLst/>
                        </a:rPr>
                        <a:t>Subfamily:</a:t>
                      </a:r>
                    </a:p>
                  </a:txBody>
                  <a:tcPr marL="56511" marR="56511" marT="28255" marB="2825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dirty="0" err="1">
                          <a:effectLst/>
                        </a:rPr>
                        <a:t>Exocoetinae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u="none" strike="noStrike" dirty="0" err="1">
                          <a:solidFill>
                            <a:srgbClr val="0B0080"/>
                          </a:solidFill>
                          <a:effectLst/>
                          <a:hlinkClick r:id="rId8" tooltip="Antoine Risso"/>
                        </a:rPr>
                        <a:t>Risso</a:t>
                      </a:r>
                      <a:r>
                        <a:rPr lang="en-US" sz="1100" dirty="0">
                          <a:effectLst/>
                        </a:rPr>
                        <a:t>, 1827</a:t>
                      </a:r>
                    </a:p>
                  </a:txBody>
                  <a:tcPr marL="56511" marR="56511" marT="28255" marB="2825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494815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>
                          <a:effectLst/>
                        </a:rPr>
                        <a:t>Genus:</a:t>
                      </a:r>
                    </a:p>
                  </a:txBody>
                  <a:tcPr marL="56511" marR="56511" marT="28255" marB="2825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1" dirty="0" err="1">
                          <a:effectLst/>
                        </a:rPr>
                        <a:t>Exocoetus</a:t>
                      </a:r>
                      <a:endParaRPr lang="en-US" sz="1100" dirty="0">
                        <a:effectLst/>
                      </a:endParaRPr>
                    </a:p>
                  </a:txBody>
                  <a:tcPr marL="56511" marR="56511" marT="28255" marB="2825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121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53764E7-B319-4DBB-BE5C-35440EEF52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2098412"/>
            <a:ext cx="4747057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BB78-E5C0-4373-ACF3-0A9AC19E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Flying Fish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1B607-7509-43C3-BFF8-24E70EFCD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21" y="1707828"/>
            <a:ext cx="8596668" cy="388077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 and habitat : </a:t>
            </a: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Exocoetus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found in sea, often skittering near the boats.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pelagic and feeding on prawns and young fishes and their eggs.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Small fishes live in sandy shoal-places near the coast. </a:t>
            </a:r>
          </a:p>
        </p:txBody>
      </p:sp>
    </p:spTree>
    <p:extLst>
      <p:ext uri="{BB962C8B-B14F-4D97-AF65-F5344CB8AC3E}">
        <p14:creationId xmlns:p14="http://schemas.microsoft.com/office/powerpoint/2010/main" val="142435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BB328-34B6-4496-891D-75EAC442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73" y="469654"/>
            <a:ext cx="8596668" cy="1320800"/>
          </a:xfrm>
        </p:spPr>
        <p:txBody>
          <a:bodyPr/>
          <a:lstStyle/>
          <a:p>
            <a:r>
              <a:rPr lang="en-US" dirty="0"/>
              <a:t>Flying Fish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81FDB-6E6D-4A53-A9B4-15C66D2D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23" y="1790454"/>
            <a:ext cx="7552267" cy="524066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Pectoral fins are exceptionally large, spread like wings and make gliding flights. 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 fin well developed and adapted to life the body. </a:t>
            </a:r>
          </a:p>
        </p:txBody>
      </p:sp>
    </p:spTree>
    <p:extLst>
      <p:ext uri="{BB962C8B-B14F-4D97-AF65-F5344CB8AC3E}">
        <p14:creationId xmlns:p14="http://schemas.microsoft.com/office/powerpoint/2010/main" val="28811106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</TotalTime>
  <Words>489</Words>
  <Application>Microsoft Office PowerPoint</Application>
  <PresentationFormat>Widescreen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Trebuchet MS</vt:lpstr>
      <vt:lpstr>Wingdings</vt:lpstr>
      <vt:lpstr>Wingdings 3</vt:lpstr>
      <vt:lpstr>Facet</vt:lpstr>
      <vt:lpstr>            Flight adaptation </vt:lpstr>
      <vt:lpstr> Pteropus </vt:lpstr>
      <vt:lpstr>Flying fox</vt:lpstr>
      <vt:lpstr>PowerPoint Presentation</vt:lpstr>
      <vt:lpstr>Flying fox</vt:lpstr>
      <vt:lpstr>PowerPoint Presentation</vt:lpstr>
      <vt:lpstr> Exocoetus </vt:lpstr>
      <vt:lpstr>Flying Fish </vt:lpstr>
      <vt:lpstr>Flying Fish </vt:lpstr>
      <vt:lpstr>PowerPoint Presentation</vt:lpstr>
      <vt:lpstr>Flying Fish </vt:lpstr>
      <vt:lpstr>Columba livia : Pigeon </vt:lpstr>
      <vt:lpstr>Columba livia : Pigeon </vt:lpstr>
      <vt:lpstr>Pigeon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Flight adaptation</dc:title>
  <dc:creator>darshana kumari</dc:creator>
  <cp:lastModifiedBy>darshana kumari</cp:lastModifiedBy>
  <cp:revision>75</cp:revision>
  <dcterms:created xsi:type="dcterms:W3CDTF">2020-10-06T21:18:57Z</dcterms:created>
  <dcterms:modified xsi:type="dcterms:W3CDTF">2020-10-16T13:43:48Z</dcterms:modified>
</cp:coreProperties>
</file>