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7" r:id="rId3"/>
    <p:sldId id="283" r:id="rId4"/>
    <p:sldId id="278" r:id="rId5"/>
    <p:sldId id="284" r:id="rId6"/>
    <p:sldId id="285" r:id="rId7"/>
    <p:sldId id="279" r:id="rId8"/>
    <p:sldId id="286" r:id="rId9"/>
    <p:sldId id="287" r:id="rId10"/>
    <p:sldId id="280" r:id="rId11"/>
    <p:sldId id="289" r:id="rId12"/>
    <p:sldId id="288" r:id="rId13"/>
    <p:sldId id="281" r:id="rId14"/>
    <p:sldId id="291" r:id="rId15"/>
    <p:sldId id="290" r:id="rId16"/>
    <p:sldId id="293" r:id="rId17"/>
    <p:sldId id="29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5CB7FE2-8F56-4FD7-A930-A1FA4571B288}" type="datetimeFigureOut">
              <a:rPr lang="en-US" smtClean="0"/>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1251643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CB7FE2-8F56-4FD7-A930-A1FA4571B288}" type="datetimeFigureOut">
              <a:rPr lang="en-US" smtClean="0"/>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3557556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CB7FE2-8F56-4FD7-A930-A1FA4571B288}" type="datetimeFigureOut">
              <a:rPr lang="en-US" smtClean="0"/>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59FC7-95D2-43C4-BB25-DC64172E16A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91851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CB7FE2-8F56-4FD7-A930-A1FA4571B288}" type="datetimeFigureOut">
              <a:rPr lang="en-US" smtClean="0"/>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2393826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CB7FE2-8F56-4FD7-A930-A1FA4571B288}" type="datetimeFigureOut">
              <a:rPr lang="en-US" smtClean="0"/>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59FC7-95D2-43C4-BB25-DC64172E16A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239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CB7FE2-8F56-4FD7-A930-A1FA4571B288}" type="datetimeFigureOut">
              <a:rPr lang="en-US" smtClean="0"/>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3302888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CB7FE2-8F56-4FD7-A930-A1FA4571B288}" type="datetimeFigureOut">
              <a:rPr lang="en-US" smtClean="0"/>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31270902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CB7FE2-8F56-4FD7-A930-A1FA4571B288}" type="datetimeFigureOut">
              <a:rPr lang="en-US" smtClean="0"/>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2190086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CB7FE2-8F56-4FD7-A930-A1FA4571B288}" type="datetimeFigureOut">
              <a:rPr lang="en-US" smtClean="0"/>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1593154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CB7FE2-8F56-4FD7-A930-A1FA4571B288}" type="datetimeFigureOut">
              <a:rPr lang="en-US" smtClean="0"/>
              <a:t>10/16/2020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112802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CB7FE2-8F56-4FD7-A930-A1FA4571B288}" type="datetimeFigureOut">
              <a:rPr lang="en-US" smtClean="0"/>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189195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5CB7FE2-8F56-4FD7-A930-A1FA4571B288}" type="datetimeFigureOut">
              <a:rPr lang="en-US" smtClean="0"/>
              <a:t>10/16/2020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688536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5CB7FE2-8F56-4FD7-A930-A1FA4571B288}" type="datetimeFigureOut">
              <a:rPr lang="en-US" smtClean="0"/>
              <a:t>10/16/2020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34831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CB7FE2-8F56-4FD7-A930-A1FA4571B288}" type="datetimeFigureOut">
              <a:rPr lang="en-US" smtClean="0"/>
              <a:t>10/16/2020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3037359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5CB7FE2-8F56-4FD7-A930-A1FA4571B288}" type="datetimeFigureOut">
              <a:rPr lang="en-US" smtClean="0"/>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3998377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CB7FE2-8F56-4FD7-A930-A1FA4571B288}" type="datetimeFigureOut">
              <a:rPr lang="en-US" smtClean="0"/>
              <a:t>10/16/2020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959FC7-95D2-43C4-BB25-DC64172E16A0}" type="slidenum">
              <a:rPr lang="en-US" smtClean="0"/>
              <a:t>‹#›</a:t>
            </a:fld>
            <a:endParaRPr lang="en-US"/>
          </a:p>
        </p:txBody>
      </p:sp>
    </p:spTree>
    <p:extLst>
      <p:ext uri="{BB962C8B-B14F-4D97-AF65-F5344CB8AC3E}">
        <p14:creationId xmlns:p14="http://schemas.microsoft.com/office/powerpoint/2010/main" val="2697090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5CB7FE2-8F56-4FD7-A930-A1FA4571B288}" type="datetimeFigureOut">
              <a:rPr lang="en-US" smtClean="0"/>
              <a:t>10/16/2020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F959FC7-95D2-43C4-BB25-DC64172E16A0}" type="slidenum">
              <a:rPr lang="en-US" smtClean="0"/>
              <a:t>‹#›</a:t>
            </a:fld>
            <a:endParaRPr lang="en-US"/>
          </a:p>
        </p:txBody>
      </p:sp>
    </p:spTree>
    <p:extLst>
      <p:ext uri="{BB962C8B-B14F-4D97-AF65-F5344CB8AC3E}">
        <p14:creationId xmlns:p14="http://schemas.microsoft.com/office/powerpoint/2010/main" val="31498149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Ossicles" TargetMode="External"/><Relationship Id="rId2" Type="http://schemas.openxmlformats.org/officeDocument/2006/relationships/hyperlink" Target="https://en.wikipedia.org/wiki/Prenasal" TargetMode="External"/><Relationship Id="rId1" Type="http://schemas.openxmlformats.org/officeDocument/2006/relationships/slideLayout" Target="../slideLayouts/slideLayout7.xml"/><Relationship Id="rId6" Type="http://schemas.openxmlformats.org/officeDocument/2006/relationships/hyperlink" Target="https://en.wikipedia.org/wiki/Sternum" TargetMode="External"/><Relationship Id="rId5" Type="http://schemas.openxmlformats.org/officeDocument/2006/relationships/hyperlink" Target="https://en.wikipedia.org/wiki/Vertebra" TargetMode="External"/><Relationship Id="rId4" Type="http://schemas.openxmlformats.org/officeDocument/2006/relationships/hyperlink" Target="https://en.wikipedia.org/wiki/Lumbar"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Conspecific" TargetMode="External"/><Relationship Id="rId2" Type="http://schemas.openxmlformats.org/officeDocument/2006/relationships/hyperlink" Target="https://en.wikipedia.org/wiki/Cape_mole-rat"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Percussive" TargetMode="External"/><Relationship Id="rId2" Type="http://schemas.openxmlformats.org/officeDocument/2006/relationships/hyperlink" Target="https://en.wikipedia.org/wiki/Seismic_wave"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Armadillo" TargetMode="External"/><Relationship Id="rId2" Type="http://schemas.openxmlformats.org/officeDocument/2006/relationships/hyperlink" Target="https://en.wikipedia.org/wiki/Hedgehog"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Energetics" TargetMode="External"/><Relationship Id="rId2" Type="http://schemas.openxmlformats.org/officeDocument/2006/relationships/hyperlink" Target="https://en.wikipedia.org/wiki/Metabolism" TargetMode="External"/><Relationship Id="rId1" Type="http://schemas.openxmlformats.org/officeDocument/2006/relationships/slideLayout" Target="../slideLayouts/slideLayout7.xml"/><Relationship Id="rId4" Type="http://schemas.openxmlformats.org/officeDocument/2006/relationships/hyperlink" Target="https://en.wikipedia.org/wiki/Basal_rat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Manus_(anatomy)"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Friction" TargetMode="External"/><Relationship Id="rId2" Type="http://schemas.openxmlformats.org/officeDocument/2006/relationships/hyperlink" Target="https://en.wikipedia.org/wiki/Locomotor_activity"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66B0A2-CC1B-4268-B039-784337825E18}"/>
              </a:ext>
            </a:extLst>
          </p:cNvPr>
          <p:cNvSpPr>
            <a:spLocks noGrp="1"/>
          </p:cNvSpPr>
          <p:nvPr>
            <p:ph type="title"/>
          </p:nvPr>
        </p:nvSpPr>
        <p:spPr>
          <a:xfrm>
            <a:off x="1397492" y="2202802"/>
            <a:ext cx="10515600" cy="1325563"/>
          </a:xfrm>
        </p:spPr>
        <p:txBody>
          <a:bodyPr>
            <a:normAutofit/>
          </a:bodyPr>
          <a:lstStyle/>
          <a:p>
            <a:r>
              <a:rPr lang="en-US" sz="6000" b="1" dirty="0">
                <a:solidFill>
                  <a:srgbClr val="002060"/>
                </a:solidFill>
              </a:rPr>
              <a:t>Fossorial Adaptation</a:t>
            </a:r>
          </a:p>
        </p:txBody>
      </p:sp>
    </p:spTree>
    <p:extLst>
      <p:ext uri="{BB962C8B-B14F-4D97-AF65-F5344CB8AC3E}">
        <p14:creationId xmlns:p14="http://schemas.microsoft.com/office/powerpoint/2010/main" val="356976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F4D34E-AA95-4880-8BE8-F8EC41CC07CD}"/>
              </a:ext>
            </a:extLst>
          </p:cNvPr>
          <p:cNvSpPr txBox="1"/>
          <p:nvPr/>
        </p:nvSpPr>
        <p:spPr>
          <a:xfrm>
            <a:off x="133165" y="883200"/>
            <a:ext cx="8842159" cy="5171737"/>
          </a:xfrm>
          <a:prstGeom prst="rect">
            <a:avLst/>
          </a:prstGeom>
          <a:noFill/>
        </p:spPr>
        <p:txBody>
          <a:bodyPr wrap="square">
            <a:spAutoFit/>
          </a:bodyPr>
          <a:lstStyle/>
          <a:p>
            <a:pPr marL="342900" indent="-342900" algn="just">
              <a:lnSpc>
                <a:spcPct val="150000"/>
              </a:lnSpc>
              <a:buFont typeface="Wingdings" panose="05000000000000000000" pitchFamily="2" charset="2"/>
              <a:buChar char="§"/>
            </a:pPr>
            <a:r>
              <a:rPr lang="en-US" sz="3200" b="0" i="0" dirty="0">
                <a:solidFill>
                  <a:srgbClr val="002060"/>
                </a:solidFill>
                <a:effectLst/>
                <a:latin typeface="Arial" panose="020B0604020202020204" pitchFamily="34" charset="0"/>
                <a:cs typeface="Arial" panose="020B0604020202020204" pitchFamily="34" charset="0"/>
              </a:rPr>
              <a:t>Other important physical features include a subsurface adjusted skeleton:</a:t>
            </a:r>
          </a:p>
          <a:p>
            <a:pPr marL="342900" indent="-342900" algn="just">
              <a:lnSpc>
                <a:spcPct val="150000"/>
              </a:lnSpc>
              <a:buFont typeface="Wingdings" panose="05000000000000000000" pitchFamily="2" charset="2"/>
              <a:buChar char="§"/>
            </a:pPr>
            <a:r>
              <a:rPr lang="en-US" sz="3200" b="0" i="0" dirty="0">
                <a:solidFill>
                  <a:srgbClr val="002060"/>
                </a:solidFill>
                <a:effectLst/>
                <a:latin typeface="Arial" panose="020B0604020202020204" pitchFamily="34" charset="0"/>
                <a:cs typeface="Arial" panose="020B0604020202020204" pitchFamily="34" charset="0"/>
              </a:rPr>
              <a:t> a triangularly shaped skull, a </a:t>
            </a:r>
            <a:r>
              <a:rPr lang="en-US" sz="3200" b="0" i="0" u="none" strike="noStrike" dirty="0" err="1">
                <a:solidFill>
                  <a:srgbClr val="002060"/>
                </a:solidFill>
                <a:effectLst/>
                <a:latin typeface="Arial" panose="020B0604020202020204" pitchFamily="34" charset="0"/>
                <a:cs typeface="Arial" panose="020B0604020202020204" pitchFamily="34" charset="0"/>
                <a:hlinkClick r:id="rId2" tooltip="Prenasal">
                  <a:extLst>
                    <a:ext uri="{A12FA001-AC4F-418D-AE19-62706E023703}">
                      <ahyp:hlinkClr xmlns:ahyp="http://schemas.microsoft.com/office/drawing/2018/hyperlinkcolor" val="tx"/>
                    </a:ext>
                  </a:extLst>
                </a:hlinkClick>
              </a:rPr>
              <a:t>prenasal</a:t>
            </a:r>
            <a:r>
              <a:rPr lang="en-US" sz="3200" b="0" i="0" dirty="0">
                <a:solidFill>
                  <a:srgbClr val="002060"/>
                </a:solidFill>
                <a:effectLst/>
                <a:latin typeface="Arial" panose="020B0604020202020204" pitchFamily="34" charset="0"/>
                <a:cs typeface="Arial" panose="020B0604020202020204" pitchFamily="34" charset="0"/>
              </a:rPr>
              <a:t> </a:t>
            </a:r>
            <a:r>
              <a:rPr lang="en-US" sz="3200" b="0" i="0" u="none" strike="noStrike" dirty="0">
                <a:solidFill>
                  <a:srgbClr val="002060"/>
                </a:solidFill>
                <a:effectLst/>
                <a:latin typeface="Arial" panose="020B0604020202020204" pitchFamily="34" charset="0"/>
                <a:cs typeface="Arial" panose="020B0604020202020204" pitchFamily="34" charset="0"/>
                <a:hlinkClick r:id="rId3" tooltip="Ossicles">
                  <a:extLst>
                    <a:ext uri="{A12FA001-AC4F-418D-AE19-62706E023703}">
                      <ahyp:hlinkClr xmlns:ahyp="http://schemas.microsoft.com/office/drawing/2018/hyperlinkcolor" val="tx"/>
                    </a:ext>
                  </a:extLst>
                </a:hlinkClick>
              </a:rPr>
              <a:t>ossicle</a:t>
            </a:r>
            <a:r>
              <a:rPr lang="en-US" sz="3200" b="0" i="0" dirty="0">
                <a:solidFill>
                  <a:srgbClr val="002060"/>
                </a:solidFill>
                <a:effectLst/>
                <a:latin typeface="Arial" panose="020B0604020202020204" pitchFamily="34" charset="0"/>
                <a:cs typeface="Arial" panose="020B0604020202020204" pitchFamily="34" charset="0"/>
              </a:rPr>
              <a:t>, chisel-shaped teeth, effectively fused and short </a:t>
            </a:r>
            <a:r>
              <a:rPr lang="en-US" sz="3200" b="0" i="0" u="none" strike="noStrike" dirty="0">
                <a:solidFill>
                  <a:srgbClr val="002060"/>
                </a:solidFill>
                <a:effectLst/>
                <a:latin typeface="Arial" panose="020B0604020202020204" pitchFamily="34" charset="0"/>
                <a:cs typeface="Arial" panose="020B0604020202020204" pitchFamily="34" charset="0"/>
                <a:hlinkClick r:id="rId4" tooltip="Lumbar">
                  <a:extLst>
                    <a:ext uri="{A12FA001-AC4F-418D-AE19-62706E023703}">
                      <ahyp:hlinkClr xmlns:ahyp="http://schemas.microsoft.com/office/drawing/2018/hyperlinkcolor" val="tx"/>
                    </a:ext>
                  </a:extLst>
                </a:hlinkClick>
              </a:rPr>
              <a:t>lumbar</a:t>
            </a:r>
            <a:r>
              <a:rPr lang="en-US" sz="3200" b="0" i="0" dirty="0">
                <a:solidFill>
                  <a:srgbClr val="002060"/>
                </a:solidFill>
                <a:effectLst/>
                <a:latin typeface="Arial" panose="020B0604020202020204" pitchFamily="34" charset="0"/>
                <a:cs typeface="Arial" panose="020B0604020202020204" pitchFamily="34" charset="0"/>
              </a:rPr>
              <a:t> </a:t>
            </a:r>
            <a:r>
              <a:rPr lang="en-US" sz="3200" b="0" i="0" u="none" strike="noStrike" dirty="0">
                <a:solidFill>
                  <a:srgbClr val="002060"/>
                </a:solidFill>
                <a:effectLst/>
                <a:latin typeface="Arial" panose="020B0604020202020204" pitchFamily="34" charset="0"/>
                <a:cs typeface="Arial" panose="020B0604020202020204" pitchFamily="34" charset="0"/>
                <a:hlinkClick r:id="rId5" tooltip="Vertebra">
                  <a:extLst>
                    <a:ext uri="{A12FA001-AC4F-418D-AE19-62706E023703}">
                      <ahyp:hlinkClr xmlns:ahyp="http://schemas.microsoft.com/office/drawing/2018/hyperlinkcolor" val="tx"/>
                    </a:ext>
                  </a:extLst>
                </a:hlinkClick>
              </a:rPr>
              <a:t>vertebrae</a:t>
            </a:r>
            <a:r>
              <a:rPr lang="en-US" sz="3200" b="0" i="0" dirty="0">
                <a:solidFill>
                  <a:srgbClr val="002060"/>
                </a:solidFill>
                <a:effectLst/>
                <a:latin typeface="Arial" panose="020B0604020202020204" pitchFamily="34" charset="0"/>
                <a:cs typeface="Arial" panose="020B0604020202020204" pitchFamily="34" charset="0"/>
              </a:rPr>
              <a:t>, well-developed </a:t>
            </a:r>
            <a:r>
              <a:rPr lang="en-US" sz="3200" b="0" i="0" u="none" strike="noStrike" dirty="0">
                <a:solidFill>
                  <a:srgbClr val="002060"/>
                </a:solidFill>
                <a:effectLst/>
                <a:latin typeface="Arial" panose="020B0604020202020204" pitchFamily="34" charset="0"/>
                <a:cs typeface="Arial" panose="020B0604020202020204" pitchFamily="34" charset="0"/>
                <a:hlinkClick r:id="rId6" tooltip="Sternum">
                  <a:extLst>
                    <a:ext uri="{A12FA001-AC4F-418D-AE19-62706E023703}">
                      <ahyp:hlinkClr xmlns:ahyp="http://schemas.microsoft.com/office/drawing/2018/hyperlinkcolor" val="tx"/>
                    </a:ext>
                  </a:extLst>
                </a:hlinkClick>
              </a:rPr>
              <a:t>sternum</a:t>
            </a:r>
            <a:r>
              <a:rPr lang="en-US" sz="3200" b="0" i="0" dirty="0">
                <a:solidFill>
                  <a:srgbClr val="002060"/>
                </a:solidFill>
                <a:effectLst/>
                <a:latin typeface="Arial" panose="020B0604020202020204" pitchFamily="34" charset="0"/>
                <a:cs typeface="Arial" panose="020B0604020202020204" pitchFamily="34" charset="0"/>
              </a:rPr>
              <a:t>, strong forelimb and weaker hind limb bones. </a:t>
            </a:r>
          </a:p>
        </p:txBody>
      </p:sp>
    </p:spTree>
    <p:extLst>
      <p:ext uri="{BB962C8B-B14F-4D97-AF65-F5344CB8AC3E}">
        <p14:creationId xmlns:p14="http://schemas.microsoft.com/office/powerpoint/2010/main" val="2502860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A15519-6B91-45AB-A079-F1B723CA2E44}"/>
              </a:ext>
            </a:extLst>
          </p:cNvPr>
          <p:cNvSpPr txBox="1"/>
          <p:nvPr/>
        </p:nvSpPr>
        <p:spPr>
          <a:xfrm>
            <a:off x="1038688" y="1581795"/>
            <a:ext cx="7608163" cy="3694409"/>
          </a:xfrm>
          <a:prstGeom prst="rect">
            <a:avLst/>
          </a:prstGeom>
          <a:noFill/>
        </p:spPr>
        <p:txBody>
          <a:bodyPr wrap="square">
            <a:spAutoFit/>
          </a:bodyPr>
          <a:lstStyle/>
          <a:p>
            <a:pPr marL="342900" indent="-342900" algn="just">
              <a:lnSpc>
                <a:spcPct val="150000"/>
              </a:lnSpc>
              <a:buFont typeface="Wingdings" panose="05000000000000000000" pitchFamily="2" charset="2"/>
              <a:buChar char="§"/>
            </a:pPr>
            <a:r>
              <a:rPr lang="en-US" sz="3200" b="0" i="0" dirty="0">
                <a:solidFill>
                  <a:srgbClr val="002060"/>
                </a:solidFill>
                <a:effectLst/>
                <a:latin typeface="Arial" panose="020B0604020202020204" pitchFamily="34" charset="0"/>
                <a:cs typeface="Arial" panose="020B0604020202020204" pitchFamily="34" charset="0"/>
              </a:rPr>
              <a:t>Several different uses are well documented. The Cape mole rat (</a:t>
            </a:r>
            <a:r>
              <a:rPr lang="en-US" sz="3200" b="0" i="1" u="none" strike="noStrike" dirty="0" err="1">
                <a:solidFill>
                  <a:srgbClr val="0563C1"/>
                </a:solidFill>
                <a:effectLst/>
                <a:latin typeface="Arial" panose="020B0604020202020204" pitchFamily="34" charset="0"/>
                <a:cs typeface="Arial" panose="020B0604020202020204" pitchFamily="34" charset="0"/>
                <a:hlinkClick r:id="rId2" tooltip="Cape mole-rat">
                  <a:extLst>
                    <a:ext uri="{A12FA001-AC4F-418D-AE19-62706E023703}">
                      <ahyp:hlinkClr xmlns:ahyp="http://schemas.microsoft.com/office/drawing/2018/hyperlinkcolor" val="tx"/>
                    </a:ext>
                  </a:extLst>
                </a:hlinkClick>
              </a:rPr>
              <a:t>Georychus</a:t>
            </a:r>
            <a:r>
              <a:rPr lang="en-US" sz="3200" b="0" i="1" u="none" strike="noStrike" dirty="0">
                <a:solidFill>
                  <a:srgbClr val="002060"/>
                </a:solidFill>
                <a:effectLst/>
                <a:latin typeface="Arial" panose="020B0604020202020204" pitchFamily="34" charset="0"/>
                <a:cs typeface="Arial" panose="020B0604020202020204" pitchFamily="34" charset="0"/>
                <a:hlinkClick r:id="rId2" tooltip="Cape mole-rat">
                  <a:extLst>
                    <a:ext uri="{A12FA001-AC4F-418D-AE19-62706E023703}">
                      <ahyp:hlinkClr xmlns:ahyp="http://schemas.microsoft.com/office/drawing/2018/hyperlinkcolor" val="tx"/>
                    </a:ext>
                  </a:extLst>
                </a:hlinkClick>
              </a:rPr>
              <a:t> capensis</a:t>
            </a:r>
            <a:r>
              <a:rPr lang="en-US" sz="3200" b="0" i="0" dirty="0">
                <a:solidFill>
                  <a:srgbClr val="002060"/>
                </a:solidFill>
                <a:effectLst/>
                <a:latin typeface="Arial" panose="020B0604020202020204" pitchFamily="34" charset="0"/>
                <a:cs typeface="Arial" panose="020B0604020202020204" pitchFamily="34" charset="0"/>
              </a:rPr>
              <a:t>) uses drumming behavior to send messages to its kin through </a:t>
            </a:r>
            <a:r>
              <a:rPr lang="en-US" sz="3200" b="0" i="0" u="none" strike="noStrike" dirty="0">
                <a:solidFill>
                  <a:srgbClr val="002060"/>
                </a:solidFill>
                <a:effectLst/>
                <a:latin typeface="Arial" panose="020B0604020202020204" pitchFamily="34" charset="0"/>
                <a:cs typeface="Arial" panose="020B0604020202020204" pitchFamily="34" charset="0"/>
                <a:hlinkClick r:id="rId3" tooltip="Conspecific">
                  <a:extLst>
                    <a:ext uri="{A12FA001-AC4F-418D-AE19-62706E023703}">
                      <ahyp:hlinkClr xmlns:ahyp="http://schemas.microsoft.com/office/drawing/2018/hyperlinkcolor" val="tx"/>
                    </a:ext>
                  </a:extLst>
                </a:hlinkClick>
              </a:rPr>
              <a:t>conspecific</a:t>
            </a:r>
            <a:r>
              <a:rPr lang="en-US" sz="3200" b="0" i="0" dirty="0">
                <a:solidFill>
                  <a:srgbClr val="002060"/>
                </a:solidFill>
                <a:effectLst/>
                <a:latin typeface="Arial" panose="020B0604020202020204" pitchFamily="34" charset="0"/>
                <a:cs typeface="Arial" panose="020B0604020202020204" pitchFamily="34" charset="0"/>
              </a:rPr>
              <a:t> signaling.</a:t>
            </a:r>
            <a:endParaRPr lang="en-US" sz="3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6185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7AAD22-449F-4C33-8181-CCC59E540E44}"/>
              </a:ext>
            </a:extLst>
          </p:cNvPr>
          <p:cNvSpPr txBox="1"/>
          <p:nvPr/>
        </p:nvSpPr>
        <p:spPr>
          <a:xfrm>
            <a:off x="337351" y="399495"/>
            <a:ext cx="8797771" cy="5829481"/>
          </a:xfrm>
          <a:prstGeom prst="rect">
            <a:avLst/>
          </a:prstGeom>
          <a:noFill/>
        </p:spPr>
        <p:txBody>
          <a:bodyPr wrap="square">
            <a:spAutoFit/>
          </a:bodyPr>
          <a:lstStyle/>
          <a:p>
            <a:pPr marL="342900" indent="-342900" algn="just">
              <a:lnSpc>
                <a:spcPct val="150000"/>
              </a:lnSpc>
              <a:buFont typeface="Wingdings" panose="05000000000000000000" pitchFamily="2" charset="2"/>
              <a:buChar char="§"/>
            </a:pPr>
            <a:r>
              <a:rPr lang="en-US" sz="2800" b="0" i="0" dirty="0">
                <a:solidFill>
                  <a:srgbClr val="002060"/>
                </a:solidFill>
                <a:effectLst/>
                <a:latin typeface="Arial" panose="020B0604020202020204" pitchFamily="34" charset="0"/>
                <a:cs typeface="Arial" panose="020B0604020202020204" pitchFamily="34" charset="0"/>
              </a:rPr>
              <a:t>Due to the lack of light, one the most important features of fossorial animals are the development of physical, sensory traits that allow them to communicate and navigate in the dark subsurface environment. </a:t>
            </a:r>
          </a:p>
          <a:p>
            <a:pPr marL="342900" indent="-342900" algn="just">
              <a:lnSpc>
                <a:spcPct val="150000"/>
              </a:lnSpc>
              <a:buFont typeface="Wingdings" panose="05000000000000000000" pitchFamily="2" charset="2"/>
              <a:buChar char="§"/>
            </a:pPr>
            <a:r>
              <a:rPr lang="en-US" sz="2800" b="0" i="0" dirty="0">
                <a:solidFill>
                  <a:srgbClr val="002060"/>
                </a:solidFill>
                <a:effectLst/>
                <a:latin typeface="Arial" panose="020B0604020202020204" pitchFamily="34" charset="0"/>
                <a:cs typeface="Arial" panose="020B0604020202020204" pitchFamily="34" charset="0"/>
              </a:rPr>
              <a:t>Considering that sound travels slower in the air and faster through solid earth, the use of </a:t>
            </a:r>
            <a:r>
              <a:rPr lang="en-US" sz="2800" b="0" i="0" u="none" strike="noStrike" dirty="0">
                <a:solidFill>
                  <a:srgbClr val="002060"/>
                </a:solidFill>
                <a:effectLst/>
                <a:latin typeface="Arial" panose="020B0604020202020204" pitchFamily="34" charset="0"/>
                <a:cs typeface="Arial" panose="020B0604020202020204" pitchFamily="34" charset="0"/>
                <a:hlinkClick r:id="rId2" tooltip="Seismic wave">
                  <a:extLst>
                    <a:ext uri="{A12FA001-AC4F-418D-AE19-62706E023703}">
                      <ahyp:hlinkClr xmlns:ahyp="http://schemas.microsoft.com/office/drawing/2018/hyperlinkcolor" val="tx"/>
                    </a:ext>
                  </a:extLst>
                </a:hlinkClick>
              </a:rPr>
              <a:t>seismic</a:t>
            </a:r>
            <a:r>
              <a:rPr lang="en-US" sz="2800" b="0" i="0" dirty="0">
                <a:solidFill>
                  <a:srgbClr val="002060"/>
                </a:solidFill>
                <a:effectLst/>
                <a:latin typeface="Arial" panose="020B0604020202020204" pitchFamily="34" charset="0"/>
                <a:cs typeface="Arial" panose="020B0604020202020204" pitchFamily="34" charset="0"/>
              </a:rPr>
              <a:t> (</a:t>
            </a:r>
            <a:r>
              <a:rPr lang="en-US" sz="2800" b="0" i="0" u="none" strike="noStrike" dirty="0">
                <a:solidFill>
                  <a:srgbClr val="002060"/>
                </a:solidFill>
                <a:effectLst/>
                <a:latin typeface="Arial" panose="020B0604020202020204" pitchFamily="34" charset="0"/>
                <a:cs typeface="Arial" panose="020B0604020202020204" pitchFamily="34" charset="0"/>
                <a:hlinkClick r:id="rId3" tooltip="Percussive">
                  <a:extLst>
                    <a:ext uri="{A12FA001-AC4F-418D-AE19-62706E023703}">
                      <ahyp:hlinkClr xmlns:ahyp="http://schemas.microsoft.com/office/drawing/2018/hyperlinkcolor" val="tx"/>
                    </a:ext>
                  </a:extLst>
                </a:hlinkClick>
              </a:rPr>
              <a:t>percussive</a:t>
            </a:r>
            <a:r>
              <a:rPr lang="en-US" sz="2800" b="0" i="0" dirty="0">
                <a:solidFill>
                  <a:srgbClr val="002060"/>
                </a:solidFill>
                <a:effectLst/>
                <a:latin typeface="Arial" panose="020B0604020202020204" pitchFamily="34" charset="0"/>
                <a:cs typeface="Arial" panose="020B0604020202020204" pitchFamily="34" charset="0"/>
              </a:rPr>
              <a:t>) waves on a small scale is more advantageous in these environments. </a:t>
            </a:r>
          </a:p>
        </p:txBody>
      </p:sp>
    </p:spTree>
    <p:extLst>
      <p:ext uri="{BB962C8B-B14F-4D97-AF65-F5344CB8AC3E}">
        <p14:creationId xmlns:p14="http://schemas.microsoft.com/office/powerpoint/2010/main" val="2759546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BD83F9-9018-492C-96E3-0C4098072EEC}"/>
              </a:ext>
            </a:extLst>
          </p:cNvPr>
          <p:cNvSpPr txBox="1"/>
          <p:nvPr/>
        </p:nvSpPr>
        <p:spPr>
          <a:xfrm>
            <a:off x="286674" y="1009380"/>
            <a:ext cx="8697528" cy="5171737"/>
          </a:xfrm>
          <a:prstGeom prst="rect">
            <a:avLst/>
          </a:prstGeom>
          <a:noFill/>
        </p:spPr>
        <p:txBody>
          <a:bodyPr wrap="square">
            <a:spAutoFit/>
          </a:bodyPr>
          <a:lstStyle/>
          <a:p>
            <a:pPr marL="342900" indent="-342900" algn="just">
              <a:lnSpc>
                <a:spcPct val="150000"/>
              </a:lnSpc>
              <a:buFont typeface="Wingdings" panose="05000000000000000000" pitchFamily="2" charset="2"/>
              <a:buChar char="§"/>
            </a:pPr>
            <a:r>
              <a:rPr lang="en-US" sz="3200" b="0" i="0" dirty="0">
                <a:solidFill>
                  <a:srgbClr val="C00000"/>
                </a:solidFill>
                <a:effectLst/>
                <a:latin typeface="Arial" panose="020B0604020202020204" pitchFamily="34" charset="0"/>
                <a:cs typeface="Arial" panose="020B0604020202020204" pitchFamily="34" charset="0"/>
              </a:rPr>
              <a:t>Physiological modifications:</a:t>
            </a:r>
          </a:p>
          <a:p>
            <a:pPr marL="342900" indent="-342900" algn="just">
              <a:lnSpc>
                <a:spcPct val="150000"/>
              </a:lnSpc>
              <a:buFont typeface="Wingdings" panose="05000000000000000000" pitchFamily="2" charset="2"/>
              <a:buChar char="§"/>
            </a:pPr>
            <a:r>
              <a:rPr lang="en-US" sz="3200" b="0" i="0" dirty="0">
                <a:solidFill>
                  <a:srgbClr val="002060"/>
                </a:solidFill>
                <a:effectLst/>
                <a:latin typeface="Arial" panose="020B0604020202020204" pitchFamily="34" charset="0"/>
                <a:cs typeface="Arial" panose="020B0604020202020204" pitchFamily="34" charset="0"/>
              </a:rPr>
              <a:t>Many fossorial and sub-fossorial mammals that live in temperate zones with partially frozen grounds tend to hibernate due to the seasonal lack of soft, succulent herbage and other sources of nutrition.</a:t>
            </a:r>
          </a:p>
          <a:p>
            <a:pPr marL="342900" indent="-342900" algn="just">
              <a:lnSpc>
                <a:spcPct val="150000"/>
              </a:lnSpc>
              <a:buFont typeface="Wingdings" panose="05000000000000000000" pitchFamily="2" charset="2"/>
              <a:buChar char="§"/>
            </a:pPr>
            <a:endParaRPr lang="en-US" sz="3200" b="0" i="0" dirty="0">
              <a:solidFill>
                <a:srgbClr val="00206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7355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1D19EB-2F1C-4FBF-B98A-9832A9EF16BE}"/>
              </a:ext>
            </a:extLst>
          </p:cNvPr>
          <p:cNvSpPr txBox="1"/>
          <p:nvPr/>
        </p:nvSpPr>
        <p:spPr>
          <a:xfrm>
            <a:off x="426128" y="473799"/>
            <a:ext cx="8922058" cy="5910401"/>
          </a:xfrm>
          <a:prstGeom prst="rect">
            <a:avLst/>
          </a:prstGeom>
          <a:noFill/>
        </p:spPr>
        <p:txBody>
          <a:bodyPr wrap="square">
            <a:spAutoFit/>
          </a:bodyPr>
          <a:lstStyle/>
          <a:p>
            <a:pPr marL="342900" indent="-342900" algn="just">
              <a:lnSpc>
                <a:spcPct val="150000"/>
              </a:lnSpc>
              <a:buFont typeface="Wingdings" panose="05000000000000000000" pitchFamily="2" charset="2"/>
              <a:buChar char="§"/>
            </a:pPr>
            <a:r>
              <a:rPr lang="en-US" sz="3200" b="0" i="0" dirty="0">
                <a:solidFill>
                  <a:srgbClr val="002060"/>
                </a:solidFill>
                <a:effectLst/>
                <a:latin typeface="Arial" panose="020B0604020202020204" pitchFamily="34" charset="0"/>
                <a:cs typeface="Arial" panose="020B0604020202020204" pitchFamily="34" charset="0"/>
              </a:rPr>
              <a:t>The average fossorial animal has a basal rate between 60% and 90%. </a:t>
            </a:r>
          </a:p>
          <a:p>
            <a:pPr marL="342900" indent="-342900" algn="just">
              <a:lnSpc>
                <a:spcPct val="150000"/>
              </a:lnSpc>
              <a:buFont typeface="Wingdings" panose="05000000000000000000" pitchFamily="2" charset="2"/>
              <a:buChar char="§"/>
            </a:pPr>
            <a:r>
              <a:rPr lang="en-US" sz="3200" b="0" i="0" dirty="0">
                <a:solidFill>
                  <a:srgbClr val="002060"/>
                </a:solidFill>
                <a:effectLst/>
                <a:latin typeface="Arial" panose="020B0604020202020204" pitchFamily="34" charset="0"/>
                <a:cs typeface="Arial" panose="020B0604020202020204" pitchFamily="34" charset="0"/>
              </a:rPr>
              <a:t>Further observations conclude that larger burrowing animals, such as </a:t>
            </a:r>
            <a:r>
              <a:rPr lang="en-US" sz="3200" b="0" i="0" u="none" strike="noStrike" dirty="0">
                <a:solidFill>
                  <a:srgbClr val="002060"/>
                </a:solidFill>
                <a:effectLst/>
                <a:latin typeface="Arial" panose="020B0604020202020204" pitchFamily="34" charset="0"/>
                <a:cs typeface="Arial" panose="020B0604020202020204" pitchFamily="34" charset="0"/>
                <a:hlinkClick r:id="rId2" tooltip="Hedgehog">
                  <a:extLst>
                    <a:ext uri="{A12FA001-AC4F-418D-AE19-62706E023703}">
                      <ahyp:hlinkClr xmlns:ahyp="http://schemas.microsoft.com/office/drawing/2018/hyperlinkcolor" val="tx"/>
                    </a:ext>
                  </a:extLst>
                </a:hlinkClick>
              </a:rPr>
              <a:t>hedgehogs</a:t>
            </a:r>
            <a:r>
              <a:rPr lang="en-US" sz="3200" b="0" i="0" dirty="0">
                <a:solidFill>
                  <a:srgbClr val="002060"/>
                </a:solidFill>
                <a:effectLst/>
                <a:latin typeface="Arial" panose="020B0604020202020204" pitchFamily="34" charset="0"/>
                <a:cs typeface="Arial" panose="020B0604020202020204" pitchFamily="34" charset="0"/>
              </a:rPr>
              <a:t> or </a:t>
            </a:r>
            <a:r>
              <a:rPr lang="en-US" sz="3200" b="0" i="0" u="none" strike="noStrike" dirty="0">
                <a:solidFill>
                  <a:srgbClr val="002060"/>
                </a:solidFill>
                <a:effectLst/>
                <a:latin typeface="Arial" panose="020B0604020202020204" pitchFamily="34" charset="0"/>
                <a:cs typeface="Arial" panose="020B0604020202020204" pitchFamily="34" charset="0"/>
                <a:hlinkClick r:id="rId3" tooltip="Armadillo">
                  <a:extLst>
                    <a:ext uri="{A12FA001-AC4F-418D-AE19-62706E023703}">
                      <ahyp:hlinkClr xmlns:ahyp="http://schemas.microsoft.com/office/drawing/2018/hyperlinkcolor" val="tx"/>
                    </a:ext>
                  </a:extLst>
                </a:hlinkClick>
              </a:rPr>
              <a:t>armadillos</a:t>
            </a:r>
            <a:r>
              <a:rPr lang="en-US" sz="3200" b="0" i="0" dirty="0">
                <a:solidFill>
                  <a:srgbClr val="002060"/>
                </a:solidFill>
                <a:effectLst/>
                <a:latin typeface="Arial" panose="020B0604020202020204" pitchFamily="34" charset="0"/>
                <a:cs typeface="Arial" panose="020B0604020202020204" pitchFamily="34" charset="0"/>
              </a:rPr>
              <a:t>, have lower thermal conductance than smaller animals, most likely to reduce heat storage in their burrows.</a:t>
            </a:r>
          </a:p>
        </p:txBody>
      </p:sp>
    </p:spTree>
    <p:extLst>
      <p:ext uri="{BB962C8B-B14F-4D97-AF65-F5344CB8AC3E}">
        <p14:creationId xmlns:p14="http://schemas.microsoft.com/office/powerpoint/2010/main" val="2723278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8B025CC-6775-4E6D-8E8F-EA3A61F09C12}"/>
              </a:ext>
            </a:extLst>
          </p:cNvPr>
          <p:cNvSpPr txBox="1"/>
          <p:nvPr/>
        </p:nvSpPr>
        <p:spPr>
          <a:xfrm>
            <a:off x="541538" y="985421"/>
            <a:ext cx="8495930" cy="4537396"/>
          </a:xfrm>
          <a:prstGeom prst="rect">
            <a:avLst/>
          </a:prstGeom>
          <a:noFill/>
        </p:spPr>
        <p:txBody>
          <a:bodyPr wrap="square">
            <a:spAutoFit/>
          </a:bodyPr>
          <a:lstStyle/>
          <a:p>
            <a:pPr marL="457200" indent="-457200" algn="just">
              <a:lnSpc>
                <a:spcPct val="150000"/>
              </a:lnSpc>
              <a:buFont typeface="Wingdings" panose="05000000000000000000" pitchFamily="2" charset="2"/>
              <a:buChar char="§"/>
            </a:pPr>
            <a:r>
              <a:rPr lang="en-US" sz="2800" b="0" i="0" dirty="0">
                <a:solidFill>
                  <a:srgbClr val="002060"/>
                </a:solidFill>
                <a:effectLst/>
                <a:latin typeface="Arial" panose="020B0604020202020204" pitchFamily="34" charset="0"/>
                <a:cs typeface="Arial" panose="020B0604020202020204" pitchFamily="34" charset="0"/>
              </a:rPr>
              <a:t>W.H. Shimer concluded that, in general, species that adopted fossorial lifestyles likely did so because they failed, aboveground, to find food and protection from predators. Additionally, some, such as E. </a:t>
            </a:r>
            <a:r>
              <a:rPr lang="en-US" sz="2800" b="0" i="0" dirty="0" err="1">
                <a:solidFill>
                  <a:srgbClr val="002060"/>
                </a:solidFill>
                <a:effectLst/>
                <a:latin typeface="Arial" panose="020B0604020202020204" pitchFamily="34" charset="0"/>
                <a:cs typeface="Arial" panose="020B0604020202020204" pitchFamily="34" charset="0"/>
              </a:rPr>
              <a:t>Nevo</a:t>
            </a:r>
            <a:r>
              <a:rPr lang="en-US" sz="2800" b="0" i="0" dirty="0">
                <a:solidFill>
                  <a:srgbClr val="002060"/>
                </a:solidFill>
                <a:effectLst/>
                <a:latin typeface="Arial" panose="020B0604020202020204" pitchFamily="34" charset="0"/>
                <a:cs typeface="Arial" panose="020B0604020202020204" pitchFamily="34" charset="0"/>
              </a:rPr>
              <a:t>, propose that fossorial lifestyles could have occurred because aboveground climates were harsh.</a:t>
            </a:r>
            <a:endParaRPr lang="en-US" sz="2800" dirty="0"/>
          </a:p>
        </p:txBody>
      </p:sp>
    </p:spTree>
    <p:extLst>
      <p:ext uri="{BB962C8B-B14F-4D97-AF65-F5344CB8AC3E}">
        <p14:creationId xmlns:p14="http://schemas.microsoft.com/office/powerpoint/2010/main" val="143968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098118-5B00-49F3-B982-88988DBE8310}"/>
              </a:ext>
            </a:extLst>
          </p:cNvPr>
          <p:cNvSpPr txBox="1"/>
          <p:nvPr/>
        </p:nvSpPr>
        <p:spPr>
          <a:xfrm>
            <a:off x="614778" y="1334271"/>
            <a:ext cx="8591365" cy="4537396"/>
          </a:xfrm>
          <a:prstGeom prst="rect">
            <a:avLst/>
          </a:prstGeom>
          <a:noFill/>
        </p:spPr>
        <p:txBody>
          <a:bodyPr wrap="square">
            <a:spAutoFit/>
          </a:bodyPr>
          <a:lstStyle/>
          <a:p>
            <a:pPr marL="457200" indent="-457200" algn="just">
              <a:lnSpc>
                <a:spcPct val="150000"/>
              </a:lnSpc>
              <a:buFont typeface="Wingdings" panose="05000000000000000000" pitchFamily="2" charset="2"/>
              <a:buChar char="§"/>
            </a:pPr>
            <a:r>
              <a:rPr lang="en-US" sz="2800" b="0" i="0" dirty="0">
                <a:solidFill>
                  <a:srgbClr val="002060"/>
                </a:solidFill>
                <a:effectLst/>
                <a:latin typeface="Arial" panose="020B0604020202020204" pitchFamily="34" charset="0"/>
                <a:cs typeface="Arial" panose="020B0604020202020204" pitchFamily="34" charset="0"/>
              </a:rPr>
              <a:t>Shifts towards an underground lifestyle also entail changes in </a:t>
            </a:r>
            <a:r>
              <a:rPr lang="en-US" sz="2800" b="0" i="0" u="none" strike="noStrike" dirty="0">
                <a:solidFill>
                  <a:srgbClr val="002060"/>
                </a:solidFill>
                <a:effectLst/>
                <a:latin typeface="Arial" panose="020B0604020202020204" pitchFamily="34" charset="0"/>
                <a:cs typeface="Arial" panose="020B0604020202020204" pitchFamily="34" charset="0"/>
                <a:hlinkClick r:id="rId2" tooltip="Metabolism">
                  <a:extLst>
                    <a:ext uri="{A12FA001-AC4F-418D-AE19-62706E023703}">
                      <ahyp:hlinkClr xmlns:ahyp="http://schemas.microsoft.com/office/drawing/2018/hyperlinkcolor" val="tx"/>
                    </a:ext>
                  </a:extLst>
                </a:hlinkClick>
              </a:rPr>
              <a:t>metabolism</a:t>
            </a:r>
            <a:r>
              <a:rPr lang="en-US" sz="2800" b="0" i="0" dirty="0">
                <a:solidFill>
                  <a:srgbClr val="002060"/>
                </a:solidFill>
                <a:effectLst/>
                <a:latin typeface="Arial" panose="020B0604020202020204" pitchFamily="34" charset="0"/>
                <a:cs typeface="Arial" panose="020B0604020202020204" pitchFamily="34" charset="0"/>
              </a:rPr>
              <a:t> and </a:t>
            </a:r>
            <a:r>
              <a:rPr lang="en-US" sz="2800" b="0" i="0" u="none" strike="noStrike" dirty="0">
                <a:solidFill>
                  <a:srgbClr val="002060"/>
                </a:solidFill>
                <a:effectLst/>
                <a:latin typeface="Arial" panose="020B0604020202020204" pitchFamily="34" charset="0"/>
                <a:cs typeface="Arial" panose="020B0604020202020204" pitchFamily="34" charset="0"/>
                <a:hlinkClick r:id="rId3" tooltip="Energetics">
                  <a:extLst>
                    <a:ext uri="{A12FA001-AC4F-418D-AE19-62706E023703}">
                      <ahyp:hlinkClr xmlns:ahyp="http://schemas.microsoft.com/office/drawing/2018/hyperlinkcolor" val="tx"/>
                    </a:ext>
                  </a:extLst>
                </a:hlinkClick>
              </a:rPr>
              <a:t>energetics</a:t>
            </a:r>
            <a:r>
              <a:rPr lang="en-US" sz="2800" b="0" i="0" dirty="0">
                <a:solidFill>
                  <a:srgbClr val="002060"/>
                </a:solidFill>
                <a:effectLst/>
                <a:latin typeface="Arial" panose="020B0604020202020204" pitchFamily="34" charset="0"/>
                <a:cs typeface="Arial" panose="020B0604020202020204" pitchFamily="34" charset="0"/>
              </a:rPr>
              <a:t>, often in a weight-dependent manner. </a:t>
            </a:r>
          </a:p>
          <a:p>
            <a:pPr marL="457200" indent="-457200" algn="just">
              <a:lnSpc>
                <a:spcPct val="150000"/>
              </a:lnSpc>
              <a:buFont typeface="Wingdings" panose="05000000000000000000" pitchFamily="2" charset="2"/>
              <a:buChar char="§"/>
            </a:pPr>
            <a:r>
              <a:rPr lang="en-US" sz="2800" b="0" i="0" dirty="0">
                <a:solidFill>
                  <a:srgbClr val="002060"/>
                </a:solidFill>
                <a:effectLst/>
                <a:latin typeface="Arial" panose="020B0604020202020204" pitchFamily="34" charset="0"/>
                <a:cs typeface="Arial" panose="020B0604020202020204" pitchFamily="34" charset="0"/>
              </a:rPr>
              <a:t>Sub-fossorial species weighing more than 80 grams (2.8 oz) have comparably lower </a:t>
            </a:r>
            <a:r>
              <a:rPr lang="en-US" sz="2800" b="0" i="0" u="none" strike="noStrike" dirty="0">
                <a:solidFill>
                  <a:srgbClr val="002060"/>
                </a:solidFill>
                <a:effectLst/>
                <a:latin typeface="Arial" panose="020B0604020202020204" pitchFamily="34" charset="0"/>
                <a:cs typeface="Arial" panose="020B0604020202020204" pitchFamily="34" charset="0"/>
                <a:hlinkClick r:id="rId4" tooltip="Basal rate">
                  <a:extLst>
                    <a:ext uri="{A12FA001-AC4F-418D-AE19-62706E023703}">
                      <ahyp:hlinkClr xmlns:ahyp="http://schemas.microsoft.com/office/drawing/2018/hyperlinkcolor" val="tx"/>
                    </a:ext>
                  </a:extLst>
                </a:hlinkClick>
              </a:rPr>
              <a:t>basal rates</a:t>
            </a:r>
            <a:r>
              <a:rPr lang="en-US" sz="2800" b="0" i="0" dirty="0">
                <a:solidFill>
                  <a:srgbClr val="002060"/>
                </a:solidFill>
                <a:effectLst/>
                <a:latin typeface="Arial" panose="020B0604020202020204" pitchFamily="34" charset="0"/>
                <a:cs typeface="Arial" panose="020B0604020202020204" pitchFamily="34" charset="0"/>
              </a:rPr>
              <a:t> than those weighing lower than 60 grams (2.1 oz).</a:t>
            </a:r>
            <a:endParaRPr lang="en-US" sz="2800" dirty="0"/>
          </a:p>
        </p:txBody>
      </p:sp>
    </p:spTree>
    <p:extLst>
      <p:ext uri="{BB962C8B-B14F-4D97-AF65-F5344CB8AC3E}">
        <p14:creationId xmlns:p14="http://schemas.microsoft.com/office/powerpoint/2010/main" val="1413110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D04009-F89B-4FD0-BB58-B39AC446D35F}"/>
              </a:ext>
            </a:extLst>
          </p:cNvPr>
          <p:cNvSpPr txBox="1"/>
          <p:nvPr/>
        </p:nvSpPr>
        <p:spPr>
          <a:xfrm flipH="1">
            <a:off x="2948718" y="2413337"/>
            <a:ext cx="4428626" cy="1015663"/>
          </a:xfrm>
          <a:prstGeom prst="rect">
            <a:avLst/>
          </a:prstGeom>
          <a:noFill/>
        </p:spPr>
        <p:txBody>
          <a:bodyPr wrap="square" rtlCol="0">
            <a:spAutoFit/>
          </a:bodyPr>
          <a:lstStyle/>
          <a:p>
            <a:r>
              <a:rPr lang="en-US" sz="6000" dirty="0">
                <a:solidFill>
                  <a:srgbClr val="002060"/>
                </a:solidFill>
                <a:latin typeface="Arial" panose="020B0604020202020204" pitchFamily="34" charset="0"/>
                <a:cs typeface="Arial" panose="020B0604020202020204" pitchFamily="34" charset="0"/>
              </a:rPr>
              <a:t>Thank you</a:t>
            </a:r>
            <a:endParaRPr lang="en-IN" sz="6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4812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2DF442B-1320-419C-A8FE-7F180EDCB39A}"/>
              </a:ext>
            </a:extLst>
          </p:cNvPr>
          <p:cNvSpPr txBox="1"/>
          <p:nvPr/>
        </p:nvSpPr>
        <p:spPr>
          <a:xfrm>
            <a:off x="470516" y="443883"/>
            <a:ext cx="9232777" cy="5806654"/>
          </a:xfrm>
          <a:prstGeom prst="rect">
            <a:avLst/>
          </a:prstGeom>
          <a:noFill/>
        </p:spPr>
        <p:txBody>
          <a:bodyPr wrap="square">
            <a:spAutoFit/>
          </a:bodyPr>
          <a:lstStyle/>
          <a:p>
            <a:pPr algn="just" fontAlgn="base">
              <a:lnSpc>
                <a:spcPct val="150000"/>
              </a:lnSpc>
            </a:pPr>
            <a:r>
              <a:rPr lang="en-US" sz="3600" b="1" dirty="0">
                <a:solidFill>
                  <a:srgbClr val="C00000"/>
                </a:solidFill>
                <a:effectLst/>
                <a:latin typeface="Arial" panose="020B0604020202020204" pitchFamily="34" charset="0"/>
                <a:cs typeface="Arial" panose="020B0604020202020204" pitchFamily="34" charset="0"/>
              </a:rPr>
              <a:t>Meaning of Fossorial Adap­tation:</a:t>
            </a:r>
          </a:p>
          <a:p>
            <a:pPr marL="571500" indent="-571500" algn="just" fontAlgn="base">
              <a:lnSpc>
                <a:spcPct val="150000"/>
              </a:lnSpc>
              <a:buFont typeface="Arial" panose="020B0604020202020204" pitchFamily="34" charset="0"/>
              <a:buChar char="•"/>
            </a:pPr>
            <a:r>
              <a:rPr lang="en-US" sz="3600" b="0" dirty="0">
                <a:solidFill>
                  <a:srgbClr val="002060"/>
                </a:solidFill>
                <a:effectLst/>
                <a:latin typeface="Arial" panose="020B0604020202020204" pitchFamily="34" charset="0"/>
                <a:cs typeface="Arial" panose="020B0604020202020204" pitchFamily="34" charset="0"/>
              </a:rPr>
              <a:t>The adjustment of animals through their anatomical and physiological modification to the subterranean environment is known as fossorial adaptation. </a:t>
            </a:r>
          </a:p>
          <a:p>
            <a:pPr marL="457200" indent="-457200" algn="just" fontAlgn="base">
              <a:lnSpc>
                <a:spcPct val="150000"/>
              </a:lnSpc>
              <a:buFont typeface="Wingdings" panose="05000000000000000000" pitchFamily="2" charset="2"/>
              <a:buChar char="§"/>
            </a:pPr>
            <a:r>
              <a:rPr lang="en-US" sz="3600" b="0" dirty="0">
                <a:solidFill>
                  <a:srgbClr val="002060"/>
                </a:solidFill>
                <a:effectLst/>
                <a:latin typeface="Arial" panose="020B0604020202020204" pitchFamily="34" charset="0"/>
                <a:cs typeface="Arial" panose="020B0604020202020204" pitchFamily="34" charset="0"/>
              </a:rPr>
              <a:t>Generally, environment acts upon animals to modify the structural designs.</a:t>
            </a:r>
          </a:p>
        </p:txBody>
      </p:sp>
    </p:spTree>
    <p:extLst>
      <p:ext uri="{BB962C8B-B14F-4D97-AF65-F5344CB8AC3E}">
        <p14:creationId xmlns:p14="http://schemas.microsoft.com/office/powerpoint/2010/main" val="3722535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B90A7B-96B9-4586-93E3-5E655B9D5FD4}"/>
              </a:ext>
            </a:extLst>
          </p:cNvPr>
          <p:cNvSpPr txBox="1"/>
          <p:nvPr/>
        </p:nvSpPr>
        <p:spPr>
          <a:xfrm>
            <a:off x="168676" y="488271"/>
            <a:ext cx="9330431" cy="5806654"/>
          </a:xfrm>
          <a:prstGeom prst="rect">
            <a:avLst/>
          </a:prstGeom>
          <a:noFill/>
        </p:spPr>
        <p:txBody>
          <a:bodyPr wrap="square">
            <a:spAutoFit/>
          </a:bodyPr>
          <a:lstStyle/>
          <a:p>
            <a:pPr marL="457200" indent="-457200" algn="just" fontAlgn="base">
              <a:lnSpc>
                <a:spcPct val="150000"/>
              </a:lnSpc>
              <a:buFont typeface="Wingdings" panose="05000000000000000000" pitchFamily="2" charset="2"/>
              <a:buChar char="§"/>
            </a:pPr>
            <a:r>
              <a:rPr lang="en-US" sz="3600" b="0" dirty="0">
                <a:solidFill>
                  <a:srgbClr val="002060"/>
                </a:solidFill>
                <a:effectLst/>
                <a:latin typeface="Arial" panose="020B0604020202020204" pitchFamily="34" charset="0"/>
                <a:cs typeface="Arial" panose="020B0604020202020204" pitchFamily="34" charset="0"/>
              </a:rPr>
              <a:t>But in fossorial adaptation the ani­mals change the environments by making a subterranean zone through digging of its own.</a:t>
            </a:r>
          </a:p>
          <a:p>
            <a:pPr marL="457200" indent="-457200" algn="just" fontAlgn="base">
              <a:lnSpc>
                <a:spcPct val="150000"/>
              </a:lnSpc>
              <a:buFont typeface="Wingdings" panose="05000000000000000000" pitchFamily="2" charset="2"/>
              <a:buChar char="§"/>
            </a:pPr>
            <a:r>
              <a:rPr lang="en-US" sz="3600" b="0" dirty="0">
                <a:solidFill>
                  <a:srgbClr val="002060"/>
                </a:solidFill>
                <a:effectLst/>
                <a:latin typeface="Arial" panose="020B0604020202020204" pitchFamily="34" charset="0"/>
                <a:cs typeface="Arial" panose="020B0604020202020204" pitchFamily="34" charset="0"/>
              </a:rPr>
              <a:t> Hence by the influences of environ­ments as well as animals itself, adaptive changes are acquired.</a:t>
            </a:r>
          </a:p>
        </p:txBody>
      </p:sp>
    </p:spTree>
    <p:extLst>
      <p:ext uri="{BB962C8B-B14F-4D97-AF65-F5344CB8AC3E}">
        <p14:creationId xmlns:p14="http://schemas.microsoft.com/office/powerpoint/2010/main" val="4075953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778C86-8635-4A57-B155-0219C01F2506}"/>
              </a:ext>
            </a:extLst>
          </p:cNvPr>
          <p:cNvSpPr>
            <a:spLocks noChangeArrowheads="1"/>
          </p:cNvSpPr>
          <p:nvPr/>
        </p:nvSpPr>
        <p:spPr bwMode="auto">
          <a:xfrm>
            <a:off x="370435" y="1117926"/>
            <a:ext cx="9341735" cy="49175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1" i="0" u="none" strike="noStrike" cap="none" normalizeH="0" baseline="0" dirty="0">
                <a:ln>
                  <a:noFill/>
                </a:ln>
                <a:solidFill>
                  <a:srgbClr val="C00000"/>
                </a:solidFill>
                <a:effectLst/>
                <a:cs typeface="Arial" panose="020B0604020202020204" pitchFamily="34" charset="0"/>
              </a:rPr>
              <a:t>Classification of Fossorial Adap­tation:</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1" i="0" u="none" strike="noStrike" cap="none" normalizeH="0" baseline="0" dirty="0">
                <a:ln>
                  <a:noFill/>
                </a:ln>
                <a:solidFill>
                  <a:srgbClr val="002060"/>
                </a:solidFill>
                <a:effectLst/>
                <a:cs typeface="Arial" panose="020B0604020202020204" pitchFamily="34" charset="0"/>
              </a:rPr>
              <a:t>Fossorial animals may be classified into three categories:</a:t>
            </a:r>
            <a:endParaRPr kumimoji="0" lang="en-US" altLang="en-US" sz="2400" b="0" i="0" u="none" strike="noStrike" cap="none" normalizeH="0" baseline="0" dirty="0">
              <a:ln>
                <a:noFill/>
              </a:ln>
              <a:solidFill>
                <a:srgbClr val="002060"/>
              </a:solidFill>
              <a:effectLst/>
              <a:cs typeface="Arial" panose="020B0604020202020204"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1" i="0" u="none" strike="noStrike" cap="none" normalizeH="0" baseline="0" dirty="0" err="1">
                <a:ln>
                  <a:noFill/>
                </a:ln>
                <a:solidFill>
                  <a:srgbClr val="002060"/>
                </a:solidFill>
                <a:effectLst/>
                <a:cs typeface="Arial" panose="020B0604020202020204" pitchFamily="34" charset="0"/>
              </a:rPr>
              <a:t>i</a:t>
            </a:r>
            <a:r>
              <a:rPr kumimoji="0" lang="en-US" altLang="en-US" sz="2400" b="1" i="0" u="none" strike="noStrike" cap="none" normalizeH="0" baseline="0" dirty="0">
                <a:ln>
                  <a:noFill/>
                </a:ln>
                <a:solidFill>
                  <a:srgbClr val="002060"/>
                </a:solidFill>
                <a:effectLst/>
                <a:cs typeface="Arial" panose="020B0604020202020204" pitchFamily="34" charset="0"/>
              </a:rPr>
              <a:t>. Animal digging the soil for food:</a:t>
            </a:r>
            <a:endParaRPr kumimoji="0" lang="en-US" altLang="en-US" sz="2400" b="0" i="0" u="none" strike="noStrike" cap="none" normalizeH="0" baseline="0" dirty="0">
              <a:ln>
                <a:noFill/>
              </a:ln>
              <a:solidFill>
                <a:srgbClr val="002060"/>
              </a:solidFill>
              <a:effectLst/>
              <a:cs typeface="Arial" panose="020B0604020202020204" pitchFamily="34" charset="0"/>
            </a:endParaRPr>
          </a:p>
          <a:p>
            <a:pPr marL="342900" marR="0" lvl="0" indent="-342900" algn="just" defTabSz="914400" rtl="0" eaLnBrk="0" fontAlgn="base" latinLnBrk="0" hangingPunct="0">
              <a:lnSpc>
                <a:spcPct val="150000"/>
              </a:lnSpc>
              <a:spcBef>
                <a:spcPct val="0"/>
              </a:spcBef>
              <a:spcAft>
                <a:spcPct val="0"/>
              </a:spcAft>
              <a:buClrTx/>
              <a:buSzTx/>
              <a:buFont typeface="Wingdings" panose="05000000000000000000" pitchFamily="2" charset="2"/>
              <a:buChar char="§"/>
              <a:tabLst/>
            </a:pPr>
            <a:r>
              <a:rPr kumimoji="0" lang="en-US" altLang="en-US" sz="2400" b="0" i="0" u="none" strike="noStrike" cap="none" normalizeH="0" baseline="0" dirty="0">
                <a:ln>
                  <a:noFill/>
                </a:ln>
                <a:solidFill>
                  <a:srgbClr val="002060"/>
                </a:solidFill>
                <a:effectLst/>
                <a:cs typeface="Arial" panose="020B0604020202020204" pitchFamily="34" charset="0"/>
              </a:rPr>
              <a:t>They are considered as a first step towards fossorial form. They dig the soil by snout or tusk, e.g., elephant, swine, etc. </a:t>
            </a:r>
            <a:endParaRPr lang="en-US" altLang="en-US" sz="2400" dirty="0">
              <a:solidFill>
                <a:srgbClr val="002060"/>
              </a:solidFill>
              <a:cs typeface="Arial" panose="020B0604020202020204" pitchFamily="34" charset="0"/>
            </a:endParaRPr>
          </a:p>
          <a:p>
            <a:pPr marL="342900" marR="0" lvl="0" indent="-342900" algn="just" defTabSz="914400" rtl="0" eaLnBrk="0" fontAlgn="base" latinLnBrk="0" hangingPunct="0">
              <a:lnSpc>
                <a:spcPct val="150000"/>
              </a:lnSpc>
              <a:spcBef>
                <a:spcPct val="0"/>
              </a:spcBef>
              <a:spcAft>
                <a:spcPct val="0"/>
              </a:spcAft>
              <a:buClrTx/>
              <a:buSzTx/>
              <a:buFont typeface="Wingdings" panose="05000000000000000000" pitchFamily="2" charset="2"/>
              <a:buChar char="§"/>
              <a:tabLst/>
            </a:pPr>
            <a:r>
              <a:rPr kumimoji="0" lang="en-US" altLang="en-US" sz="2400" b="0" i="0" u="none" strike="noStrike" cap="none" normalizeH="0" baseline="0" dirty="0">
                <a:ln>
                  <a:noFill/>
                </a:ln>
                <a:solidFill>
                  <a:srgbClr val="002060"/>
                </a:solidFill>
                <a:effectLst/>
                <a:cs typeface="Arial" panose="020B0604020202020204" pitchFamily="34" charset="0"/>
              </a:rPr>
              <a:t>Apart from this, there is but little fossorial adap­tation that can be noted. In elephants, the entire modification of skull is for digging mechanism.</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altLang="en-US" sz="2400" b="0" i="0" u="none" strike="noStrike" cap="none" normalizeH="0" baseline="0" dirty="0">
              <a:ln>
                <a:noFill/>
              </a:ln>
              <a:solidFill>
                <a:srgbClr val="002060"/>
              </a:solidFill>
              <a:effectLst/>
              <a:cs typeface="Arial" panose="020B0604020202020204" pitchFamily="34" charset="0"/>
            </a:endParaRPr>
          </a:p>
        </p:txBody>
      </p:sp>
    </p:spTree>
    <p:extLst>
      <p:ext uri="{BB962C8B-B14F-4D97-AF65-F5344CB8AC3E}">
        <p14:creationId xmlns:p14="http://schemas.microsoft.com/office/powerpoint/2010/main" val="1526000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314F77-AFA9-483F-B7BE-042F5CE9BB09}"/>
              </a:ext>
            </a:extLst>
          </p:cNvPr>
          <p:cNvSpPr txBox="1"/>
          <p:nvPr/>
        </p:nvSpPr>
        <p:spPr>
          <a:xfrm>
            <a:off x="623656" y="941171"/>
            <a:ext cx="8538100" cy="4975657"/>
          </a:xfrm>
          <a:prstGeom prst="rect">
            <a:avLst/>
          </a:prstGeom>
          <a:noFill/>
        </p:spPr>
        <p:txBody>
          <a:bodyPr wrap="square">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3600" b="1" i="0" u="none" strike="noStrike" cap="none" normalizeH="0" baseline="0" dirty="0">
                <a:ln>
                  <a:noFill/>
                </a:ln>
                <a:solidFill>
                  <a:srgbClr val="002060"/>
                </a:solidFill>
                <a:effectLst/>
                <a:latin typeface="Arial" panose="020B0604020202020204" pitchFamily="34" charset="0"/>
                <a:cs typeface="Arial" panose="020B0604020202020204" pitchFamily="34" charset="0"/>
              </a:rPr>
              <a:t>ii. Animals digging for retreats but seek their food above the ground:</a:t>
            </a:r>
            <a:endParaRPr kumimoji="0" lang="en-US" altLang="en-US" sz="36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571500" marR="0" lvl="0" indent="-571500" algn="just" defTabSz="914400" rtl="0" eaLnBrk="0" fontAlgn="base" latinLnBrk="0" hangingPunct="0">
              <a:lnSpc>
                <a:spcPct val="150000"/>
              </a:lnSpc>
              <a:spcBef>
                <a:spcPct val="0"/>
              </a:spcBef>
              <a:spcAft>
                <a:spcPct val="0"/>
              </a:spcAft>
              <a:buClrTx/>
              <a:buSzTx/>
              <a:buFont typeface="Wingdings" panose="05000000000000000000" pitchFamily="2" charset="2"/>
              <a:buChar char="§"/>
              <a:tabLst/>
            </a:pPr>
            <a:r>
              <a:rPr kumimoji="0" lang="en-US" altLang="en-US" sz="36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These are the next forms whose limbs become shorter but they have no extreme modifi­cations, e.g., fox, mongoose, etc.</a:t>
            </a:r>
          </a:p>
        </p:txBody>
      </p:sp>
    </p:spTree>
    <p:extLst>
      <p:ext uri="{BB962C8B-B14F-4D97-AF65-F5344CB8AC3E}">
        <p14:creationId xmlns:p14="http://schemas.microsoft.com/office/powerpoint/2010/main" val="3901644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E0E5CC-AE4A-49A3-97F4-2008B273071E}"/>
              </a:ext>
            </a:extLst>
          </p:cNvPr>
          <p:cNvSpPr txBox="1"/>
          <p:nvPr/>
        </p:nvSpPr>
        <p:spPr>
          <a:xfrm>
            <a:off x="692459" y="1083078"/>
            <a:ext cx="8238478" cy="4144661"/>
          </a:xfrm>
          <a:prstGeom prst="rect">
            <a:avLst/>
          </a:prstGeom>
          <a:noFill/>
        </p:spPr>
        <p:txBody>
          <a:bodyPr wrap="square">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3600" b="1" i="0" u="none" strike="noStrike" cap="none" normalizeH="0" baseline="0" dirty="0">
                <a:ln>
                  <a:noFill/>
                </a:ln>
                <a:solidFill>
                  <a:srgbClr val="002060"/>
                </a:solidFill>
                <a:effectLst/>
                <a:latin typeface="Arial" panose="020B0604020202020204" pitchFamily="34" charset="0"/>
                <a:cs typeface="Arial" panose="020B0604020202020204" pitchFamily="34" charset="0"/>
              </a:rPr>
              <a:t>iii. Animals digging for retreat but find their food under the ground:</a:t>
            </a:r>
            <a:endParaRPr kumimoji="0" lang="en-US" altLang="en-US" sz="36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571500" marR="0" lvl="0" indent="-571500" algn="just"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en-US" altLang="en-US" sz="36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They have got extreme modification for fossorial life, e.g., </a:t>
            </a:r>
            <a:r>
              <a:rPr kumimoji="0" lang="en-US" altLang="en-US" sz="36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Talpa</a:t>
            </a:r>
            <a:r>
              <a:rPr kumimoji="0" lang="en-US" altLang="en-US" sz="36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sp., Rattus etc.</a:t>
            </a:r>
          </a:p>
        </p:txBody>
      </p:sp>
    </p:spTree>
    <p:extLst>
      <p:ext uri="{BB962C8B-B14F-4D97-AF65-F5344CB8AC3E}">
        <p14:creationId xmlns:p14="http://schemas.microsoft.com/office/powerpoint/2010/main" val="3314561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10442CF-9DD9-4A3E-97E3-727D81D6A177}"/>
              </a:ext>
            </a:extLst>
          </p:cNvPr>
          <p:cNvSpPr txBox="1"/>
          <p:nvPr/>
        </p:nvSpPr>
        <p:spPr>
          <a:xfrm>
            <a:off x="295923" y="798990"/>
            <a:ext cx="9132163" cy="5829481"/>
          </a:xfrm>
          <a:prstGeom prst="rect">
            <a:avLst/>
          </a:prstGeom>
          <a:noFill/>
        </p:spPr>
        <p:txBody>
          <a:bodyPr wrap="square">
            <a:spAutoFit/>
          </a:bodyPr>
          <a:lstStyle/>
          <a:p>
            <a:pPr marL="342900" indent="-342900" algn="just">
              <a:lnSpc>
                <a:spcPct val="150000"/>
              </a:lnSpc>
              <a:buFont typeface="Wingdings" panose="05000000000000000000" pitchFamily="2" charset="2"/>
              <a:buChar char="§"/>
            </a:pPr>
            <a:r>
              <a:rPr lang="en-US" sz="2800" b="0" i="0" dirty="0">
                <a:solidFill>
                  <a:srgbClr val="C00000"/>
                </a:solidFill>
                <a:effectLst/>
                <a:latin typeface="Arial" panose="020B0604020202020204" pitchFamily="34" charset="0"/>
                <a:cs typeface="Arial" panose="020B0604020202020204" pitchFamily="34" charset="0"/>
              </a:rPr>
              <a:t>Physical adaptations:</a:t>
            </a:r>
          </a:p>
          <a:p>
            <a:pPr marL="342900" indent="-342900" algn="just">
              <a:lnSpc>
                <a:spcPct val="150000"/>
              </a:lnSpc>
              <a:buFont typeface="Wingdings" panose="05000000000000000000" pitchFamily="2" charset="2"/>
              <a:buChar char="§"/>
            </a:pPr>
            <a:r>
              <a:rPr lang="en-US" sz="2800" b="0" i="0" dirty="0">
                <a:solidFill>
                  <a:srgbClr val="002060"/>
                </a:solidFill>
                <a:effectLst/>
                <a:latin typeface="Arial" panose="020B0604020202020204" pitchFamily="34" charset="0"/>
                <a:cs typeface="Arial" panose="020B0604020202020204" pitchFamily="34" charset="0"/>
              </a:rPr>
              <a:t>There are six major external modifications, as described by H.W. Shimer in 1903, that are shared in all mammalian burrowing species:</a:t>
            </a:r>
          </a:p>
          <a:p>
            <a:pPr marL="342900" indent="-342900" algn="just">
              <a:lnSpc>
                <a:spcPct val="150000"/>
              </a:lnSpc>
              <a:buFont typeface="Wingdings" panose="05000000000000000000" pitchFamily="2" charset="2"/>
              <a:buChar char="§"/>
            </a:pPr>
            <a:r>
              <a:rPr lang="en-US" sz="2800" b="0" i="0" dirty="0">
                <a:solidFill>
                  <a:srgbClr val="002060"/>
                </a:solidFill>
                <a:effectLst/>
                <a:latin typeface="Arial" panose="020B0604020202020204" pitchFamily="34" charset="0"/>
                <a:cs typeface="Arial" panose="020B0604020202020204" pitchFamily="34" charset="0"/>
              </a:rPr>
              <a:t>Fusiform, a spindle-shaped body tapering at both ends, adapted for the dense subsurface environment.</a:t>
            </a:r>
          </a:p>
          <a:p>
            <a:pPr marL="342900" indent="-342900" algn="just">
              <a:lnSpc>
                <a:spcPct val="150000"/>
              </a:lnSpc>
              <a:buFont typeface="Wingdings" panose="05000000000000000000" pitchFamily="2" charset="2"/>
              <a:buChar char="§"/>
            </a:pPr>
            <a:r>
              <a:rPr lang="en-US" sz="2800" b="0" i="0" dirty="0">
                <a:solidFill>
                  <a:srgbClr val="002060"/>
                </a:solidFill>
                <a:effectLst/>
                <a:latin typeface="Arial" panose="020B0604020202020204" pitchFamily="34" charset="0"/>
                <a:cs typeface="Arial" panose="020B0604020202020204" pitchFamily="34" charset="0"/>
              </a:rPr>
              <a:t>Lesser developed or missing eyesight, considering subsurface darkness.</a:t>
            </a:r>
          </a:p>
          <a:p>
            <a:pPr marL="342900" indent="-342900" algn="just">
              <a:lnSpc>
                <a:spcPct val="150000"/>
              </a:lnSpc>
              <a:buFont typeface="Wingdings" panose="05000000000000000000" pitchFamily="2" charset="2"/>
              <a:buChar char="§"/>
            </a:pPr>
            <a:endParaRPr lang="en-US" sz="2800" b="0" i="0" dirty="0">
              <a:solidFill>
                <a:srgbClr val="00206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8961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8F33F7-DD3D-4D08-850B-9000851E131E}"/>
              </a:ext>
            </a:extLst>
          </p:cNvPr>
          <p:cNvSpPr txBox="1"/>
          <p:nvPr/>
        </p:nvSpPr>
        <p:spPr>
          <a:xfrm>
            <a:off x="263371" y="701336"/>
            <a:ext cx="9146960" cy="4536819"/>
          </a:xfrm>
          <a:prstGeom prst="rect">
            <a:avLst/>
          </a:prstGeom>
          <a:noFill/>
        </p:spPr>
        <p:txBody>
          <a:bodyPr wrap="square">
            <a:spAutoFit/>
          </a:bodyPr>
          <a:lstStyle/>
          <a:p>
            <a:pPr marL="342900" indent="-342900" algn="just">
              <a:lnSpc>
                <a:spcPct val="150000"/>
              </a:lnSpc>
              <a:buFont typeface="Wingdings" panose="05000000000000000000" pitchFamily="2" charset="2"/>
              <a:buChar char="§"/>
            </a:pPr>
            <a:r>
              <a:rPr lang="en-US" sz="2800" b="0" i="0" dirty="0">
                <a:solidFill>
                  <a:srgbClr val="002060"/>
                </a:solidFill>
                <a:effectLst/>
                <a:latin typeface="Arial" panose="020B0604020202020204" pitchFamily="34" charset="0"/>
                <a:cs typeface="Arial" panose="020B0604020202020204" pitchFamily="34" charset="0"/>
              </a:rPr>
              <a:t>Broad and stout forelimbs (</a:t>
            </a:r>
            <a:r>
              <a:rPr lang="en-US" sz="2800" b="0" i="0" u="none" strike="noStrike" dirty="0">
                <a:solidFill>
                  <a:srgbClr val="002060"/>
                </a:solidFill>
                <a:effectLst/>
                <a:latin typeface="Arial" panose="020B0604020202020204" pitchFamily="34" charset="0"/>
                <a:cs typeface="Arial" panose="020B0604020202020204" pitchFamily="34" charset="0"/>
                <a:hlinkClick r:id="rId2" tooltip="Manus (anatomy)">
                  <a:extLst>
                    <a:ext uri="{A12FA001-AC4F-418D-AE19-62706E023703}">
                      <ahyp:hlinkClr xmlns:ahyp="http://schemas.microsoft.com/office/drawing/2018/hyperlinkcolor" val="tx"/>
                    </a:ext>
                  </a:extLst>
                </a:hlinkClick>
              </a:rPr>
              <a:t>manus</a:t>
            </a:r>
            <a:r>
              <a:rPr lang="en-US" sz="2800" b="0" i="0" dirty="0">
                <a:solidFill>
                  <a:srgbClr val="002060"/>
                </a:solidFill>
                <a:effectLst/>
                <a:latin typeface="Arial" panose="020B0604020202020204" pitchFamily="34" charset="0"/>
                <a:cs typeface="Arial" panose="020B0604020202020204" pitchFamily="34" charset="0"/>
              </a:rPr>
              <a:t>), including long claws, designed to loosen the burrowing material for the hind feet to disperse in the back. </a:t>
            </a:r>
          </a:p>
          <a:p>
            <a:pPr marL="342900" indent="-342900" algn="just">
              <a:lnSpc>
                <a:spcPct val="150000"/>
              </a:lnSpc>
              <a:buFont typeface="Wingdings" panose="05000000000000000000" pitchFamily="2" charset="2"/>
              <a:buChar char="§"/>
            </a:pPr>
            <a:r>
              <a:rPr lang="en-US" sz="2800" b="0" i="0" dirty="0">
                <a:solidFill>
                  <a:srgbClr val="002060"/>
                </a:solidFill>
                <a:effectLst/>
                <a:latin typeface="Arial" panose="020B0604020202020204" pitchFamily="34" charset="0"/>
                <a:cs typeface="Arial" panose="020B0604020202020204" pitchFamily="34" charset="0"/>
              </a:rPr>
              <a:t>This trait is disputed by Jorge </a:t>
            </a:r>
            <a:r>
              <a:rPr lang="en-US" sz="2800" b="0" i="0" dirty="0" err="1">
                <a:solidFill>
                  <a:srgbClr val="002060"/>
                </a:solidFill>
                <a:effectLst/>
                <a:latin typeface="Arial" panose="020B0604020202020204" pitchFamily="34" charset="0"/>
                <a:cs typeface="Arial" panose="020B0604020202020204" pitchFamily="34" charset="0"/>
              </a:rPr>
              <a:t>Cubo</a:t>
            </a:r>
            <a:r>
              <a:rPr lang="en-US" sz="2800" b="0" i="0" dirty="0">
                <a:solidFill>
                  <a:srgbClr val="002060"/>
                </a:solidFill>
                <a:effectLst/>
                <a:latin typeface="Arial" panose="020B0604020202020204" pitchFamily="34" charset="0"/>
                <a:cs typeface="Arial" panose="020B0604020202020204" pitchFamily="34" charset="0"/>
              </a:rPr>
              <a:t>, who states that the skull is the main tool during excavation, but that the most active parts are the forelimbs for digging and that the hind-limbs are used for stability.</a:t>
            </a:r>
          </a:p>
        </p:txBody>
      </p:sp>
    </p:spTree>
    <p:extLst>
      <p:ext uri="{BB962C8B-B14F-4D97-AF65-F5344CB8AC3E}">
        <p14:creationId xmlns:p14="http://schemas.microsoft.com/office/powerpoint/2010/main" val="1337659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B212E-CD7E-41B7-B71F-6637AD3C7A3C}"/>
              </a:ext>
            </a:extLst>
          </p:cNvPr>
          <p:cNvSpPr txBox="1"/>
          <p:nvPr/>
        </p:nvSpPr>
        <p:spPr>
          <a:xfrm>
            <a:off x="719092" y="594804"/>
            <a:ext cx="8558073" cy="5910401"/>
          </a:xfrm>
          <a:prstGeom prst="rect">
            <a:avLst/>
          </a:prstGeom>
          <a:noFill/>
        </p:spPr>
        <p:txBody>
          <a:bodyPr wrap="square">
            <a:spAutoFit/>
          </a:bodyPr>
          <a:lstStyle/>
          <a:p>
            <a:pPr marL="342900" indent="-342900" algn="just">
              <a:lnSpc>
                <a:spcPct val="150000"/>
              </a:lnSpc>
              <a:buFont typeface="Wingdings" panose="05000000000000000000" pitchFamily="2" charset="2"/>
              <a:buChar char="§"/>
            </a:pPr>
            <a:r>
              <a:rPr lang="en-US" sz="3200" b="0" i="0" dirty="0">
                <a:solidFill>
                  <a:srgbClr val="002060"/>
                </a:solidFill>
                <a:effectLst/>
                <a:latin typeface="Arial" panose="020B0604020202020204" pitchFamily="34" charset="0"/>
                <a:cs typeface="Arial" panose="020B0604020202020204" pitchFamily="34" charset="0"/>
              </a:rPr>
              <a:t>Short and stout limbs, since swiftness or speed of movement is less important than the strength to dig. Short or missing tail, which has little to no </a:t>
            </a:r>
            <a:r>
              <a:rPr lang="en-US" sz="3200" b="0" i="0" u="none" strike="noStrike" dirty="0">
                <a:solidFill>
                  <a:srgbClr val="002060"/>
                </a:solidFill>
                <a:effectLst/>
                <a:latin typeface="Arial" panose="020B0604020202020204" pitchFamily="34" charset="0"/>
                <a:cs typeface="Arial" panose="020B0604020202020204" pitchFamily="34" charset="0"/>
                <a:hlinkClick r:id="rId2" tooltip="Locomotor activity">
                  <a:extLst>
                    <a:ext uri="{A12FA001-AC4F-418D-AE19-62706E023703}">
                      <ahyp:hlinkClr xmlns:ahyp="http://schemas.microsoft.com/office/drawing/2018/hyperlinkcolor" val="tx"/>
                    </a:ext>
                  </a:extLst>
                </a:hlinkClick>
              </a:rPr>
              <a:t>locomotor activity</a:t>
            </a:r>
            <a:r>
              <a:rPr lang="en-US" sz="3200" b="0" i="0" dirty="0">
                <a:solidFill>
                  <a:srgbClr val="002060"/>
                </a:solidFill>
                <a:effectLst/>
                <a:latin typeface="Arial" panose="020B0604020202020204" pitchFamily="34" charset="0"/>
                <a:cs typeface="Arial" panose="020B0604020202020204" pitchFamily="34" charset="0"/>
              </a:rPr>
              <a:t> or burrowing use to most fossorial mammals</a:t>
            </a:r>
          </a:p>
          <a:p>
            <a:pPr marL="342900" indent="-342900" algn="just">
              <a:lnSpc>
                <a:spcPct val="150000"/>
              </a:lnSpc>
              <a:buFont typeface="Wingdings" panose="05000000000000000000" pitchFamily="2" charset="2"/>
              <a:buChar char="§"/>
            </a:pPr>
            <a:r>
              <a:rPr lang="en-US" sz="3200" b="0" i="0" dirty="0">
                <a:solidFill>
                  <a:srgbClr val="002060"/>
                </a:solidFill>
                <a:effectLst/>
                <a:latin typeface="Arial" panose="020B0604020202020204" pitchFamily="34" charset="0"/>
                <a:cs typeface="Arial" panose="020B0604020202020204" pitchFamily="34" charset="0"/>
              </a:rPr>
              <a:t>Small or missing external ears, to reduce naturally occurring </a:t>
            </a:r>
            <a:r>
              <a:rPr lang="en-US" sz="3200" b="0" i="0" u="none" strike="noStrike" dirty="0">
                <a:solidFill>
                  <a:srgbClr val="002060"/>
                </a:solidFill>
                <a:effectLst/>
                <a:latin typeface="Arial" panose="020B0604020202020204" pitchFamily="34" charset="0"/>
                <a:cs typeface="Arial" panose="020B0604020202020204" pitchFamily="34" charset="0"/>
                <a:hlinkClick r:id="rId3" tooltip="Friction">
                  <a:extLst>
                    <a:ext uri="{A12FA001-AC4F-418D-AE19-62706E023703}">
                      <ahyp:hlinkClr xmlns:ahyp="http://schemas.microsoft.com/office/drawing/2018/hyperlinkcolor" val="tx"/>
                    </a:ext>
                  </a:extLst>
                </a:hlinkClick>
              </a:rPr>
              <a:t>friction</a:t>
            </a:r>
            <a:r>
              <a:rPr lang="en-US" sz="3200" b="0" i="0" dirty="0">
                <a:solidFill>
                  <a:srgbClr val="002060"/>
                </a:solidFill>
                <a:effectLst/>
                <a:latin typeface="Arial" panose="020B0604020202020204" pitchFamily="34" charset="0"/>
                <a:cs typeface="Arial" panose="020B0604020202020204" pitchFamily="34" charset="0"/>
              </a:rPr>
              <a:t> during burrowing.</a:t>
            </a:r>
          </a:p>
          <a:p>
            <a:pPr marL="342900" indent="-342900" algn="just">
              <a:lnSpc>
                <a:spcPct val="150000"/>
              </a:lnSpc>
              <a:buFont typeface="Wingdings" panose="05000000000000000000" pitchFamily="2" charset="2"/>
              <a:buChar char="§"/>
            </a:pPr>
            <a:endParaRPr lang="en-US" sz="3200" b="0" i="0" dirty="0">
              <a:solidFill>
                <a:srgbClr val="00206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99017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323</TotalTime>
  <Words>744</Words>
  <Application>Microsoft Office PowerPoint</Application>
  <PresentationFormat>Widescreen</PresentationFormat>
  <Paragraphs>36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Trebuchet MS</vt:lpstr>
      <vt:lpstr>Wingdings</vt:lpstr>
      <vt:lpstr>Wingdings 3</vt:lpstr>
      <vt:lpstr>Facet</vt:lpstr>
      <vt:lpstr>Fossorial Adaptation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darshana kumari</dc:creator>
  <cp:lastModifiedBy>darshana kumari</cp:lastModifiedBy>
  <cp:revision>103</cp:revision>
  <dcterms:created xsi:type="dcterms:W3CDTF">2020-10-09T07:48:34Z</dcterms:created>
  <dcterms:modified xsi:type="dcterms:W3CDTF">2020-10-16T13:46:46Z</dcterms:modified>
</cp:coreProperties>
</file>