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2" r:id="rId3"/>
    <p:sldId id="258" r:id="rId4"/>
    <p:sldId id="264" r:id="rId5"/>
    <p:sldId id="265" r:id="rId6"/>
    <p:sldId id="295" r:id="rId7"/>
    <p:sldId id="262" r:id="rId8"/>
    <p:sldId id="270" r:id="rId9"/>
    <p:sldId id="271" r:id="rId10"/>
    <p:sldId id="294" r:id="rId11"/>
    <p:sldId id="261" r:id="rId12"/>
    <p:sldId id="272" r:id="rId13"/>
    <p:sldId id="297" r:id="rId14"/>
    <p:sldId id="273" r:id="rId15"/>
    <p:sldId id="274" r:id="rId16"/>
    <p:sldId id="260" r:id="rId17"/>
    <p:sldId id="266" r:id="rId18"/>
    <p:sldId id="267" r:id="rId19"/>
    <p:sldId id="259" r:id="rId20"/>
    <p:sldId id="275" r:id="rId21"/>
    <p:sldId id="276" r:id="rId22"/>
    <p:sldId id="296" r:id="rId23"/>
    <p:sldId id="263" r:id="rId24"/>
    <p:sldId id="268" r:id="rId25"/>
    <p:sldId id="269" r:id="rId26"/>
    <p:sldId id="29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B9FD4-8127-4676-94ED-20B625563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14955-4133-4552-ACAB-728CE880D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7376A-7BEF-40E5-803E-EF054599B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838-9493-46BF-9858-4E41138E9D1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DF4DA-55B1-4833-BAFA-81473B782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C42F-5B6E-44D3-BA8A-6D6F745E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C271-F9F5-4378-A5D5-4F17AF95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BEC2-FD27-4A63-BCD0-B4C0196EB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387ACF-EC58-481B-BDB5-FC6F9208F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1FE9A-71A6-4C4E-9C2B-DF20B917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838-9493-46BF-9858-4E41138E9D1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22B46-FB27-4A03-B9AE-9B7FBDAC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FC950-6660-440B-AEE7-7F9E66BEF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C271-F9F5-4378-A5D5-4F17AF95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FCC91A-23D7-4FF1-AB8A-943D94005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5AF35-DB10-4110-A339-34F95CA18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A8422-69D2-4735-8E45-9F87D850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838-9493-46BF-9858-4E41138E9D1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4FCEC-6105-4485-B9D2-4ED601EB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C1353-37F5-4D22-8D8D-D305B46A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C271-F9F5-4378-A5D5-4F17AF95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67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B7FE2-8F56-4FD7-A930-A1FA4571B28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59FC7-95D2-43C4-BB25-DC64172E16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8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B7FE2-8F56-4FD7-A930-A1FA4571B28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59FC7-95D2-43C4-BB25-DC64172E16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61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B7FE2-8F56-4FD7-A930-A1FA4571B28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10/16/2020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59FC7-95D2-43C4-BB25-DC64172E16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487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4E81-292A-44A5-AB1F-A97BA78B7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906BC-028F-4F53-B170-D6A89B8A5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EA330-40BB-422A-86F0-59B50AB3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838-9493-46BF-9858-4E41138E9D1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26887-65E7-4300-ADBA-7DF8E192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D143F-AADD-4F76-9BED-11EE1F71B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C271-F9F5-4378-A5D5-4F17AF95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1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8127-E8B4-4BDD-BA04-6A962AEB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4E793-319E-4FB3-96BC-F1C0D1DBF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80F5A-1D4A-49BB-8622-FB628BC86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838-9493-46BF-9858-4E41138E9D1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A892B-990D-43CB-BAD3-ED959AE2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9C85B-EBAC-4A05-8ADF-450BB793E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C271-F9F5-4378-A5D5-4F17AF95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8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1E1E-2653-4F63-A3E5-7CA8D4F5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A3544-4913-4F43-8C58-7B6B1BA70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8C590-CB47-47F1-B801-204D62CFC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6EB3C-9279-46CB-B029-B8A9F187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838-9493-46BF-9858-4E41138E9D1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787AC-02F9-443A-9973-044F45D6E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65EC5-9E7C-490C-8321-0C687E03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C271-F9F5-4378-A5D5-4F17AF95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6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F7B2-25A4-44EC-8F46-EDFE080D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6172C-1F7D-4BF8-9F2C-F58BA9DAA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CFF4C-732C-4F4F-A788-8C00250FF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D23F7-7DC0-413B-A63F-9BA98CE1D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197692-D052-438D-829E-677F53117A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7E6935-6E29-45C4-9F4E-361FE159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838-9493-46BF-9858-4E41138E9D1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D35446-2FF8-47CF-A1D3-ACE29812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6EBCF5-A5F7-40F6-B07A-B86C5BD2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C271-F9F5-4378-A5D5-4F17AF95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4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164BF-ADE8-47D3-8727-5CBB6752C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18DDC0-CAA9-46C8-87CF-D07009DA5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838-9493-46BF-9858-4E41138E9D1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B323A-EE3E-4D21-B931-0A41A6BF4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F118A-FEF0-4840-9627-FEBEF250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C271-F9F5-4378-A5D5-4F17AF95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5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33FD47-CE6A-4A03-AC09-9ED055C0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838-9493-46BF-9858-4E41138E9D1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74086-3238-4A68-8855-F1AACE71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47C4E-9472-4F1F-85A0-2196515F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C271-F9F5-4378-A5D5-4F17AF95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0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5902C-1685-4E28-8E11-65101601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A3666-94AB-4886-8F15-633EE7E42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F3BF52-F3D7-4C2C-A445-CEFD0CFF3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9729C-A095-4FCA-B119-3C16D620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838-9493-46BF-9858-4E41138E9D1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984D7-169A-4091-8621-3DE88F54D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ED2B5-AAEB-49D9-A113-B82684E2A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C271-F9F5-4378-A5D5-4F17AF95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0343A-41E4-4239-A38B-09ECD24C5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AB2C8-4D63-4A2E-BE54-E919518EE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678EB-27F2-4F8B-A403-F662A7668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662B9-77FA-4E97-8438-9298AB41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8B838-9493-46BF-9858-4E41138E9D1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93C33-F80F-49BF-A455-A8E2D205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A0C07-9680-4B64-A2BE-4E3089E6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5C271-F9F5-4378-A5D5-4F17AF95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8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415729-761C-4F13-8053-B262E1CA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FC68E-6644-4F5C-B0DD-8EFD8C5D8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5E11F-2560-4263-9ACA-465F722662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8B838-9493-46BF-9858-4E41138E9D19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E597D-EB4B-48C0-980A-693B74DBE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0023D-1BF8-4CC8-9289-9B2A536C4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5C271-F9F5-4378-A5D5-4F17AF95B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8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B7FE2-8F56-4FD7-A930-A1FA4571B28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959FC7-95D2-43C4-BB25-DC64172E1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1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yida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en.wikipedia.org/wiki/Heterodont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Bivalvia" TargetMode="External"/><Relationship Id="rId5" Type="http://schemas.openxmlformats.org/officeDocument/2006/relationships/hyperlink" Target="https://en.wikipedia.org/wiki/Mollusca" TargetMode="External"/><Relationship Id="rId10" Type="http://schemas.openxmlformats.org/officeDocument/2006/relationships/hyperlink" Target="https://en.wikipedia.org/wiki/Teredinidae" TargetMode="External"/><Relationship Id="rId4" Type="http://schemas.openxmlformats.org/officeDocument/2006/relationships/hyperlink" Target="https://en.wikipedia.org/wiki/Animal" TargetMode="External"/><Relationship Id="rId9" Type="http://schemas.openxmlformats.org/officeDocument/2006/relationships/hyperlink" Target="https://en.wikipedia.org/w/index.php?title=Pholadoidea&amp;action=edit&amp;redlink=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ype_species" TargetMode="External"/><Relationship Id="rId3" Type="http://schemas.openxmlformats.org/officeDocument/2006/relationships/hyperlink" Target="https://en.wikipedia.org/wiki/Marine_(ocean)" TargetMode="External"/><Relationship Id="rId7" Type="http://schemas.openxmlformats.org/officeDocument/2006/relationships/hyperlink" Target="https://en.wikipedia.org/wiki/Shipworms" TargetMode="External"/><Relationship Id="rId2" Type="http://schemas.openxmlformats.org/officeDocument/2006/relationships/hyperlink" Target="https://en.wikipedia.org/wiki/Species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n.wikipedia.org/wiki/Family_(biology)" TargetMode="External"/><Relationship Id="rId5" Type="http://schemas.openxmlformats.org/officeDocument/2006/relationships/hyperlink" Target="https://en.wikipedia.org/wiki/Mollusc" TargetMode="External"/><Relationship Id="rId4" Type="http://schemas.openxmlformats.org/officeDocument/2006/relationships/hyperlink" Target="https://en.wikipedia.org/wiki/Bivalve" TargetMode="External"/><Relationship Id="rId9" Type="http://schemas.openxmlformats.org/officeDocument/2006/relationships/hyperlink" Target="https://en.wikipedia.org/wiki/Teredo_(genus)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Valve_(mollusc)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alcareous" TargetMode="Externa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eriostracum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imal" TargetMode="External"/><Relationship Id="rId7" Type="http://schemas.openxmlformats.org/officeDocument/2006/relationships/hyperlink" Target="https://en.wikipedia.org/wiki/Leporida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Lagomorpha" TargetMode="External"/><Relationship Id="rId5" Type="http://schemas.openxmlformats.org/officeDocument/2006/relationships/hyperlink" Target="https://en.wikipedia.org/wiki/Mammal" TargetMode="External"/><Relationship Id="rId4" Type="http://schemas.openxmlformats.org/officeDocument/2006/relationships/hyperlink" Target="https://en.wikipedia.org/wiki/Chordat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analipalpata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en.wikipedia.org/wiki/Polychaete" TargetMode="External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Annelid" TargetMode="External"/><Relationship Id="rId5" Type="http://schemas.openxmlformats.org/officeDocument/2006/relationships/hyperlink" Target="https://en.wikipedia.org/wiki/Animal" TargetMode="External"/><Relationship Id="rId4" Type="http://schemas.openxmlformats.org/officeDocument/2006/relationships/hyperlink" Target="https://en.wikipedia.org/wiki/Taxonomy_(biology)" TargetMode="External"/><Relationship Id="rId9" Type="http://schemas.openxmlformats.org/officeDocument/2006/relationships/hyperlink" Target="https://en.wikipedia.org/wiki/Chaetopteridae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nnelid" TargetMode="External"/><Relationship Id="rId3" Type="http://schemas.openxmlformats.org/officeDocument/2006/relationships/hyperlink" Target="https://en.wikipedia.org/wiki/Marine_(ocean)" TargetMode="External"/><Relationship Id="rId7" Type="http://schemas.openxmlformats.org/officeDocument/2006/relationships/hyperlink" Target="https://en.wikipedia.org/wiki/Plankton" TargetMode="External"/><Relationship Id="rId2" Type="http://schemas.openxmlformats.org/officeDocument/2006/relationships/hyperlink" Target="https://en.wikipedia.org/wiki/Genus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en.wikipedia.org/wiki/Parchment" TargetMode="External"/><Relationship Id="rId5" Type="http://schemas.openxmlformats.org/officeDocument/2006/relationships/hyperlink" Target="https://en.wikipedia.org/wiki/Coral_reef" TargetMode="External"/><Relationship Id="rId4" Type="http://schemas.openxmlformats.org/officeDocument/2006/relationships/hyperlink" Target="https://en.wikipedia.org/wiki/Polychaet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hyperlink" Target="https://en.wikipedia.org/wiki/Chordate" TargetMode="External"/><Relationship Id="rId7" Type="http://schemas.openxmlformats.org/officeDocument/2006/relationships/hyperlink" Target="https://en.wikipedia.org/wiki/Talpini" TargetMode="External"/><Relationship Id="rId2" Type="http://schemas.openxmlformats.org/officeDocument/2006/relationships/hyperlink" Target="https://en.wikipedia.org/wiki/Anima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Talpidae" TargetMode="External"/><Relationship Id="rId5" Type="http://schemas.openxmlformats.org/officeDocument/2006/relationships/hyperlink" Target="https://en.wikipedia.org/wiki/Eulipotyphla" TargetMode="External"/><Relationship Id="rId4" Type="http://schemas.openxmlformats.org/officeDocument/2006/relationships/hyperlink" Target="https://en.wikipedia.org/wiki/Mammal" TargetMode="External"/><Relationship Id="rId9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ynapomorphy" TargetMode="External"/><Relationship Id="rId2" Type="http://schemas.openxmlformats.org/officeDocument/2006/relationships/hyperlink" Target="https://en.wikipedia.org/wiki/Polychaete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en.wikipedia.org/wiki/Parapodiu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fif"/><Relationship Id="rId3" Type="http://schemas.openxmlformats.org/officeDocument/2006/relationships/hyperlink" Target="https://en.wikipedia.org/wiki/Chordate" TargetMode="External"/><Relationship Id="rId7" Type="http://schemas.openxmlformats.org/officeDocument/2006/relationships/hyperlink" Target="https://en.wikipedia.org/wiki/Elapidae" TargetMode="External"/><Relationship Id="rId2" Type="http://schemas.openxmlformats.org/officeDocument/2006/relationships/hyperlink" Target="https://en.wikipedia.org/wiki/Anima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Snake" TargetMode="External"/><Relationship Id="rId5" Type="http://schemas.openxmlformats.org/officeDocument/2006/relationships/hyperlink" Target="https://en.wikipedia.org/wiki/Squamata" TargetMode="External"/><Relationship Id="rId4" Type="http://schemas.openxmlformats.org/officeDocument/2006/relationships/hyperlink" Target="https://en.wikipedia.org/wiki/Reptil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hyperlink" Target="https://en.wikipedia.org/wiki/Chordate" TargetMode="External"/><Relationship Id="rId7" Type="http://schemas.openxmlformats.org/officeDocument/2006/relationships/hyperlink" Target="https://en.wikipedia.org/wiki/Ichthyophiidae" TargetMode="External"/><Relationship Id="rId2" Type="http://schemas.openxmlformats.org/officeDocument/2006/relationships/hyperlink" Target="https://en.wikipedia.org/wiki/Anima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Caecilian" TargetMode="External"/><Relationship Id="rId5" Type="http://schemas.openxmlformats.org/officeDocument/2006/relationships/hyperlink" Target="https://en.wikipedia.org/wiki/Gymnophiona" TargetMode="External"/><Relationship Id="rId4" Type="http://schemas.openxmlformats.org/officeDocument/2006/relationships/hyperlink" Target="https://en.wikipedia.org/wiki/Amphibia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3A37D-1B4B-48A4-9868-C5C0EFA74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0903" y="26022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             Fossorial specimens</a:t>
            </a:r>
          </a:p>
        </p:txBody>
      </p:sp>
    </p:spTree>
    <p:extLst>
      <p:ext uri="{BB962C8B-B14F-4D97-AF65-F5344CB8AC3E}">
        <p14:creationId xmlns:p14="http://schemas.microsoft.com/office/powerpoint/2010/main" val="33420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7DF5-01CA-458F-8EAF-76FF85242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94755" cy="1325563"/>
          </a:xfrm>
        </p:spPr>
        <p:txBody>
          <a:bodyPr>
            <a:noAutofit/>
          </a:bodyPr>
          <a:lstStyle/>
          <a:p>
            <a:r>
              <a:rPr lang="en-US" sz="4800" b="1" i="1" dirty="0">
                <a:solidFill>
                  <a:srgbClr val="C00000"/>
                </a:solidFill>
                <a:effectLst/>
              </a:rPr>
              <a:t>Teredo</a:t>
            </a:r>
            <a:br>
              <a:rPr lang="en-US" sz="4800" dirty="0">
                <a:solidFill>
                  <a:srgbClr val="C00000"/>
                </a:solidFill>
                <a:effectLst/>
              </a:rPr>
            </a:b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738351-F864-44BC-BD15-04AB0CF15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19" y="2316956"/>
            <a:ext cx="8128000" cy="35687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C329AD-BA6D-4B94-8BE8-F6FDD3A87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676" y="21686"/>
            <a:ext cx="2805590" cy="240729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D8D5341-F7D9-4457-9EFA-E5BBB3ED40AC}"/>
              </a:ext>
            </a:extLst>
          </p:cNvPr>
          <p:cNvGraphicFramePr>
            <a:graphicFrameLocks noGrp="1"/>
          </p:cNvGraphicFramePr>
          <p:nvPr/>
        </p:nvGraphicFramePr>
        <p:xfrm>
          <a:off x="976133" y="2022119"/>
          <a:ext cx="2419576" cy="4351338"/>
        </p:xfrm>
        <a:graphic>
          <a:graphicData uri="http://schemas.openxmlformats.org/drawingml/2006/table">
            <a:tbl>
              <a:tblPr/>
              <a:tblGrid>
                <a:gridCol w="1209788">
                  <a:extLst>
                    <a:ext uri="{9D8B030D-6E8A-4147-A177-3AD203B41FA5}">
                      <a16:colId xmlns:a16="http://schemas.microsoft.com/office/drawing/2014/main" val="1112372783"/>
                    </a:ext>
                  </a:extLst>
                </a:gridCol>
                <a:gridCol w="1209788">
                  <a:extLst>
                    <a:ext uri="{9D8B030D-6E8A-4147-A177-3AD203B41FA5}">
                      <a16:colId xmlns:a16="http://schemas.microsoft.com/office/drawing/2014/main" val="446170165"/>
                    </a:ext>
                  </a:extLst>
                </a:gridCol>
              </a:tblGrid>
              <a:tr h="49128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Kingdom:</a:t>
                      </a:r>
                    </a:p>
                  </a:txBody>
                  <a:tcPr marL="70183" marR="70183" marT="35091" marB="3509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0B0080"/>
                          </a:solidFill>
                          <a:effectLst/>
                          <a:hlinkClick r:id="rId4" tooltip="Animal"/>
                        </a:rPr>
                        <a:t>Animalia</a:t>
                      </a:r>
                      <a:endParaRPr lang="en-US" sz="1400">
                        <a:effectLst/>
                      </a:endParaRPr>
                    </a:p>
                  </a:txBody>
                  <a:tcPr marL="70183" marR="70183" marT="35091" marB="3509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350393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Phylum:</a:t>
                      </a:r>
                    </a:p>
                  </a:txBody>
                  <a:tcPr marL="70183" marR="70183" marT="35091" marB="3509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0B0080"/>
                          </a:solidFill>
                          <a:effectLst/>
                          <a:hlinkClick r:id="rId5" tooltip="Mollusca"/>
                        </a:rPr>
                        <a:t>Mollusca</a:t>
                      </a:r>
                      <a:endParaRPr lang="en-US" sz="1400">
                        <a:effectLst/>
                      </a:endParaRPr>
                    </a:p>
                  </a:txBody>
                  <a:tcPr marL="70183" marR="70183" marT="35091" marB="3509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645364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Class:</a:t>
                      </a:r>
                    </a:p>
                  </a:txBody>
                  <a:tcPr marL="70183" marR="70183" marT="35091" marB="3509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0B0080"/>
                          </a:solidFill>
                          <a:effectLst/>
                          <a:hlinkClick r:id="rId6" tooltip="Bivalvia"/>
                        </a:rPr>
                        <a:t>Bivalvia</a:t>
                      </a:r>
                      <a:endParaRPr lang="en-US" sz="1400">
                        <a:effectLst/>
                      </a:endParaRPr>
                    </a:p>
                  </a:txBody>
                  <a:tcPr marL="70183" marR="70183" marT="35091" marB="3509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669132"/>
                  </a:ext>
                </a:extLst>
              </a:tr>
              <a:tr h="7018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Subclass:</a:t>
                      </a:r>
                    </a:p>
                  </a:txBody>
                  <a:tcPr marL="70183" marR="70183" marT="35091" marB="3509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0B0080"/>
                          </a:solidFill>
                          <a:effectLst/>
                          <a:hlinkClick r:id="rId7" tooltip="Heterodonta"/>
                        </a:rPr>
                        <a:t>Heterodonta</a:t>
                      </a:r>
                      <a:endParaRPr lang="en-US" sz="1400">
                        <a:effectLst/>
                      </a:endParaRPr>
                    </a:p>
                  </a:txBody>
                  <a:tcPr marL="70183" marR="70183" marT="35091" marB="3509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679507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Order:</a:t>
                      </a:r>
                    </a:p>
                  </a:txBody>
                  <a:tcPr marL="70183" marR="70183" marT="35091" marB="3509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0B0080"/>
                          </a:solidFill>
                          <a:effectLst/>
                          <a:hlinkClick r:id="rId8" tooltip="Myida"/>
                        </a:rPr>
                        <a:t>Myida</a:t>
                      </a:r>
                      <a:endParaRPr lang="en-US" sz="1400">
                        <a:effectLst/>
                      </a:endParaRPr>
                    </a:p>
                  </a:txBody>
                  <a:tcPr marL="70183" marR="70183" marT="35091" marB="3509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306135"/>
                  </a:ext>
                </a:extLst>
              </a:tr>
              <a:tr h="70182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Superfamily:</a:t>
                      </a:r>
                    </a:p>
                  </a:txBody>
                  <a:tcPr marL="70183" marR="70183" marT="35091" marB="3509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A55858"/>
                          </a:solidFill>
                          <a:effectLst/>
                          <a:hlinkClick r:id="rId9" tooltip="Pholadoidea (page does not exist)"/>
                        </a:rPr>
                        <a:t>Pholadoidea</a:t>
                      </a:r>
                      <a:endParaRPr lang="en-US" sz="1400">
                        <a:effectLst/>
                      </a:endParaRPr>
                    </a:p>
                  </a:txBody>
                  <a:tcPr marL="70183" marR="70183" marT="35091" marB="3509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6035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Family:</a:t>
                      </a:r>
                    </a:p>
                  </a:txBody>
                  <a:tcPr marL="70183" marR="70183" marT="35091" marB="3509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rgbClr val="0B0080"/>
                          </a:solidFill>
                          <a:effectLst/>
                          <a:hlinkClick r:id="rId10" tooltip="Teredinidae"/>
                        </a:rPr>
                        <a:t>Teredinidae</a:t>
                      </a:r>
                      <a:endParaRPr lang="en-US" sz="1400">
                        <a:effectLst/>
                      </a:endParaRPr>
                    </a:p>
                  </a:txBody>
                  <a:tcPr marL="70183" marR="70183" marT="35091" marB="3509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411325"/>
                  </a:ext>
                </a:extLst>
              </a:tr>
              <a:tr h="49128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>
                          <a:effectLst/>
                        </a:rPr>
                        <a:t>Genus:</a:t>
                      </a:r>
                    </a:p>
                  </a:txBody>
                  <a:tcPr marL="70183" marR="70183" marT="35091" marB="3509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1" dirty="0">
                          <a:effectLst/>
                        </a:rPr>
                        <a:t>Teredo</a:t>
                      </a:r>
                      <a:endParaRPr lang="en-US" sz="1400" dirty="0">
                        <a:effectLst/>
                      </a:endParaRPr>
                    </a:p>
                  </a:txBody>
                  <a:tcPr marL="70183" marR="70183" marT="35091" marB="3509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99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16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9ED1A4-7B4C-48F8-A10E-0BBB980DDFD3}"/>
              </a:ext>
            </a:extLst>
          </p:cNvPr>
          <p:cNvSpPr txBox="1"/>
          <p:nvPr/>
        </p:nvSpPr>
        <p:spPr>
          <a:xfrm>
            <a:off x="479393" y="221942"/>
            <a:ext cx="11487705" cy="2193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Teredo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navalis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the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naval shipworm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is a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 tooltip="Spec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species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of saltwater clam, a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 tooltip="Marine (ocean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 tooltip="Bivalv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bivalve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 tooltip="Mollus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mollusc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in the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 tooltip="Family (biolog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7" tooltip="Shipworm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Teredinidae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the shipworms.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This species is the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8" tooltip="Type speci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type species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of the genus 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9" tooltip="Teredo (genus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Teredo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8185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C359B3-E665-4BD2-A486-BEE91F7557DC}"/>
              </a:ext>
            </a:extLst>
          </p:cNvPr>
          <p:cNvSpPr txBox="1"/>
          <p:nvPr/>
        </p:nvSpPr>
        <p:spPr>
          <a:xfrm>
            <a:off x="261890" y="692459"/>
            <a:ext cx="9281605" cy="5148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Like other species in this family, this bivalve is called a shipworm, because it resembles a worm in general appearance, while at the anterior end it has a small shell with two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 tooltip="Valve (mollusc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valves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which is adept at boring through wood.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tunnels into underwater piers and pilings and is a major cause of damage and destruction to submarine timber structures and the hulls of wooden boats.</a:t>
            </a:r>
          </a:p>
        </p:txBody>
      </p:sp>
    </p:spTree>
    <p:extLst>
      <p:ext uri="{BB962C8B-B14F-4D97-AF65-F5344CB8AC3E}">
        <p14:creationId xmlns:p14="http://schemas.microsoft.com/office/powerpoint/2010/main" val="2858322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0A7DAB-0B5B-4074-AAF7-BB56B4557177}"/>
              </a:ext>
            </a:extLst>
          </p:cNvPr>
          <p:cNvSpPr txBox="1"/>
          <p:nvPr/>
        </p:nvSpPr>
        <p:spPr>
          <a:xfrm>
            <a:off x="1012054" y="798069"/>
            <a:ext cx="8396056" cy="3900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Teredo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navalis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has an elongated, reddish, wormlike body which is completely enclosed in a tunnel it has made in floating or submerged timber.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 the front end of the animal are two triangular,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 tooltip="Calcareo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calcareous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plates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131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959089-FA67-40DB-B057-C24ECF09C896}"/>
              </a:ext>
            </a:extLst>
          </p:cNvPr>
          <p:cNvSpPr txBox="1"/>
          <p:nvPr/>
        </p:nvSpPr>
        <p:spPr>
          <a:xfrm>
            <a:off x="124286" y="177325"/>
            <a:ext cx="11141475" cy="6680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These are up to 2 cm (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⁄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in) long and correspond to the valves of other bivalve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molluscs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They are white, with a covering of pale brown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 tooltip="Periostracu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periostracum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and have rough ridges.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mollusc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uses them to grasp the wood and slowly enlarges the burrow in which it lives.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has retractable inhalant and exhalant siphons which project through a small hole in the horny septum which blocks the opening of the burrow. When the animal is threatened, the siphons can be drawn inside the burrow and protected by a pair of calcareous oar-like pallets.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tunnel is circular in cross section and is lined with calcareous material extruded by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mollusc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It can be up to 60 cm (24 in) long and 1 cm (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⁄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in) in diameter.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710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8F0D-8A65-4161-A4F2-2CE8100D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1" dirty="0">
                <a:solidFill>
                  <a:srgbClr val="C00000"/>
                </a:solidFill>
                <a:effectLst/>
              </a:rPr>
              <a:t>Lepus</a:t>
            </a:r>
            <a:br>
              <a:rPr lang="en-US" sz="4800" dirty="0">
                <a:solidFill>
                  <a:srgbClr val="C00000"/>
                </a:solidFill>
                <a:effectLst/>
              </a:rPr>
            </a:br>
            <a:endParaRPr lang="en-US" sz="48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6E3C99-2817-44C6-9938-8CB9CCCC9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62" y="2160588"/>
            <a:ext cx="2767513" cy="3881437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BAF7D3-C918-4D0D-8142-9A11C6573F2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660608"/>
          <a:ext cx="2824580" cy="2992925"/>
        </p:xfrm>
        <a:graphic>
          <a:graphicData uri="http://schemas.openxmlformats.org/drawingml/2006/table">
            <a:tbl>
              <a:tblPr/>
              <a:tblGrid>
                <a:gridCol w="1412290">
                  <a:extLst>
                    <a:ext uri="{9D8B030D-6E8A-4147-A177-3AD203B41FA5}">
                      <a16:colId xmlns:a16="http://schemas.microsoft.com/office/drawing/2014/main" val="2119234013"/>
                    </a:ext>
                  </a:extLst>
                </a:gridCol>
                <a:gridCol w="1412290">
                  <a:extLst>
                    <a:ext uri="{9D8B030D-6E8A-4147-A177-3AD203B41FA5}">
                      <a16:colId xmlns:a16="http://schemas.microsoft.com/office/drawing/2014/main" val="3730404602"/>
                    </a:ext>
                  </a:extLst>
                </a:gridCol>
              </a:tblGrid>
              <a:tr h="470569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Kingdom: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3" tooltip="Animal"/>
                        </a:rPr>
                        <a:t>Animalia</a:t>
                      </a:r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750953"/>
                  </a:ext>
                </a:extLst>
              </a:tr>
              <a:tr h="470569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Phylum: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4" tooltip="Chordate"/>
                        </a:rPr>
                        <a:t>Chordata</a:t>
                      </a:r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126353"/>
                  </a:ext>
                </a:extLst>
              </a:tr>
              <a:tr h="470569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Class: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5" tooltip="Mammal"/>
                        </a:rPr>
                        <a:t>Mammalia</a:t>
                      </a:r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91030"/>
                  </a:ext>
                </a:extLst>
              </a:tr>
              <a:tr h="470569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Order: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6" tooltip="Lagomorpha"/>
                        </a:rPr>
                        <a:t>Lagomorpha</a:t>
                      </a:r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911385"/>
                  </a:ext>
                </a:extLst>
              </a:tr>
              <a:tr h="470569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Family: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u="none" strike="noStrike">
                          <a:solidFill>
                            <a:srgbClr val="0B0080"/>
                          </a:solidFill>
                          <a:effectLst/>
                          <a:hlinkClick r:id="rId7" tooltip="Leporidae"/>
                        </a:rPr>
                        <a:t>Leporidae</a:t>
                      </a:r>
                      <a:endParaRPr lang="en-US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79880"/>
                  </a:ext>
                </a:extLst>
              </a:tr>
              <a:tr h="470569"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Genus:</a:t>
                      </a: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i="1" dirty="0">
                          <a:effectLst/>
                        </a:rPr>
                        <a:t>Lepus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390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019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93CB6B3-69E5-4227-8AEA-EC549646697D}"/>
              </a:ext>
            </a:extLst>
          </p:cNvPr>
          <p:cNvSpPr txBox="1"/>
          <p:nvPr/>
        </p:nvSpPr>
        <p:spPr>
          <a:xfrm>
            <a:off x="490491" y="1240160"/>
            <a:ext cx="8546978" cy="4536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Habit and habitat: Inhabiting fields, grasslands and woodlands. Gregarious, crepuscular (coming out of burrows for feeding in twilight, coprophagous (eating again their soft stool for maximum nourishment).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Polygamous, nocturnal, solitary, nomadic and living in temporary shelters.</a:t>
            </a:r>
          </a:p>
        </p:txBody>
      </p:sp>
    </p:spTree>
    <p:extLst>
      <p:ext uri="{BB962C8B-B14F-4D97-AF65-F5344CB8AC3E}">
        <p14:creationId xmlns:p14="http://schemas.microsoft.com/office/powerpoint/2010/main" val="3792227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73353E-148F-4B7E-AB80-E7FE23CD004E}"/>
              </a:ext>
            </a:extLst>
          </p:cNvPr>
          <p:cNvSpPr txBox="1"/>
          <p:nvPr/>
        </p:nvSpPr>
        <p:spPr>
          <a:xfrm>
            <a:off x="685799" y="352433"/>
            <a:ext cx="10695373" cy="3901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Forelimbs and hind limbs more or less equal.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Tail short and bushy. Commonly called as Hare.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Runs at a speed of 60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per hour.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 contains eyes, tactile whiskers, nares, and longer erect external ears, snout, external nares and mouth.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Ears contain external auditory meatus.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26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E0E0D-C43B-410F-9EE5-D4F58C789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59571" cy="1325563"/>
          </a:xfrm>
        </p:spPr>
        <p:txBody>
          <a:bodyPr>
            <a:noAutofit/>
          </a:bodyPr>
          <a:lstStyle/>
          <a:p>
            <a:r>
              <a:rPr lang="en-US" sz="4800" b="1" i="1" dirty="0" err="1">
                <a:solidFill>
                  <a:srgbClr val="C00000"/>
                </a:solidFill>
                <a:effectLst/>
              </a:rPr>
              <a:t>Chaetopterus</a:t>
            </a:r>
            <a:br>
              <a:rPr lang="en-US" sz="4800" i="1" dirty="0">
                <a:solidFill>
                  <a:srgbClr val="C00000"/>
                </a:solidFill>
                <a:effectLst/>
              </a:rPr>
            </a:br>
            <a:endParaRPr lang="en-US" sz="4800" i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F9D9A3-30F1-4767-A843-959617D158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70643"/>
            <a:ext cx="2390775" cy="19145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9CE982-F715-4914-BF36-6005FB4C4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13" y="1463985"/>
            <a:ext cx="2872666" cy="507936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D0BB202-59D3-44AC-A0A7-0057B4CF0E3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5168"/>
          <a:ext cx="2872666" cy="4351337"/>
        </p:xfrm>
        <a:graphic>
          <a:graphicData uri="http://schemas.openxmlformats.org/drawingml/2006/table">
            <a:tbl>
              <a:tblPr/>
              <a:tblGrid>
                <a:gridCol w="1301318">
                  <a:extLst>
                    <a:ext uri="{9D8B030D-6E8A-4147-A177-3AD203B41FA5}">
                      <a16:colId xmlns:a16="http://schemas.microsoft.com/office/drawing/2014/main" val="380995121"/>
                    </a:ext>
                  </a:extLst>
                </a:gridCol>
                <a:gridCol w="1571348">
                  <a:extLst>
                    <a:ext uri="{9D8B030D-6E8A-4147-A177-3AD203B41FA5}">
                      <a16:colId xmlns:a16="http://schemas.microsoft.com/office/drawing/2014/main" val="2031098356"/>
                    </a:ext>
                  </a:extLst>
                </a:gridCol>
              </a:tblGrid>
              <a:tr h="52516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>
                          <a:solidFill>
                            <a:srgbClr val="0B0080"/>
                          </a:solidFill>
                          <a:effectLst/>
                          <a:hlinkClick r:id="rId4" tooltip="Taxonomy (biology)"/>
                        </a:rPr>
                        <a:t>Scientific classification</a:t>
                      </a:r>
                      <a:endParaRPr lang="en-US" sz="150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186473"/>
                  </a:ext>
                </a:extLst>
              </a:tr>
              <a:tr h="52516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Kingdom:</a:t>
                      </a: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solidFill>
                            <a:srgbClr val="0B0080"/>
                          </a:solidFill>
                          <a:effectLst/>
                          <a:hlinkClick r:id="rId5" tooltip="Animal"/>
                        </a:rPr>
                        <a:t>Animalia</a:t>
                      </a:r>
                      <a:endParaRPr lang="en-US" sz="150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576969"/>
                  </a:ext>
                </a:extLst>
              </a:tr>
              <a:tr h="52516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Phylum:</a:t>
                      </a: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solidFill>
                            <a:srgbClr val="0B0080"/>
                          </a:solidFill>
                          <a:effectLst/>
                          <a:hlinkClick r:id="rId6" tooltip="Annelid"/>
                        </a:rPr>
                        <a:t>Annelida</a:t>
                      </a:r>
                      <a:endParaRPr lang="en-US" sz="150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5577"/>
                  </a:ext>
                </a:extLst>
              </a:tr>
              <a:tr h="52516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Class:</a:t>
                      </a: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 dirty="0">
                          <a:solidFill>
                            <a:srgbClr val="0B0080"/>
                          </a:solidFill>
                          <a:effectLst/>
                          <a:hlinkClick r:id="rId7" tooltip="Polychaete"/>
                        </a:rPr>
                        <a:t>Polychaeta</a:t>
                      </a:r>
                      <a:endParaRPr lang="en-US" sz="1500" dirty="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965236"/>
                  </a:ext>
                </a:extLst>
              </a:tr>
              <a:tr h="75023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Order:</a:t>
                      </a: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solidFill>
                            <a:srgbClr val="0B0080"/>
                          </a:solidFill>
                          <a:effectLst/>
                          <a:hlinkClick r:id="rId8" tooltip="Canalipalpata"/>
                        </a:rPr>
                        <a:t>Canalipalpata</a:t>
                      </a:r>
                      <a:endParaRPr lang="en-US" sz="150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37326"/>
                  </a:ext>
                </a:extLst>
              </a:tr>
              <a:tr h="75023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Family:</a:t>
                      </a: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u="none" strike="noStrike">
                          <a:solidFill>
                            <a:srgbClr val="0B0080"/>
                          </a:solidFill>
                          <a:effectLst/>
                          <a:hlinkClick r:id="rId9" tooltip="Chaetopteridae"/>
                        </a:rPr>
                        <a:t>Chaetopteridae</a:t>
                      </a:r>
                      <a:endParaRPr lang="en-US" sz="150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494618"/>
                  </a:ext>
                </a:extLst>
              </a:tr>
              <a:tr h="750231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>
                          <a:effectLst/>
                        </a:rPr>
                        <a:t>Genus:</a:t>
                      </a: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i="1" dirty="0" err="1">
                          <a:effectLst/>
                        </a:rPr>
                        <a:t>Chaetopterus</a:t>
                      </a:r>
                      <a:endParaRPr lang="en-US" sz="1500" dirty="0">
                        <a:effectLst/>
                      </a:endParaRPr>
                    </a:p>
                  </a:txBody>
                  <a:tcPr marL="75023" marR="75023" marT="37512" marB="37512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103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581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1EBAC3-0AF4-46D5-B868-91604E7F16EA}"/>
              </a:ext>
            </a:extLst>
          </p:cNvPr>
          <p:cNvSpPr txBox="1"/>
          <p:nvPr/>
        </p:nvSpPr>
        <p:spPr>
          <a:xfrm>
            <a:off x="401714" y="369829"/>
            <a:ext cx="8733408" cy="61183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Chaetopterus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or the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parchment worm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or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parchment tube worm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is a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 tooltip="Genus"/>
              </a:rPr>
              <a:t>genus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of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 tooltip="Marine (ocean)"/>
              </a:rPr>
              <a:t>marine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 tooltip="Polychaete"/>
              </a:rPr>
              <a:t>polychaete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worm that lives in a tube it constructs in sediments or attaches to a rocky or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 tooltip="Coral reef"/>
              </a:rPr>
              <a:t>coral reef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substrate.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B0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The common name arises from the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 tooltip="Parchment"/>
              </a:rPr>
              <a:t>parchment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-like appearance of the tubes that house these worms.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B0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Parchment tube worms are filter feeders and spend their adult lives in their tubes, unless the tube is damaged or destroyed.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They are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7" tooltip="Plankton"/>
              </a:rPr>
              <a:t>planktonic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in their juvenile forms, as is typical for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polychaete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B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8" tooltip="Annelid"/>
              </a:rPr>
              <a:t>annelids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00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90229AB-CEFD-47AA-98D1-59B1EA97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90243" cy="1325563"/>
          </a:xfrm>
        </p:spPr>
        <p:txBody>
          <a:bodyPr>
            <a:noAutofit/>
          </a:bodyPr>
          <a:lstStyle/>
          <a:p>
            <a:r>
              <a:rPr lang="en-US" sz="4800" b="1" i="1" dirty="0" err="1">
                <a:solidFill>
                  <a:srgbClr val="C00000"/>
                </a:solidFill>
                <a:effectLst/>
              </a:rPr>
              <a:t>Talpa</a:t>
            </a:r>
            <a:br>
              <a:rPr lang="en-US" sz="4800" b="1" i="1" dirty="0">
                <a:solidFill>
                  <a:srgbClr val="C00000"/>
                </a:solidFill>
                <a:effectLst/>
              </a:rPr>
            </a:br>
            <a:endParaRPr lang="en-US" sz="48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3069C4C-F511-4CCA-A019-1E90259171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1033" y="1932157"/>
          <a:ext cx="2539014" cy="4351338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1547761573"/>
                    </a:ext>
                  </a:extLst>
                </a:gridCol>
                <a:gridCol w="1269507">
                  <a:extLst>
                    <a:ext uri="{9D8B030D-6E8A-4147-A177-3AD203B41FA5}">
                      <a16:colId xmlns:a16="http://schemas.microsoft.com/office/drawing/2014/main" val="157602824"/>
                    </a:ext>
                  </a:extLst>
                </a:gridCol>
              </a:tblGrid>
              <a:tr h="5857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Kingdom:</a:t>
                      </a: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hlinkClick r:id="rId2" tooltip="Animal"/>
                        </a:rPr>
                        <a:t>Animalia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322555"/>
                  </a:ext>
                </a:extLst>
              </a:tr>
              <a:tr h="5857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Phylum:</a:t>
                      </a: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hlinkClick r:id="rId3" tooltip="Chordate"/>
                        </a:rPr>
                        <a:t>Chordata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82683"/>
                  </a:ext>
                </a:extLst>
              </a:tr>
              <a:tr h="5857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Class:</a:t>
                      </a: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hlinkClick r:id="rId4" tooltip="Mammal"/>
                        </a:rPr>
                        <a:t>Mammalia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532693"/>
                  </a:ext>
                </a:extLst>
              </a:tr>
              <a:tr h="83679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Order:</a:t>
                      </a: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solidFill>
                            <a:srgbClr val="0B0080"/>
                          </a:solidFill>
                          <a:effectLst/>
                          <a:hlinkClick r:id="rId5" tooltip="Eulipotyphla"/>
                        </a:rPr>
                        <a:t>Eulipotyphla</a:t>
                      </a:r>
                      <a:endParaRPr lang="en-US" sz="1600" dirty="0">
                        <a:effectLst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40457"/>
                  </a:ext>
                </a:extLst>
              </a:tr>
              <a:tr h="5857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Family:</a:t>
                      </a: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hlinkClick r:id="rId6" tooltip="Talpidae"/>
                        </a:rPr>
                        <a:t>Talpidae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962728"/>
                  </a:ext>
                </a:extLst>
              </a:tr>
              <a:tr h="5857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Tribe:</a:t>
                      </a: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hlinkClick r:id="rId7" tooltip="Talpini"/>
                        </a:rPr>
                        <a:t>Talpini</a:t>
                      </a:r>
                      <a:endParaRPr lang="en-US" sz="1600">
                        <a:effectLst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725304"/>
                  </a:ext>
                </a:extLst>
              </a:tr>
              <a:tr h="585757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Genus:</a:t>
                      </a: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1" dirty="0" err="1">
                          <a:effectLst/>
                        </a:rPr>
                        <a:t>Talpa</a:t>
                      </a:r>
                      <a:endParaRPr lang="en-US" sz="1600" dirty="0">
                        <a:effectLst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39767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44AFF1C-64E1-4BEE-96D4-423BB1C78A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652" y="3142695"/>
            <a:ext cx="4523510" cy="3069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F0B7D2-4BB5-4B51-BA08-0FE491F368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7197"/>
            <a:ext cx="3657600" cy="243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8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81F126-C916-40BA-A8AF-6DE0AD0FC50A}"/>
              </a:ext>
            </a:extLst>
          </p:cNvPr>
          <p:cNvSpPr txBox="1"/>
          <p:nvPr/>
        </p:nvSpPr>
        <p:spPr>
          <a:xfrm>
            <a:off x="550415" y="1083076"/>
            <a:ext cx="8815527" cy="4536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worms are unique among the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 tooltip="Polychae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polychaete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worms in the highly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 tooltip="Synapomorph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derived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 tooltip="Parapodiu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parapodia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of the mid-segments of its body that are used in its specialized filter feeding regime. 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worm's parapodia are modified into the shape of fans and used to create suction and pump water through the worm's parchment living tube.</a:t>
            </a:r>
          </a:p>
        </p:txBody>
      </p:sp>
    </p:spTree>
    <p:extLst>
      <p:ext uri="{BB962C8B-B14F-4D97-AF65-F5344CB8AC3E}">
        <p14:creationId xmlns:p14="http://schemas.microsoft.com/office/powerpoint/2010/main" val="2495056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A131BC-0B0C-4FFA-85AA-884FD878C86A}"/>
              </a:ext>
            </a:extLst>
          </p:cNvPr>
          <p:cNvSpPr txBox="1"/>
          <p:nvPr/>
        </p:nvSpPr>
        <p:spPr>
          <a:xfrm>
            <a:off x="250794" y="701434"/>
            <a:ext cx="9195048" cy="518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morphology of the structures are used in identifying species. 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worm feeds by using modified structures on its midbody segments that create mucus nets to trap food passed through the net. 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flow of water containing plankton and organic debris is created by "circular flaps" on three segments that create suction that draws water through the living tube.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901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91950-B667-438C-A56E-D84C766B6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1" dirty="0" err="1">
                <a:solidFill>
                  <a:srgbClr val="C00000"/>
                </a:solidFill>
                <a:effectLst/>
              </a:rPr>
              <a:t>Naja</a:t>
            </a:r>
            <a:br>
              <a:rPr lang="en-US" sz="4800" dirty="0">
                <a:solidFill>
                  <a:srgbClr val="C00000"/>
                </a:solidFill>
                <a:effectLst/>
              </a:rPr>
            </a:br>
            <a:endParaRPr lang="en-US" sz="48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79900F-F47C-4568-8CB6-15131C6787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967667"/>
          <a:ext cx="2677358" cy="4351340"/>
        </p:xfrm>
        <a:graphic>
          <a:graphicData uri="http://schemas.openxmlformats.org/drawingml/2006/table">
            <a:tbl>
              <a:tblPr/>
              <a:tblGrid>
                <a:gridCol w="1338679">
                  <a:extLst>
                    <a:ext uri="{9D8B030D-6E8A-4147-A177-3AD203B41FA5}">
                      <a16:colId xmlns:a16="http://schemas.microsoft.com/office/drawing/2014/main" val="3256622691"/>
                    </a:ext>
                  </a:extLst>
                </a:gridCol>
                <a:gridCol w="1338679">
                  <a:extLst>
                    <a:ext uri="{9D8B030D-6E8A-4147-A177-3AD203B41FA5}">
                      <a16:colId xmlns:a16="http://schemas.microsoft.com/office/drawing/2014/main" val="2988320954"/>
                    </a:ext>
                  </a:extLst>
                </a:gridCol>
              </a:tblGrid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Kingdom:</a:t>
                      </a:r>
                    </a:p>
                  </a:txBody>
                  <a:tcPr marL="88803" marR="88803" marT="44401" marB="4440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>
                          <a:solidFill>
                            <a:srgbClr val="0B0080"/>
                          </a:solidFill>
                          <a:effectLst/>
                          <a:hlinkClick r:id="rId2" tooltip="Animal"/>
                        </a:rPr>
                        <a:t>Animalia</a:t>
                      </a:r>
                      <a:endParaRPr lang="en-US" sz="1700">
                        <a:effectLst/>
                      </a:endParaRPr>
                    </a:p>
                  </a:txBody>
                  <a:tcPr marL="88803" marR="88803" marT="44401" marB="4440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61482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Phylum:</a:t>
                      </a:r>
                    </a:p>
                  </a:txBody>
                  <a:tcPr marL="88803" marR="88803" marT="44401" marB="4440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>
                          <a:solidFill>
                            <a:srgbClr val="0B0080"/>
                          </a:solidFill>
                          <a:effectLst/>
                          <a:hlinkClick r:id="rId3" tooltip="Chordate"/>
                        </a:rPr>
                        <a:t>Chordata</a:t>
                      </a:r>
                      <a:endParaRPr lang="en-US" sz="1700">
                        <a:effectLst/>
                      </a:endParaRPr>
                    </a:p>
                  </a:txBody>
                  <a:tcPr marL="88803" marR="88803" marT="44401" marB="4440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924788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Class:</a:t>
                      </a:r>
                    </a:p>
                  </a:txBody>
                  <a:tcPr marL="88803" marR="88803" marT="44401" marB="4440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>
                          <a:solidFill>
                            <a:srgbClr val="0B0080"/>
                          </a:solidFill>
                          <a:effectLst/>
                          <a:hlinkClick r:id="rId4" tooltip="Reptile"/>
                        </a:rPr>
                        <a:t>Reptilia</a:t>
                      </a:r>
                      <a:endParaRPr lang="en-US" sz="1700">
                        <a:effectLst/>
                      </a:endParaRPr>
                    </a:p>
                  </a:txBody>
                  <a:tcPr marL="88803" marR="88803" marT="44401" marB="4440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226374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Order:</a:t>
                      </a:r>
                    </a:p>
                  </a:txBody>
                  <a:tcPr marL="88803" marR="88803" marT="44401" marB="4440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>
                          <a:solidFill>
                            <a:srgbClr val="0B0080"/>
                          </a:solidFill>
                          <a:effectLst/>
                          <a:hlinkClick r:id="rId5" tooltip="Squamata"/>
                        </a:rPr>
                        <a:t>Squamata</a:t>
                      </a:r>
                      <a:endParaRPr lang="en-US" sz="1700">
                        <a:effectLst/>
                      </a:endParaRPr>
                    </a:p>
                  </a:txBody>
                  <a:tcPr marL="88803" marR="88803" marT="44401" marB="4440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522595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Suborder:</a:t>
                      </a:r>
                    </a:p>
                  </a:txBody>
                  <a:tcPr marL="88803" marR="88803" marT="44401" marB="4440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>
                          <a:solidFill>
                            <a:srgbClr val="0B0080"/>
                          </a:solidFill>
                          <a:effectLst/>
                          <a:hlinkClick r:id="rId6" tooltip="Snake"/>
                        </a:rPr>
                        <a:t>Serpentes</a:t>
                      </a:r>
                      <a:endParaRPr lang="en-US" sz="1700">
                        <a:effectLst/>
                      </a:endParaRPr>
                    </a:p>
                  </a:txBody>
                  <a:tcPr marL="88803" marR="88803" marT="44401" marB="4440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777760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Family:</a:t>
                      </a:r>
                    </a:p>
                  </a:txBody>
                  <a:tcPr marL="88803" marR="88803" marT="44401" marB="4440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u="none" strike="noStrike">
                          <a:solidFill>
                            <a:srgbClr val="0B0080"/>
                          </a:solidFill>
                          <a:effectLst/>
                          <a:hlinkClick r:id="rId7" tooltip="Elapidae"/>
                        </a:rPr>
                        <a:t>Elapidae</a:t>
                      </a:r>
                      <a:endParaRPr lang="en-US" sz="1700">
                        <a:effectLst/>
                      </a:endParaRPr>
                    </a:p>
                  </a:txBody>
                  <a:tcPr marL="88803" marR="88803" marT="44401" marB="4440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213830"/>
                  </a:ext>
                </a:extLst>
              </a:tr>
              <a:tr h="621620"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>
                          <a:effectLst/>
                        </a:rPr>
                        <a:t>Genus:</a:t>
                      </a:r>
                    </a:p>
                  </a:txBody>
                  <a:tcPr marL="88803" marR="88803" marT="44401" marB="4440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700" b="1" i="1" dirty="0" err="1">
                          <a:effectLst/>
                        </a:rPr>
                        <a:t>Naja</a:t>
                      </a:r>
                      <a:endParaRPr lang="en-US" sz="1700" dirty="0">
                        <a:effectLst/>
                      </a:endParaRPr>
                    </a:p>
                  </a:txBody>
                  <a:tcPr marL="88803" marR="88803" marT="44401" marB="44401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7198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2D381EF-8E5F-483B-BBA3-FBB2295CBA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0" y="2618912"/>
            <a:ext cx="4245884" cy="305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2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C5EC37-7830-4011-8A05-47C06F95F3AA}"/>
              </a:ext>
            </a:extLst>
          </p:cNvPr>
          <p:cNvSpPr txBox="1"/>
          <p:nvPr/>
        </p:nvSpPr>
        <p:spPr>
          <a:xfrm>
            <a:off x="62145" y="190068"/>
            <a:ext cx="9525738" cy="647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Habit and habitat: Cobra is diurnal, shy, living in holes, under stones, mud walls and in thick vegetation.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is oviparous, carnivorous and feeds on frogs, rats, lizards and other snakes.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hibernates. Three varieties of cobras are found in India 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Binocellate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form having spectacle-like mark connected by U, found in Maharashtra, (ii)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Monocellate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with single oval mark surrounded by ellipses found in Bengal, (iii) Non-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cellate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without mark found in Rajasthan, Gujarat and Madhya Pradesh.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998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DC8343-57F4-48CD-828D-C8E092E574AA}"/>
              </a:ext>
            </a:extLst>
          </p:cNvPr>
          <p:cNvSpPr txBox="1"/>
          <p:nvPr/>
        </p:nvSpPr>
        <p:spPr>
          <a:xfrm>
            <a:off x="552635" y="489142"/>
            <a:ext cx="9754340" cy="5840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Commonly known as cobra.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Naja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naja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is Indian cobra or Nag.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Body divided into head, neck, trunk and tail.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Head contains mouth, eyes and nostrils.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Neck region is dilatable with elongated ribs.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It expands to form hood which contains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binocellate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mark on dorsal surface.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Some persons call it figure of ten.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There is a white band around mark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562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D04009-F89B-4FD0-BB58-B39AC446D35F}"/>
              </a:ext>
            </a:extLst>
          </p:cNvPr>
          <p:cNvSpPr txBox="1"/>
          <p:nvPr/>
        </p:nvSpPr>
        <p:spPr>
          <a:xfrm flipH="1">
            <a:off x="2948718" y="2413337"/>
            <a:ext cx="4428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</a:t>
            </a:r>
            <a:endParaRPr kumimoji="0" lang="en-IN" sz="6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94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5BC870-A397-418B-BAE4-97CCB36EEA9D}"/>
              </a:ext>
            </a:extLst>
          </p:cNvPr>
          <p:cNvSpPr txBox="1"/>
          <p:nvPr/>
        </p:nvSpPr>
        <p:spPr>
          <a:xfrm>
            <a:off x="639192" y="1212463"/>
            <a:ext cx="8806649" cy="443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Habit and habitat: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adapted for subterranean burrowing and lives in tunnels.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feeds on small worms, insects and sprouted seeds.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It runs deeper into tunnels.</a:t>
            </a:r>
          </a:p>
        </p:txBody>
      </p:sp>
    </p:spTree>
    <p:extLst>
      <p:ext uri="{BB962C8B-B14F-4D97-AF65-F5344CB8AC3E}">
        <p14:creationId xmlns:p14="http://schemas.microsoft.com/office/powerpoint/2010/main" val="154710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AC755-B39B-499F-BFB9-21FC3A7E509F}"/>
              </a:ext>
            </a:extLst>
          </p:cNvPr>
          <p:cNvSpPr txBox="1"/>
          <p:nvPr/>
        </p:nvSpPr>
        <p:spPr>
          <a:xfrm>
            <a:off x="479395" y="933472"/>
            <a:ext cx="9028589" cy="5174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Commonly called as mole.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Head wedge-shaped. Snout elongated having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prenasal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bone.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Snout contains bristles or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vibrisae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at the tip.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Eyes are very much reduced and covered with skin.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External ears (pinnae) absent.</a:t>
            </a:r>
          </a:p>
        </p:txBody>
      </p:sp>
    </p:spTree>
    <p:extLst>
      <p:ext uri="{BB962C8B-B14F-4D97-AF65-F5344CB8AC3E}">
        <p14:creationId xmlns:p14="http://schemas.microsoft.com/office/powerpoint/2010/main" val="395148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E26321-1666-4CDC-9BC4-F913F262CBFC}"/>
              </a:ext>
            </a:extLst>
          </p:cNvPr>
          <p:cNvSpPr txBox="1"/>
          <p:nvPr/>
        </p:nvSpPr>
        <p:spPr>
          <a:xfrm>
            <a:off x="577048" y="1127464"/>
            <a:ext cx="8868792" cy="4445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Tail is short, sensory and without hair.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Tail and feet are fleshy white.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Hind limb large and broad containing 5 digits, each having broad nail, used for digging.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Forelimb usually with 5 clawed-toes; inner toes not opposable.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7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F2F1-70E1-4766-8083-EA07FDE9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1" dirty="0" err="1">
                <a:solidFill>
                  <a:srgbClr val="C00000"/>
                </a:solidFill>
                <a:effectLst/>
              </a:rPr>
              <a:t>Ichthyophis</a:t>
            </a:r>
            <a:br>
              <a:rPr lang="en-US" sz="4800" dirty="0">
                <a:solidFill>
                  <a:srgbClr val="C00000"/>
                </a:solidFill>
                <a:effectLst/>
              </a:rPr>
            </a:br>
            <a:endParaRPr lang="en-US" sz="48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8A29C8-B846-44A9-8BCD-8C47C3BE36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88488" y="2024610"/>
          <a:ext cx="3192390" cy="4243024"/>
        </p:xfrm>
        <a:graphic>
          <a:graphicData uri="http://schemas.openxmlformats.org/drawingml/2006/table">
            <a:tbl>
              <a:tblPr/>
              <a:tblGrid>
                <a:gridCol w="1596195">
                  <a:extLst>
                    <a:ext uri="{9D8B030D-6E8A-4147-A177-3AD203B41FA5}">
                      <a16:colId xmlns:a16="http://schemas.microsoft.com/office/drawing/2014/main" val="259657463"/>
                    </a:ext>
                  </a:extLst>
                </a:gridCol>
                <a:gridCol w="1596195">
                  <a:extLst>
                    <a:ext uri="{9D8B030D-6E8A-4147-A177-3AD203B41FA5}">
                      <a16:colId xmlns:a16="http://schemas.microsoft.com/office/drawing/2014/main" val="379913744"/>
                    </a:ext>
                  </a:extLst>
                </a:gridCol>
              </a:tblGrid>
              <a:tr h="5117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Kingdom:</a:t>
                      </a:r>
                    </a:p>
                  </a:txBody>
                  <a:tcPr marL="79115" marR="79115" marT="39558" marB="3955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hlinkClick r:id="rId2" tooltip="Animal"/>
                        </a:rPr>
                        <a:t>Animalia</a:t>
                      </a:r>
                      <a:endParaRPr lang="en-US" sz="1600">
                        <a:effectLst/>
                      </a:endParaRPr>
                    </a:p>
                  </a:txBody>
                  <a:tcPr marL="79115" marR="79115" marT="39558" marB="3955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541413"/>
                  </a:ext>
                </a:extLst>
              </a:tr>
              <a:tr h="5117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Phylum:</a:t>
                      </a:r>
                    </a:p>
                  </a:txBody>
                  <a:tcPr marL="79115" marR="79115" marT="39558" marB="3955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hlinkClick r:id="rId3" tooltip="Chordate"/>
                        </a:rPr>
                        <a:t>Chordata</a:t>
                      </a:r>
                      <a:endParaRPr lang="en-US" sz="1600">
                        <a:effectLst/>
                      </a:endParaRPr>
                    </a:p>
                  </a:txBody>
                  <a:tcPr marL="79115" marR="79115" marT="39558" marB="3955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00724"/>
                  </a:ext>
                </a:extLst>
              </a:tr>
              <a:tr h="5117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Class:</a:t>
                      </a:r>
                    </a:p>
                  </a:txBody>
                  <a:tcPr marL="79115" marR="79115" marT="39558" marB="3955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hlinkClick r:id="rId4" tooltip="Amphibian"/>
                        </a:rPr>
                        <a:t>Amphibia</a:t>
                      </a:r>
                      <a:endParaRPr lang="en-US" sz="1600">
                        <a:effectLst/>
                      </a:endParaRPr>
                    </a:p>
                  </a:txBody>
                  <a:tcPr marL="79115" marR="79115" marT="39558" marB="3955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001419"/>
                  </a:ext>
                </a:extLst>
              </a:tr>
              <a:tr h="73196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Order:</a:t>
                      </a:r>
                    </a:p>
                  </a:txBody>
                  <a:tcPr marL="79115" marR="79115" marT="39558" marB="3955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solidFill>
                            <a:srgbClr val="0B0080"/>
                          </a:solidFill>
                          <a:effectLst/>
                          <a:hlinkClick r:id="rId5" tooltip="Gymnophiona"/>
                        </a:rPr>
                        <a:t>Gymnophiona</a:t>
                      </a:r>
                      <a:endParaRPr lang="en-US" sz="1600" dirty="0">
                        <a:effectLst/>
                      </a:endParaRPr>
                    </a:p>
                  </a:txBody>
                  <a:tcPr marL="79115" marR="79115" marT="39558" marB="3955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48451"/>
                  </a:ext>
                </a:extLst>
              </a:tr>
              <a:tr h="51178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i="1">
                          <a:effectLst/>
                        </a:rPr>
                        <a:t>Clade</a:t>
                      </a:r>
                      <a:r>
                        <a:rPr lang="en-US" sz="1600">
                          <a:effectLst/>
                        </a:rPr>
                        <a:t>:</a:t>
                      </a:r>
                    </a:p>
                  </a:txBody>
                  <a:tcPr marL="79115" marR="79115" marT="39558" marB="3955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hlinkClick r:id="rId6" tooltip="Caecilian"/>
                        </a:rPr>
                        <a:t>Apoda</a:t>
                      </a:r>
                      <a:endParaRPr lang="en-US" sz="1600">
                        <a:effectLst/>
                      </a:endParaRPr>
                    </a:p>
                  </a:txBody>
                  <a:tcPr marL="79115" marR="79115" marT="39558" marB="3955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955242"/>
                  </a:ext>
                </a:extLst>
              </a:tr>
              <a:tr h="73196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Family:</a:t>
                      </a:r>
                    </a:p>
                  </a:txBody>
                  <a:tcPr marL="79115" marR="79115" marT="39558" marB="3955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B0080"/>
                          </a:solidFill>
                          <a:effectLst/>
                          <a:hlinkClick r:id="rId7" tooltip="Ichthyophiidae"/>
                        </a:rPr>
                        <a:t>Ichthyophiidae</a:t>
                      </a:r>
                      <a:endParaRPr lang="en-US" sz="1600">
                        <a:effectLst/>
                      </a:endParaRPr>
                    </a:p>
                  </a:txBody>
                  <a:tcPr marL="79115" marR="79115" marT="39558" marB="3955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944142"/>
                  </a:ext>
                </a:extLst>
              </a:tr>
              <a:tr h="73196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>
                          <a:effectLst/>
                        </a:rPr>
                        <a:t>Genus:</a:t>
                      </a:r>
                    </a:p>
                  </a:txBody>
                  <a:tcPr marL="79115" marR="79115" marT="39558" marB="3955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1" dirty="0" err="1">
                          <a:effectLst/>
                        </a:rPr>
                        <a:t>Ichthyophis</a:t>
                      </a:r>
                      <a:endParaRPr lang="en-US" sz="1600" dirty="0">
                        <a:effectLst/>
                      </a:endParaRPr>
                    </a:p>
                  </a:txBody>
                  <a:tcPr marL="79115" marR="79115" marT="39558" marB="39558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84605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B634CDB-36E3-4F1F-859A-7D4C91A5B0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30" y="2388094"/>
            <a:ext cx="4245702" cy="287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90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028F600-6D1B-4264-B66E-2758F50FE929}"/>
              </a:ext>
            </a:extLst>
          </p:cNvPr>
          <p:cNvSpPr txBox="1"/>
          <p:nvPr/>
        </p:nvSpPr>
        <p:spPr>
          <a:xfrm>
            <a:off x="905523" y="448296"/>
            <a:ext cx="7534922" cy="4444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Habit and habitat 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Ichthyophis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lives in burrows and leads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fussorial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life in moist ground.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animal is blind and adapted for burrowing life.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feeds on invertebrates.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03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307980-8BEF-473A-B2E0-BEBBC6562CBF}"/>
              </a:ext>
            </a:extLst>
          </p:cNvPr>
          <p:cNvSpPr txBox="1"/>
          <p:nvPr/>
        </p:nvSpPr>
        <p:spPr>
          <a:xfrm>
            <a:off x="266331" y="513073"/>
            <a:ext cx="9037467" cy="5831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animal is limbless, contains calcified scales and vestigial tail.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Commonly called as caecilian.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Animal is worm-like and slender, measuring about 30 cm in length.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Body divided into head, trunk and tail.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Body is covered with a smooth, slimy and transversely ringed skin consisting of small calcified scales arranged in transverse rows. </a:t>
            </a:r>
          </a:p>
        </p:txBody>
      </p:sp>
    </p:spTree>
    <p:extLst>
      <p:ext uri="{BB962C8B-B14F-4D97-AF65-F5344CB8AC3E}">
        <p14:creationId xmlns:p14="http://schemas.microsoft.com/office/powerpoint/2010/main" val="1774395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73356C-CA5C-4AB9-902A-6C2E784F5F8C}"/>
              </a:ext>
            </a:extLst>
          </p:cNvPr>
          <p:cNvSpPr txBox="1"/>
          <p:nvPr/>
        </p:nvSpPr>
        <p:spPr>
          <a:xfrm>
            <a:off x="321817" y="190068"/>
            <a:ext cx="9115148" cy="647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Squirt glands in skin discharge an irritating fluid. Head contains eyes, nostrils and a pair of sensory tentacles.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Tympanic membrane, tympanic cavity and columella absent.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Eyes small, functionless and covered by skin.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Though reduced but contain all the parts.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 small protrusible tentacle is present between eye and nostril.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Skull compact, roofed with bone.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Limbs and limb girdles absent. Vertebrae amphicoelous.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338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1214</Words>
  <Application>Microsoft Office PowerPoint</Application>
  <PresentationFormat>Widescreen</PresentationFormat>
  <Paragraphs>158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Office Theme</vt:lpstr>
      <vt:lpstr>Facet</vt:lpstr>
      <vt:lpstr>             Fossorial specimens</vt:lpstr>
      <vt:lpstr>Talpa </vt:lpstr>
      <vt:lpstr>PowerPoint Presentation</vt:lpstr>
      <vt:lpstr>PowerPoint Presentation</vt:lpstr>
      <vt:lpstr>PowerPoint Presentation</vt:lpstr>
      <vt:lpstr>Ichthyophis </vt:lpstr>
      <vt:lpstr>PowerPoint Presentation</vt:lpstr>
      <vt:lpstr>PowerPoint Presentation</vt:lpstr>
      <vt:lpstr>PowerPoint Presentation</vt:lpstr>
      <vt:lpstr>Teredo </vt:lpstr>
      <vt:lpstr>PowerPoint Presentation</vt:lpstr>
      <vt:lpstr>PowerPoint Presentation</vt:lpstr>
      <vt:lpstr>PowerPoint Presentation</vt:lpstr>
      <vt:lpstr>PowerPoint Presentation</vt:lpstr>
      <vt:lpstr>Lepus </vt:lpstr>
      <vt:lpstr>PowerPoint Presentation</vt:lpstr>
      <vt:lpstr>PowerPoint Presentation</vt:lpstr>
      <vt:lpstr>Chaetopterus </vt:lpstr>
      <vt:lpstr>PowerPoint Presentation</vt:lpstr>
      <vt:lpstr>PowerPoint Presentation</vt:lpstr>
      <vt:lpstr>PowerPoint Presentation</vt:lpstr>
      <vt:lpstr>Naja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Fossorial specimens</dc:title>
  <dc:creator>darshana kumari</dc:creator>
  <cp:lastModifiedBy>darshana kumari</cp:lastModifiedBy>
  <cp:revision>1</cp:revision>
  <dcterms:created xsi:type="dcterms:W3CDTF">2020-10-16T13:44:58Z</dcterms:created>
  <dcterms:modified xsi:type="dcterms:W3CDTF">2020-10-16T13:46:28Z</dcterms:modified>
</cp:coreProperties>
</file>