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8" r:id="rId3"/>
    <p:sldId id="267" r:id="rId4"/>
    <p:sldId id="271" r:id="rId5"/>
    <p:sldId id="292" r:id="rId6"/>
    <p:sldId id="270" r:id="rId7"/>
    <p:sldId id="276" r:id="rId8"/>
    <p:sldId id="278" r:id="rId9"/>
    <p:sldId id="282" r:id="rId10"/>
    <p:sldId id="283" r:id="rId11"/>
    <p:sldId id="269" r:id="rId12"/>
    <p:sldId id="265" r:id="rId13"/>
    <p:sldId id="279" r:id="rId14"/>
    <p:sldId id="284" r:id="rId15"/>
    <p:sldId id="285" r:id="rId16"/>
    <p:sldId id="268" r:id="rId17"/>
    <p:sldId id="266" r:id="rId18"/>
    <p:sldId id="277" r:id="rId19"/>
    <p:sldId id="286" r:id="rId20"/>
    <p:sldId id="28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A72B8-9FEC-42DA-86B7-61ACC44B0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504CA-DFE1-4976-BF54-EF93FF7CA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27C18-FF35-4ABE-BB9C-165BA2AE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08217-2B4A-44DD-94A8-7D7EFEE89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EC7BA-B85F-40CF-9130-C7904514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7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7B115-871C-430C-AB45-C6EB4438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AA327-7642-4D08-81D9-3240352A1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F6EFC-C9D7-4EFD-94F3-974B8AA2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B45E9-1EBD-4785-85A5-5C110154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38BE3-1028-4627-8C72-479C7125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5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422902-13A7-40AA-A984-B7F37AC87E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04E26-343F-4A87-805C-8A2EEAC07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6233B-22F7-4556-A7D1-F0F36C0F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1E609-90A8-45ED-B0B9-8B5E62EC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EFE25-A17D-444B-B8DC-FC2C6FF6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11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06A86C-E401-4074-BC3D-D00CC5BCDC06}" type="datetimeFigureOut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16-10-2020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CEEE2F-89E7-42D2-87AC-81E15C2C9CF0}" type="slidenum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500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06A86C-E401-4074-BC3D-D00CC5BCDC06}" type="datetimeFigureOut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16-10-2020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CEEE2F-89E7-42D2-87AC-81E15C2C9CF0}" type="slidenum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47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4E125-13D9-45E1-BBBD-6D826B42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6274D-4B1A-4A1F-9F8D-1B331FC75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2D402-3812-4F7B-AF2B-6642DF74D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3F7F0-E62E-49B6-9A0D-5283B888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6C6D4-0BAE-4197-9347-889EB337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3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FD8D5-617E-465C-BC5B-B84483107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0D5F8-5DAE-4B15-93CC-F3434E090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BF23E-7A77-44DC-BC98-35B8D0EF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6DA2C-87BF-46AA-B000-FB07AAC3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E8F1-01A5-44ED-87D6-9D72EAA3A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7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365F5-A5FD-4DF8-964F-7BFC4577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94591-3488-4CC0-864F-B6F1DB2D9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8435A-0D7C-4629-90F9-6334826EF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89666-4229-49D5-AB0D-3D1539F3A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F569B-7D1A-4090-ACDD-1FA81838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26C8A-7039-4D1A-8525-25FAB6F77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6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2DF31-0F16-42D9-970B-050EF3300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FBC57-4378-4B8E-AFA8-9C141E4B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2DE09-3989-4FAD-BF5E-9A4354522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152C38-BF2B-442B-BA8D-AEC8C1A59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9621C3-86FB-40AC-BB92-F1AF56B157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8CD996-E038-454B-BFE1-5C38493C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D3D52-DD7F-4891-8598-CECD627BD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EA60FA-E5FD-4F07-9265-F8F09537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E0695-F2B1-4DBD-8357-857386FE2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A97ED-9067-4228-AB47-8867DC372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31731D-F7AC-42E4-8B1E-99DC6312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B9508-EED0-495E-B3E3-B95DAC077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6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0213C0-7887-453F-90DA-1281AF0C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F217A-0C97-4938-844C-0326A2530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BC08E-AD64-4650-A89D-6716DD73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7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AB935-5543-414A-9251-A02093B54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037EE-83DA-4F42-B67B-3E3BF57A2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EB847-3BE1-488A-BA69-2BE4BE242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9D412-D5CF-482B-B93D-64D1702CA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9F6C4-F249-4A27-B15C-BDE994372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E59D4-97F1-41AD-BCE1-C204B421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5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DAD8C-B611-4BE0-BB0C-EF994678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8655E4-A866-4DF8-A5A3-52FF69B7E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A9F7A-923E-49C5-9740-979E9ADA1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3F00E-C73E-4136-9074-013525C97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146F5-6417-402C-B58D-C6CA8234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3F4BC-2DEA-4F6B-9072-B4EF6D75E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2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F5A64-40FC-4528-ACEF-DF4D0471D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E96C6-19A6-407A-A7E2-C8A86F365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A2CC-89D5-4090-B789-64DDFB47B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C9C12-02B8-4BE4-A1E9-DC793FD7DEA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45152-ED57-4CA0-B3B5-B5DD462D4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21FBD-334B-49F5-95AC-4E881FF83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2B2A2-896D-4DE6-97E0-30863AC80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8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A86C-E401-4074-BC3D-D00CC5BCDC06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CEEE2F-89E7-42D2-87AC-81E15C2C9C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10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ylinae" TargetMode="External"/><Relationship Id="rId3" Type="http://schemas.openxmlformats.org/officeDocument/2006/relationships/hyperlink" Target="https://en.wikipedia.org/wiki/Animal" TargetMode="External"/><Relationship Id="rId7" Type="http://schemas.openxmlformats.org/officeDocument/2006/relationships/hyperlink" Target="https://en.wikipedia.org/wiki/Hylidae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Frog" TargetMode="External"/><Relationship Id="rId5" Type="http://schemas.openxmlformats.org/officeDocument/2006/relationships/hyperlink" Target="https://en.wikipedia.org/wiki/Amphibian" TargetMode="External"/><Relationship Id="rId4" Type="http://schemas.openxmlformats.org/officeDocument/2006/relationships/hyperlink" Target="https://en.wikipedia.org/wiki/Chordate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ld_World_monkey" TargetMode="External"/><Relationship Id="rId3" Type="http://schemas.openxmlformats.org/officeDocument/2006/relationships/hyperlink" Target="https://en.wikipedia.org/wiki/Chordate" TargetMode="External"/><Relationship Id="rId7" Type="http://schemas.openxmlformats.org/officeDocument/2006/relationships/hyperlink" Target="https://en.wikipedia.org/wiki/Simian" TargetMode="External"/><Relationship Id="rId2" Type="http://schemas.openxmlformats.org/officeDocument/2006/relationships/hyperlink" Target="https://en.wikipedia.org/wiki/Anima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Haplorhini" TargetMode="External"/><Relationship Id="rId5" Type="http://schemas.openxmlformats.org/officeDocument/2006/relationships/hyperlink" Target="https://en.wikipedia.org/wiki/Primate" TargetMode="External"/><Relationship Id="rId10" Type="http://schemas.openxmlformats.org/officeDocument/2006/relationships/image" Target="../media/image7.jpg"/><Relationship Id="rId4" Type="http://schemas.openxmlformats.org/officeDocument/2006/relationships/hyperlink" Target="https://en.wikipedia.org/wiki/Mammal" TargetMode="External"/><Relationship Id="rId9" Type="http://schemas.openxmlformats.org/officeDocument/2006/relationships/hyperlink" Target="https://en.wikipedia.org/wiki/Colobinae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rimate" TargetMode="External"/><Relationship Id="rId3" Type="http://schemas.openxmlformats.org/officeDocument/2006/relationships/hyperlink" Target="https://en.wikipedia.org/wiki/Genus" TargetMode="External"/><Relationship Id="rId7" Type="http://schemas.openxmlformats.org/officeDocument/2006/relationships/hyperlink" Target="https://en.wikipedia.org/wiki/Java" TargetMode="External"/><Relationship Id="rId2" Type="http://schemas.openxmlformats.org/officeDocument/2006/relationships/hyperlink" Target="https://en.wikipedia.org/wiki/Old_World_monkey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Borneo" TargetMode="External"/><Relationship Id="rId5" Type="http://schemas.openxmlformats.org/officeDocument/2006/relationships/hyperlink" Target="https://en.wikipedia.org/wiki/Sumatra" TargetMode="External"/><Relationship Id="rId4" Type="http://schemas.openxmlformats.org/officeDocument/2006/relationships/hyperlink" Target="https://en.wikipedia.org/wiki/Thai-Malay_Peninsula" TargetMode="External"/><Relationship Id="rId9" Type="http://schemas.openxmlformats.org/officeDocument/2006/relationships/hyperlink" Target="https://en.wikipedia.org/wiki/Diurnal_anima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guanomorpha" TargetMode="External"/><Relationship Id="rId3" Type="http://schemas.openxmlformats.org/officeDocument/2006/relationships/image" Target="../media/image2.jpg"/><Relationship Id="rId7" Type="http://schemas.openxmlformats.org/officeDocument/2006/relationships/hyperlink" Target="https://en.wikipedia.org/wiki/Squamat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Reptile" TargetMode="External"/><Relationship Id="rId5" Type="http://schemas.openxmlformats.org/officeDocument/2006/relationships/hyperlink" Target="https://en.wikipedia.org/wiki/Chordate" TargetMode="External"/><Relationship Id="rId4" Type="http://schemas.openxmlformats.org/officeDocument/2006/relationships/hyperlink" Target="https://en.wikipedia.org/wiki/Animal" TargetMode="External"/><Relationship Id="rId9" Type="http://schemas.openxmlformats.org/officeDocument/2006/relationships/hyperlink" Target="https://en.wikipedia.org/wiki/Acrodonta_(lizard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art/gouache" TargetMode="External"/><Relationship Id="rId2" Type="http://schemas.openxmlformats.org/officeDocument/2006/relationships/hyperlink" Target="https://www.britannica.com/animal/lizard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britannica.com/science/tongue" TargetMode="External"/><Relationship Id="rId4" Type="http://schemas.openxmlformats.org/officeDocument/2006/relationships/hyperlink" Target="https://www.britannica.com/science/ven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A7A8EB-3AFA-427F-A6CE-DBC8CCB8768A}"/>
              </a:ext>
            </a:extLst>
          </p:cNvPr>
          <p:cNvSpPr txBox="1"/>
          <p:nvPr/>
        </p:nvSpPr>
        <p:spPr>
          <a:xfrm>
            <a:off x="1788851" y="2074701"/>
            <a:ext cx="609895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Arboreal Adaptation of animals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16979-39B2-4F86-8A5B-7FA4DC89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Hyla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038EF6-24EE-4B6A-85D2-362B98E6CA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916" y="2104007"/>
            <a:ext cx="3781645" cy="3105289"/>
          </a:xfr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0DBDFB5-DABE-4DBE-A262-D56DEF6D724C}"/>
              </a:ext>
            </a:extLst>
          </p:cNvPr>
          <p:cNvGraphicFramePr>
            <a:graphicFrameLocks noGrp="1"/>
          </p:cNvGraphicFramePr>
          <p:nvPr/>
        </p:nvGraphicFramePr>
        <p:xfrm>
          <a:off x="1757779" y="1878890"/>
          <a:ext cx="3489142" cy="4351340"/>
        </p:xfrm>
        <a:graphic>
          <a:graphicData uri="http://schemas.openxmlformats.org/drawingml/2006/table">
            <a:tbl>
              <a:tblPr/>
              <a:tblGrid>
                <a:gridCol w="1744571">
                  <a:extLst>
                    <a:ext uri="{9D8B030D-6E8A-4147-A177-3AD203B41FA5}">
                      <a16:colId xmlns:a16="http://schemas.microsoft.com/office/drawing/2014/main" val="3980919115"/>
                    </a:ext>
                  </a:extLst>
                </a:gridCol>
                <a:gridCol w="1744571">
                  <a:extLst>
                    <a:ext uri="{9D8B030D-6E8A-4147-A177-3AD203B41FA5}">
                      <a16:colId xmlns:a16="http://schemas.microsoft.com/office/drawing/2014/main" val="1109191126"/>
                    </a:ext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effectLst/>
                        </a:rPr>
                        <a:t>Kingdom:</a:t>
                      </a: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u="none" strike="noStrike">
                          <a:solidFill>
                            <a:srgbClr val="0B0080"/>
                          </a:solidFill>
                          <a:effectLst/>
                          <a:hlinkClick r:id="rId3" tooltip="Animal"/>
                        </a:rPr>
                        <a:t>Animalia</a:t>
                      </a:r>
                      <a:endParaRPr lang="en-IN" sz="1700">
                        <a:effectLst/>
                      </a:endParaRP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821973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effectLst/>
                        </a:rPr>
                        <a:t>Phylum:</a:t>
                      </a: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u="none" strike="noStrike">
                          <a:solidFill>
                            <a:srgbClr val="0B0080"/>
                          </a:solidFill>
                          <a:effectLst/>
                          <a:hlinkClick r:id="rId4" tooltip="Chordate"/>
                        </a:rPr>
                        <a:t>Chordata</a:t>
                      </a:r>
                      <a:endParaRPr lang="en-IN" sz="1700">
                        <a:effectLst/>
                      </a:endParaRP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918110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effectLst/>
                        </a:rPr>
                        <a:t>Class:</a:t>
                      </a: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u="none" strike="noStrike">
                          <a:solidFill>
                            <a:srgbClr val="0B0080"/>
                          </a:solidFill>
                          <a:effectLst/>
                          <a:hlinkClick r:id="rId5" tooltip="Amphibian"/>
                        </a:rPr>
                        <a:t>Amphibia</a:t>
                      </a:r>
                      <a:endParaRPr lang="en-IN" sz="1700">
                        <a:effectLst/>
                      </a:endParaRP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467290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effectLst/>
                        </a:rPr>
                        <a:t>Order:</a:t>
                      </a: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u="none" strike="noStrike">
                          <a:solidFill>
                            <a:srgbClr val="0B0080"/>
                          </a:solidFill>
                          <a:effectLst/>
                          <a:hlinkClick r:id="rId6" tooltip="Frog"/>
                        </a:rPr>
                        <a:t>Anura</a:t>
                      </a:r>
                      <a:endParaRPr lang="en-IN" sz="1700">
                        <a:effectLst/>
                      </a:endParaRP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25231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effectLst/>
                        </a:rPr>
                        <a:t>Family:</a:t>
                      </a: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u="none" strike="noStrike">
                          <a:solidFill>
                            <a:srgbClr val="0B0080"/>
                          </a:solidFill>
                          <a:effectLst/>
                          <a:hlinkClick r:id="rId7" tooltip="Hylidae"/>
                        </a:rPr>
                        <a:t>Hylidae</a:t>
                      </a:r>
                      <a:endParaRPr lang="en-IN" sz="1700">
                        <a:effectLst/>
                      </a:endParaRP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6686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effectLst/>
                        </a:rPr>
                        <a:t>Subfamily:</a:t>
                      </a: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u="none" strike="noStrike">
                          <a:solidFill>
                            <a:srgbClr val="0B0080"/>
                          </a:solidFill>
                          <a:effectLst/>
                          <a:hlinkClick r:id="rId8" tooltip="Hylinae"/>
                        </a:rPr>
                        <a:t>Hylinae</a:t>
                      </a:r>
                      <a:endParaRPr lang="en-IN" sz="1700">
                        <a:effectLst/>
                      </a:endParaRP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36764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effectLst/>
                        </a:rPr>
                        <a:t>Genus:</a:t>
                      </a: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b="1" i="1" dirty="0" err="1">
                          <a:effectLst/>
                        </a:rPr>
                        <a:t>Hyla</a:t>
                      </a:r>
                      <a:endParaRPr lang="en-IN" sz="1700" dirty="0">
                        <a:effectLst/>
                      </a:endParaRPr>
                    </a:p>
                  </a:txBody>
                  <a:tcPr marL="88803" marR="88803" marT="44401" marB="4440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2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205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CC59-077F-4B7E-A031-AC82AEEF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05" y="144955"/>
            <a:ext cx="10515600" cy="1325563"/>
          </a:xfrm>
        </p:spPr>
        <p:txBody>
          <a:bodyPr/>
          <a:lstStyle/>
          <a:p>
            <a:r>
              <a:rPr lang="en-IN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Hyla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C37CF-E8D6-444E-8962-B8D8BDA9B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59" y="1133166"/>
            <a:ext cx="11043081" cy="513446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Green treefrogs are frequently found in small ponds, large lakes, marshes, and streams.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prefer habitats with plentiful floating vegetation, grasses.</a:t>
            </a:r>
          </a:p>
          <a:p>
            <a:pPr algn="just">
              <a:lnSpc>
                <a:spcPct val="150000"/>
              </a:lnSpc>
            </a:pPr>
            <a:r>
              <a:rPr lang="en-US" sz="2800" i="1" u="none" strike="noStrike" baseline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Hyla</a:t>
            </a:r>
            <a:r>
              <a:rPr lang="en-US" sz="2800" i="1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commonly distributed in India, China, United States, Africa and </a:t>
            </a:r>
            <a:r>
              <a:rPr lang="en-IN" sz="280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Canada.</a:t>
            </a:r>
          </a:p>
          <a:p>
            <a:pPr algn="just">
              <a:lnSpc>
                <a:spcPct val="150000"/>
              </a:lnSpc>
            </a:pPr>
            <a:r>
              <a:rPr lang="en-US" sz="280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 and habitat : </a:t>
            </a:r>
          </a:p>
          <a:p>
            <a:pPr algn="just">
              <a:lnSpc>
                <a:spcPct val="150000"/>
              </a:lnSpc>
            </a:pPr>
            <a:r>
              <a:rPr lang="en-US" sz="2800" i="1" u="none" strike="noStrike" baseline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Hyla</a:t>
            </a:r>
            <a:r>
              <a:rPr lang="en-US" sz="2800" i="1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arboreal in habit, living on trees and rocks.</a:t>
            </a:r>
            <a:endParaRPr lang="en-IN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433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Image result for arboreal adaptations features">
            <a:extLst>
              <a:ext uri="{FF2B5EF4-FFF2-40B4-BE49-F238E27FC236}">
                <a16:creationId xmlns:a16="http://schemas.microsoft.com/office/drawing/2014/main" id="{97ECC2F0-916D-4521-8679-2F8BE2D2B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765" y="2001845"/>
            <a:ext cx="3067050" cy="285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3B2A7D3-401F-4A21-970C-63232AAC90F6}"/>
              </a:ext>
            </a:extLst>
          </p:cNvPr>
          <p:cNvSpPr txBox="1"/>
          <p:nvPr/>
        </p:nvSpPr>
        <p:spPr>
          <a:xfrm>
            <a:off x="818964" y="904601"/>
            <a:ext cx="6094520" cy="5184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Forelimbs and hind limbs adapted for arboreal life. Terminal base of each digit is claw shaped and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toes contain expanded adhesive discs or cushions which are used to climb trees.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9346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6AE22A-07D2-441E-AB3F-C18D86837C57}"/>
              </a:ext>
            </a:extLst>
          </p:cNvPr>
          <p:cNvSpPr txBox="1"/>
          <p:nvPr/>
        </p:nvSpPr>
        <p:spPr>
          <a:xfrm>
            <a:off x="612559" y="409243"/>
            <a:ext cx="7490533" cy="2496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Skin of belly contains hygroscopic glands which help in adhering the frog with leaf, twigs or stem.</a:t>
            </a:r>
            <a:endParaRPr kumimoji="0" lang="en-IN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CAFB47-F08B-4C25-8B04-02175B394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934" y="3225478"/>
            <a:ext cx="4505909" cy="330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84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51F0F7-F846-4BE4-8701-2BAE609384B1}"/>
              </a:ext>
            </a:extLst>
          </p:cNvPr>
          <p:cNvSpPr txBox="1"/>
          <p:nvPr/>
        </p:nvSpPr>
        <p:spPr>
          <a:xfrm>
            <a:off x="523783" y="964953"/>
            <a:ext cx="8540318" cy="4538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They also change their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colour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according to their environment and show camouflage or mimicry.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Hyla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faber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shows peculiar parental care.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It comes down from the tree.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Females dig up mud of shallow pond, make small nurseries, and eggs are laid in them.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 larvae hatch and go into submerged water.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849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5B20-F668-4C8D-9F65-6EEAEC41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Preshytis</a:t>
            </a:r>
            <a:endParaRPr lang="en-IN" sz="40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A1E42B-FC66-4AEC-AA43-394440CE9E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16241" y="2012056"/>
          <a:ext cx="2386876" cy="4351338"/>
        </p:xfrm>
        <a:graphic>
          <a:graphicData uri="http://schemas.openxmlformats.org/drawingml/2006/table">
            <a:tbl>
              <a:tblPr/>
              <a:tblGrid>
                <a:gridCol w="1193438">
                  <a:extLst>
                    <a:ext uri="{9D8B030D-6E8A-4147-A177-3AD203B41FA5}">
                      <a16:colId xmlns:a16="http://schemas.microsoft.com/office/drawing/2014/main" val="386269994"/>
                    </a:ext>
                  </a:extLst>
                </a:gridCol>
                <a:gridCol w="1193438">
                  <a:extLst>
                    <a:ext uri="{9D8B030D-6E8A-4147-A177-3AD203B41FA5}">
                      <a16:colId xmlns:a16="http://schemas.microsoft.com/office/drawing/2014/main" val="992052013"/>
                    </a:ext>
                  </a:extLst>
                </a:gridCol>
              </a:tblGrid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Kingdom: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2" tooltip="Animal"/>
                        </a:rPr>
                        <a:t>Animalia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45271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Phylum: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3" tooltip="Chordate"/>
                        </a:rPr>
                        <a:t>Chordata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4845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Class: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4" tooltip="Mammal"/>
                        </a:rPr>
                        <a:t>Mammalia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27819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Order: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5" tooltip="Primate"/>
                        </a:rPr>
                        <a:t>Primates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137550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Suborder: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6" tooltip="Haplorhini"/>
                        </a:rPr>
                        <a:t>Haplorhini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79690"/>
                  </a:ext>
                </a:extLst>
              </a:tr>
              <a:tr h="630629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Infraorder: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7" tooltip="Simian"/>
                        </a:rPr>
                        <a:t>Simiiformes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209523"/>
                  </a:ext>
                </a:extLst>
              </a:tr>
              <a:tr h="630629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Family: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8" tooltip="Old World monkey"/>
                        </a:rPr>
                        <a:t>Cercopithecidae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244672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Subfamily: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u="none" strike="noStrike">
                          <a:solidFill>
                            <a:srgbClr val="0B0080"/>
                          </a:solidFill>
                          <a:effectLst/>
                          <a:hlinkClick r:id="rId9" tooltip="Colobinae"/>
                        </a:rPr>
                        <a:t>Colobinae</a:t>
                      </a:r>
                      <a:endParaRPr lang="en-IN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65071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>
                          <a:effectLst/>
                        </a:rPr>
                        <a:t>Genus: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1" i="1" dirty="0">
                          <a:effectLst/>
                        </a:rPr>
                        <a:t>Presbytis</a:t>
                      </a:r>
                      <a:endParaRPr lang="en-IN" sz="1200" dirty="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36856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74DF1A4-D0F1-46B8-9FF7-849C68F821F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044" y="2444133"/>
            <a:ext cx="4252404" cy="334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86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3DAE3-D0E6-4C08-B86B-C036D561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237" y="196449"/>
            <a:ext cx="10515600" cy="1325563"/>
          </a:xfrm>
        </p:spPr>
        <p:txBody>
          <a:bodyPr/>
          <a:lstStyle/>
          <a:p>
            <a:r>
              <a:rPr lang="en-IN" sz="4400" b="1" i="1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</a:rPr>
              <a:t>Preshytis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AB19F-C95E-4230-A4B5-6AD2CB8E3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316" y="1490432"/>
            <a:ext cx="9335611" cy="489654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sz="2400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surilis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are a group of 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Old World monkey"/>
              </a:rPr>
              <a:t>Old World monkeys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and make up the entirety of the 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Genus"/>
              </a:rPr>
              <a:t>genus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Presbytis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They live in the 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Thai-Malay Peninsula"/>
              </a:rPr>
              <a:t>Thai-Malay Peninsula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on 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Sumatra"/>
              </a:rPr>
              <a:t>Sumatra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Borneo"/>
              </a:rPr>
              <a:t>Borneo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Java"/>
              </a:rPr>
              <a:t>Java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and smaller nearby islands. </a:t>
            </a:r>
          </a:p>
          <a:p>
            <a:pPr algn="just">
              <a:lnSpc>
                <a:spcPct val="150000"/>
              </a:lnSpc>
            </a:pP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Besides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surili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the common names for the monkeys in the genus also sometimes use the terms "langur" or "leaf monkey."</a:t>
            </a:r>
          </a:p>
          <a:p>
            <a:pPr algn="just">
              <a:lnSpc>
                <a:spcPct val="150000"/>
              </a:lnSpc>
            </a:pPr>
            <a:r>
              <a:rPr lang="en-US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Surilis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are rather small, slimly built 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Primate"/>
              </a:rPr>
              <a:t>primates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Diurnal animal"/>
              </a:rPr>
              <a:t> Diurnal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forest dwellers, they spend nearly their entire lives in the trees.</a:t>
            </a:r>
          </a:p>
          <a:p>
            <a:pPr algn="just">
              <a:lnSpc>
                <a:spcPct val="150000"/>
              </a:lnSpc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496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arboreal adaptations features">
            <a:extLst>
              <a:ext uri="{FF2B5EF4-FFF2-40B4-BE49-F238E27FC236}">
                <a16:creationId xmlns:a16="http://schemas.microsoft.com/office/drawing/2014/main" id="{E74657FD-B7B4-4B9A-AA5E-039ECA1A55D6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34" y="1349669"/>
            <a:ext cx="5891213" cy="395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227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65AF29-97FE-4119-BE94-ED817FFE786B}"/>
              </a:ext>
            </a:extLst>
          </p:cNvPr>
          <p:cNvSpPr txBox="1"/>
          <p:nvPr/>
        </p:nvSpPr>
        <p:spPr>
          <a:xfrm>
            <a:off x="417250" y="612561"/>
            <a:ext cx="9090733" cy="6117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Strong chest and ribs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They have strong chest, ribs and limb girdles.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Thorax is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sub-circular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in shape and the ribs have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greater curvature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ii)Strong girdle bones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Pelvic and pectoral girdles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are strong to support the body weight during climbing and hanging.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Ilium of pelvic girdle is very broad and it serves to support the viscera.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iii)Grasping type of feet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076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C0F28D-32B9-44AF-A5D5-E54313008A68}"/>
              </a:ext>
            </a:extLst>
          </p:cNvPr>
          <p:cNvSpPr txBox="1"/>
          <p:nvPr/>
        </p:nvSpPr>
        <p:spPr>
          <a:xfrm>
            <a:off x="2880804" y="2234498"/>
            <a:ext cx="609895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endParaRPr kumimoji="0" lang="en-IN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70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A46F0-A232-41AF-A2D3-5786D262F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Chamaeleon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9FEEA3-2D1C-4658-ACD3-F0681DEE3A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419" y="2501106"/>
            <a:ext cx="5029200" cy="32004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F3DAF9-917D-4394-BC2B-5A22489AD6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504" y="96174"/>
            <a:ext cx="2324100" cy="16764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287D21-999D-4EBA-B28B-25F5DAB15DB2}"/>
              </a:ext>
            </a:extLst>
          </p:cNvPr>
          <p:cNvGraphicFramePr>
            <a:graphicFrameLocks noGrp="1"/>
          </p:cNvGraphicFramePr>
          <p:nvPr/>
        </p:nvGraphicFramePr>
        <p:xfrm>
          <a:off x="1013100" y="1958790"/>
          <a:ext cx="3186038" cy="4351338"/>
        </p:xfrm>
        <a:graphic>
          <a:graphicData uri="http://schemas.openxmlformats.org/drawingml/2006/table">
            <a:tbl>
              <a:tblPr/>
              <a:tblGrid>
                <a:gridCol w="1593019">
                  <a:extLst>
                    <a:ext uri="{9D8B030D-6E8A-4147-A177-3AD203B41FA5}">
                      <a16:colId xmlns:a16="http://schemas.microsoft.com/office/drawing/2014/main" val="1422678365"/>
                    </a:ext>
                  </a:extLst>
                </a:gridCol>
                <a:gridCol w="1593019">
                  <a:extLst>
                    <a:ext uri="{9D8B030D-6E8A-4147-A177-3AD203B41FA5}">
                      <a16:colId xmlns:a16="http://schemas.microsoft.com/office/drawing/2014/main" val="3100378766"/>
                    </a:ext>
                  </a:extLst>
                </a:gridCol>
              </a:tblGrid>
              <a:tr h="585757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>
                          <a:effectLst/>
                        </a:rPr>
                        <a:t>Kingdom:</a:t>
                      </a: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u="none" strike="noStrike">
                          <a:solidFill>
                            <a:srgbClr val="0B0080"/>
                          </a:solidFill>
                          <a:effectLst/>
                          <a:hlinkClick r:id="rId4" tooltip="Animal"/>
                        </a:rPr>
                        <a:t>Animalia</a:t>
                      </a:r>
                      <a:endParaRPr lang="en-IN" sz="1600">
                        <a:effectLst/>
                      </a:endParaRP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951680"/>
                  </a:ext>
                </a:extLst>
              </a:tr>
              <a:tr h="585757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>
                          <a:effectLst/>
                        </a:rPr>
                        <a:t>Phylum:</a:t>
                      </a: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u="none" strike="noStrike">
                          <a:solidFill>
                            <a:srgbClr val="0B0080"/>
                          </a:solidFill>
                          <a:effectLst/>
                          <a:hlinkClick r:id="rId5" tooltip="Chordate"/>
                        </a:rPr>
                        <a:t>Chordata</a:t>
                      </a:r>
                      <a:endParaRPr lang="en-IN" sz="1600">
                        <a:effectLst/>
                      </a:endParaRP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873950"/>
                  </a:ext>
                </a:extLst>
              </a:tr>
              <a:tr h="585757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>
                          <a:effectLst/>
                        </a:rPr>
                        <a:t>Class:</a:t>
                      </a: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u="none" strike="noStrike">
                          <a:solidFill>
                            <a:srgbClr val="0B0080"/>
                          </a:solidFill>
                          <a:effectLst/>
                          <a:hlinkClick r:id="rId6" tooltip="Reptile"/>
                        </a:rPr>
                        <a:t>Reptilia</a:t>
                      </a:r>
                      <a:endParaRPr lang="en-IN" sz="1600">
                        <a:effectLst/>
                      </a:endParaRP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4979"/>
                  </a:ext>
                </a:extLst>
              </a:tr>
              <a:tr h="585757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>
                          <a:effectLst/>
                        </a:rPr>
                        <a:t>Order:</a:t>
                      </a: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u="none" strike="noStrike">
                          <a:solidFill>
                            <a:srgbClr val="0B0080"/>
                          </a:solidFill>
                          <a:effectLst/>
                          <a:hlinkClick r:id="rId7" tooltip="Squamata"/>
                        </a:rPr>
                        <a:t>Squamata</a:t>
                      </a:r>
                      <a:endParaRPr lang="en-IN" sz="1600">
                        <a:effectLst/>
                      </a:endParaRP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688356"/>
                  </a:ext>
                </a:extLst>
              </a:tr>
              <a:tr h="585757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>
                          <a:effectLst/>
                        </a:rPr>
                        <a:t>Suborder:</a:t>
                      </a: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u="none" strike="noStrike">
                          <a:solidFill>
                            <a:srgbClr val="0B0080"/>
                          </a:solidFill>
                          <a:effectLst/>
                          <a:hlinkClick r:id="rId8" tooltip="Iguanomorpha"/>
                        </a:rPr>
                        <a:t>Iguania</a:t>
                      </a:r>
                      <a:endParaRPr lang="en-IN" sz="1600">
                        <a:effectLst/>
                      </a:endParaRP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405318"/>
                  </a:ext>
                </a:extLst>
              </a:tr>
              <a:tr h="585757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i="1">
                          <a:effectLst/>
                        </a:rPr>
                        <a:t>Clade</a:t>
                      </a:r>
                      <a:r>
                        <a:rPr lang="en-IN" sz="1600">
                          <a:effectLst/>
                        </a:rPr>
                        <a:t>:</a:t>
                      </a: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u="none" strike="noStrike">
                          <a:solidFill>
                            <a:srgbClr val="0B0080"/>
                          </a:solidFill>
                          <a:effectLst/>
                          <a:hlinkClick r:id="rId9" tooltip="Acrodonta (lizard)"/>
                        </a:rPr>
                        <a:t>Acrodonta</a:t>
                      </a:r>
                      <a:endParaRPr lang="en-IN" sz="1600">
                        <a:effectLst/>
                      </a:endParaRP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067748"/>
                  </a:ext>
                </a:extLst>
              </a:tr>
              <a:tr h="836796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>
                          <a:effectLst/>
                        </a:rPr>
                        <a:t>Family:</a:t>
                      </a: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1" dirty="0" err="1">
                          <a:effectLst/>
                        </a:rPr>
                        <a:t>Chamaeleonidae</a:t>
                      </a:r>
                      <a:endParaRPr lang="en-IN" sz="1600" dirty="0">
                        <a:effectLst/>
                      </a:endParaRPr>
                    </a:p>
                  </a:txBody>
                  <a:tcPr marL="83680" marR="83680" marT="41840" marB="4184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534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9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A9A0-5239-4602-8F01-1B8DCFDC0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08" y="307759"/>
            <a:ext cx="8596668" cy="1320800"/>
          </a:xfrm>
        </p:spPr>
        <p:txBody>
          <a:bodyPr/>
          <a:lstStyle/>
          <a:p>
            <a:r>
              <a:rPr lang="en-IN" b="1" i="1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Chamaeleon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70CBE-417B-4301-9D77-BDFB19879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505" y="1730023"/>
            <a:ext cx="7845229" cy="512797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Chameleons are arboreal, meaning they spend the majority of their time up in the trees. </a:t>
            </a:r>
          </a:p>
          <a:p>
            <a:pPr algn="just">
              <a:lnSpc>
                <a:spcPct val="150000"/>
              </a:lnSpc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are perfectly adapted to this lifestyle. </a:t>
            </a:r>
          </a:p>
          <a:p>
            <a:pPr algn="just">
              <a:lnSpc>
                <a:spcPct val="150000"/>
              </a:lnSpc>
            </a:pPr>
            <a:endParaRPr lang="en-IN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IN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14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00E7222-DC89-4F5F-97FB-92F524EA466F}"/>
              </a:ext>
            </a:extLst>
          </p:cNvPr>
          <p:cNvSpPr txBox="1"/>
          <p:nvPr/>
        </p:nvSpPr>
        <p:spPr>
          <a:xfrm>
            <a:off x="683580" y="1212463"/>
            <a:ext cx="8704555" cy="4433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Chameleons’ feet split at nearly a 180 degree angle allowing for a superior grip on the branches where they live.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Another great climbing adaptation is the tail.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It is very long and used to balance the body during locomotion.</a:t>
            </a:r>
          </a:p>
        </p:txBody>
      </p:sp>
    </p:spTree>
    <p:extLst>
      <p:ext uri="{BB962C8B-B14F-4D97-AF65-F5344CB8AC3E}">
        <p14:creationId xmlns:p14="http://schemas.microsoft.com/office/powerpoint/2010/main" val="300582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207B5-F38B-43B9-AF7D-C4586D1D8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095"/>
            <a:ext cx="10515600" cy="1325563"/>
          </a:xfrm>
        </p:spPr>
        <p:txBody>
          <a:bodyPr/>
          <a:lstStyle/>
          <a:p>
            <a:r>
              <a:rPr lang="en-US" i="1" dirty="0"/>
              <a:t>Chameleon</a:t>
            </a:r>
            <a:endParaRPr lang="en-IN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1C090-920B-49FF-966B-47099D3ED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93" y="1186432"/>
            <a:ext cx="9095913" cy="535147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Chameleon, (family </a:t>
            </a:r>
            <a:r>
              <a:rPr lang="en-US" sz="240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Chamaeleonidae</a:t>
            </a: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any of a group of primarily arboreal (tree-dwelling) Old World </a:t>
            </a:r>
            <a:r>
              <a:rPr lang="en-US" sz="2400" i="0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lizards</a:t>
            </a: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best known for their ability to change </a:t>
            </a:r>
            <a:r>
              <a:rPr lang="en-US" sz="2400" i="0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body </a:t>
            </a:r>
            <a:r>
              <a:rPr lang="en-US" sz="2400" i="0" strike="noStrike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colour</a:t>
            </a: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characteristics of chameleons include </a:t>
            </a:r>
            <a:r>
              <a:rPr lang="en-US" sz="240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zygodactylous</a:t>
            </a: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feet (with toes fused into opposed bundles of two and three), acrodont dentition (with the teeth attached to the edge of the jaw), eyes that move independently, atrophied </a:t>
            </a:r>
            <a:r>
              <a:rPr lang="en-US" sz="2400" i="0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venom</a:t>
            </a:r>
            <a:r>
              <a:rPr lang="en-US" sz="240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glands that produce harmless trace amounts of venom, and a long, slender projectile </a:t>
            </a:r>
            <a:r>
              <a:rPr lang="en-US" sz="2400" i="0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tongue</a:t>
            </a:r>
            <a:r>
              <a:rPr lang="en-US" sz="2400" i="0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41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82BE-77BC-4298-9494-42BA4027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26" y="98795"/>
            <a:ext cx="10515600" cy="1325563"/>
          </a:xfrm>
        </p:spPr>
        <p:txBody>
          <a:bodyPr/>
          <a:lstStyle/>
          <a:p>
            <a:r>
              <a:rPr lang="en-US" dirty="0"/>
              <a:t>Contd.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3DF1C-0710-431E-9A1B-AC70FB49A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26" y="1026635"/>
            <a:ext cx="8838460" cy="512559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Protrusible tongue</a:t>
            </a:r>
            <a:endParaRPr lang="en-US" sz="2800" b="0" i="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Long protrusible tongue makes them easy to catch the prey.</a:t>
            </a:r>
            <a:endParaRPr lang="en-US" sz="2800" b="1" i="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Changeable body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endParaRPr lang="en-US" sz="2800" b="0" i="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change their body </a:t>
            </a:r>
            <a:r>
              <a:rPr lang="en-US" sz="28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Protect the animals to hide from the enemies.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Phenomenon is called 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mimicry</a:t>
            </a: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60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protrusible tongue in arboreal">
            <a:extLst>
              <a:ext uri="{FF2B5EF4-FFF2-40B4-BE49-F238E27FC236}">
                <a16:creationId xmlns:a16="http://schemas.microsoft.com/office/drawing/2014/main" id="{F9962100-EC33-4EA0-8E8A-50D3EF70D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30" y="1242872"/>
            <a:ext cx="3876830" cy="385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Related image">
            <a:extLst>
              <a:ext uri="{FF2B5EF4-FFF2-40B4-BE49-F238E27FC236}">
                <a16:creationId xmlns:a16="http://schemas.microsoft.com/office/drawing/2014/main" id="{0F3DCBBB-1BDF-4A68-985D-CCA0BE898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528" y="1327211"/>
            <a:ext cx="4337112" cy="368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412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503FAE-09B2-4FC5-9DC2-7594D7183959}"/>
              </a:ext>
            </a:extLst>
          </p:cNvPr>
          <p:cNvSpPr txBox="1"/>
          <p:nvPr/>
        </p:nvSpPr>
        <p:spPr>
          <a:xfrm>
            <a:off x="790112" y="638270"/>
            <a:ext cx="8424908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Claws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Digits are with sharp and well developed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claws.Help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animal in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walking and climbing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on branches of tree and other vertical surfaces.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E3F5AA-E01D-4822-B8A0-A41CD58D4FED}"/>
              </a:ext>
            </a:extLst>
          </p:cNvPr>
          <p:cNvSpPr txBox="1"/>
          <p:nvPr/>
        </p:nvSpPr>
        <p:spPr>
          <a:xfrm>
            <a:off x="870011" y="3715823"/>
            <a:ext cx="8691238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Presence of neck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Neck helps to locate preys and enemies as it provides mobility to the head which enhances the efficiency of eyes.</a:t>
            </a:r>
          </a:p>
        </p:txBody>
      </p:sp>
    </p:spTree>
    <p:extLst>
      <p:ext uri="{BB962C8B-B14F-4D97-AF65-F5344CB8AC3E}">
        <p14:creationId xmlns:p14="http://schemas.microsoft.com/office/powerpoint/2010/main" val="29185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BB039B-C8A2-4F1C-85ED-F32520880023}"/>
              </a:ext>
            </a:extLst>
          </p:cNvPr>
          <p:cNvSpPr txBox="1"/>
          <p:nvPr/>
        </p:nvSpPr>
        <p:spPr>
          <a:xfrm>
            <a:off x="392837" y="1153176"/>
            <a:ext cx="8866574" cy="4158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Both forelimbs and hind limbs well developed. The claws are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zygodactylus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in which digits are found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in groups. The toes are opposed (2 versus 3) for grasping branches of trees.</a:t>
            </a:r>
            <a:endParaRPr kumimoji="0" lang="en-IN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53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683</Words>
  <Application>Microsoft Office PowerPoint</Application>
  <PresentationFormat>Widescreen</PresentationFormat>
  <Paragraphs>98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Roboto</vt:lpstr>
      <vt:lpstr>Times New Roman</vt:lpstr>
      <vt:lpstr>Trebuchet MS</vt:lpstr>
      <vt:lpstr>Wingdings</vt:lpstr>
      <vt:lpstr>Wingdings 3</vt:lpstr>
      <vt:lpstr>Office Theme</vt:lpstr>
      <vt:lpstr>Facet</vt:lpstr>
      <vt:lpstr>PowerPoint Presentation</vt:lpstr>
      <vt:lpstr>Chamaeleon</vt:lpstr>
      <vt:lpstr>Chamaeleon</vt:lpstr>
      <vt:lpstr>PowerPoint Presentation</vt:lpstr>
      <vt:lpstr>Chameleon</vt:lpstr>
      <vt:lpstr>Contd.</vt:lpstr>
      <vt:lpstr>PowerPoint Presentation</vt:lpstr>
      <vt:lpstr>PowerPoint Presentation</vt:lpstr>
      <vt:lpstr>PowerPoint Presentation</vt:lpstr>
      <vt:lpstr>Hyla</vt:lpstr>
      <vt:lpstr>Hyla</vt:lpstr>
      <vt:lpstr>PowerPoint Presentation</vt:lpstr>
      <vt:lpstr>PowerPoint Presentation</vt:lpstr>
      <vt:lpstr>PowerPoint Presentation</vt:lpstr>
      <vt:lpstr>Preshytis</vt:lpstr>
      <vt:lpstr>Preshytis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darshana kumari</dc:creator>
  <cp:lastModifiedBy>darshana kumari</cp:lastModifiedBy>
  <cp:revision>1</cp:revision>
  <dcterms:created xsi:type="dcterms:W3CDTF">2020-10-16T13:33:45Z</dcterms:created>
  <dcterms:modified xsi:type="dcterms:W3CDTF">2020-10-16T13:38:59Z</dcterms:modified>
</cp:coreProperties>
</file>