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07" r:id="rId2"/>
    <p:sldId id="264" r:id="rId3"/>
    <p:sldId id="263" r:id="rId4"/>
    <p:sldId id="293" r:id="rId5"/>
    <p:sldId id="265" r:id="rId6"/>
    <p:sldId id="298" r:id="rId7"/>
    <p:sldId id="267" r:id="rId8"/>
    <p:sldId id="294" r:id="rId9"/>
    <p:sldId id="266" r:id="rId10"/>
    <p:sldId id="268" r:id="rId11"/>
    <p:sldId id="299" r:id="rId12"/>
    <p:sldId id="295" r:id="rId13"/>
    <p:sldId id="269" r:id="rId14"/>
    <p:sldId id="300" r:id="rId15"/>
    <p:sldId id="30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0" d="100"/>
          <a:sy n="80" d="100"/>
        </p:scale>
        <p:origin x="82" y="19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6D48306-4DDC-4827-B277-2C979576D9FE}" type="datetimeFigureOut">
              <a:rPr kumimoji="0" lang="en-IN"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16-10-2020</a:t>
            </a:fld>
            <a:endParaRPr kumimoji="0" lang="en-IN"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3" name="Footer Placeholder 2"/>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IN"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7AE7B61-DC6A-4687-AC69-86092A22D137}" type="slidenum">
              <a:rPr kumimoji="0" lang="en-IN"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IN"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585590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6D48306-4DDC-4827-B277-2C979576D9FE}" type="datetimeFigureOut">
              <a:rPr kumimoji="0" lang="en-IN"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16-10-2020</a:t>
            </a:fld>
            <a:endParaRPr kumimoji="0" lang="en-IN"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IN"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7AE7B61-DC6A-4687-AC69-86092A22D137}" type="slidenum">
              <a:rPr kumimoji="0" lang="en-IN"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IN"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489148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6D48306-4DDC-4827-B277-2C979576D9FE}" type="datetimeFigureOut">
              <a:rPr lang="en-IN" smtClean="0"/>
              <a:t>16-10-2020</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7AE7B61-DC6A-4687-AC69-86092A22D137}" type="slidenum">
              <a:rPr lang="en-IN" smtClean="0"/>
              <a:t>‹#›</a:t>
            </a:fld>
            <a:endParaRPr lang="en-IN"/>
          </a:p>
        </p:txBody>
      </p:sp>
    </p:spTree>
    <p:extLst>
      <p:ext uri="{BB962C8B-B14F-4D97-AF65-F5344CB8AC3E}">
        <p14:creationId xmlns:p14="http://schemas.microsoft.com/office/powerpoint/2010/main" val="781989351"/>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en.wikipedia.org/wiki/Photic_zone" TargetMode="External"/><Relationship Id="rId2" Type="http://schemas.openxmlformats.org/officeDocument/2006/relationships/hyperlink" Target="https://en.wikipedia.org/wiki/Intertidal_zone"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en.wikipedia.org/wiki/Brackish_water" TargetMode="External"/><Relationship Id="rId2" Type="http://schemas.openxmlformats.org/officeDocument/2006/relationships/hyperlink" Target="https://en.wikipedia.org/wiki/Bivalvia" TargetMode="External"/><Relationship Id="rId1" Type="http://schemas.openxmlformats.org/officeDocument/2006/relationships/slideLayout" Target="../slideLayouts/slideLayout1.xml"/><Relationship Id="rId4" Type="http://schemas.openxmlformats.org/officeDocument/2006/relationships/hyperlink" Target="https://en.wikipedia.org/wiki/Gastropoda"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en.wikipedia.org/wiki/Valve_(mollusc)"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en.wikipedia.org/wiki/Girdle_(chiton)"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hyperlink" Target="https://en.wikipedia.org/wiki/Cormidium" TargetMode="External"/><Relationship Id="rId3" Type="http://schemas.openxmlformats.org/officeDocument/2006/relationships/hyperlink" Target="https://en.wikipedia.org/wiki/Gonophore" TargetMode="External"/><Relationship Id="rId7" Type="http://schemas.openxmlformats.org/officeDocument/2006/relationships/hyperlink" Target="https://en.wikipedia.org/wiki/Gonozooid" TargetMode="External"/><Relationship Id="rId2" Type="http://schemas.openxmlformats.org/officeDocument/2006/relationships/hyperlink" Target="https://en.wikipedia.org/wiki/Colony_(biology)" TargetMode="External"/><Relationship Id="rId1" Type="http://schemas.openxmlformats.org/officeDocument/2006/relationships/slideLayout" Target="../slideLayouts/slideLayout2.xml"/><Relationship Id="rId6" Type="http://schemas.openxmlformats.org/officeDocument/2006/relationships/hyperlink" Target="https://en.wikipedia.org/wiki/Gastrozooid" TargetMode="External"/><Relationship Id="rId5" Type="http://schemas.openxmlformats.org/officeDocument/2006/relationships/hyperlink" Target="https://en.wikipedia.org/wiki/Polyp_(zoology)" TargetMode="External"/><Relationship Id="rId4" Type="http://schemas.openxmlformats.org/officeDocument/2006/relationships/hyperlink" Target="https://en.wikipedia.org/wiki/Nectophore"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en.wikipedia.org/wiki/Bilateral_symmetry" TargetMode="External"/><Relationship Id="rId2" Type="http://schemas.openxmlformats.org/officeDocument/2006/relationships/hyperlink" Target="https://en.wikipedia.org/wiki/Planula" TargetMode="External"/><Relationship Id="rId1" Type="http://schemas.openxmlformats.org/officeDocument/2006/relationships/slideLayout" Target="../slideLayouts/slideLayout1.xml"/><Relationship Id="rId4" Type="http://schemas.openxmlformats.org/officeDocument/2006/relationships/hyperlink" Target="https://en.wikipedia.org/wiki/Mauve"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en.wikipedia.org/wiki/Yellow_jack" TargetMode="External"/><Relationship Id="rId2" Type="http://schemas.openxmlformats.org/officeDocument/2006/relationships/hyperlink" Target="https://en.wikipedia.org/wiki/Nomeus_gronovii"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E604995-AD8C-405C-843D-A34B2995E2A6}"/>
              </a:ext>
            </a:extLst>
          </p:cNvPr>
          <p:cNvSpPr txBox="1"/>
          <p:nvPr/>
        </p:nvSpPr>
        <p:spPr>
          <a:xfrm>
            <a:off x="2383655" y="1621939"/>
            <a:ext cx="6098958" cy="2862322"/>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6000" b="1" i="0" u="none" strike="noStrike" kern="1200" cap="none" spc="0" normalizeH="0" baseline="0" noProof="0" dirty="0">
                <a:ln>
                  <a:noFill/>
                </a:ln>
                <a:solidFill>
                  <a:srgbClr val="92D050"/>
                </a:solidFill>
                <a:effectLst/>
                <a:uLnTx/>
                <a:uFillTx/>
                <a:latin typeface="Arial Black" panose="020B0A04020102020204" pitchFamily="34" charset="0"/>
                <a:ea typeface="+mn-ea"/>
                <a:cs typeface="+mn-cs"/>
              </a:rPr>
              <a:t> Aquatic specimens adaptations</a:t>
            </a:r>
            <a:endParaRPr kumimoji="0" lang="en-US" sz="6000" b="0" i="0" u="none" strike="noStrike" kern="1200" cap="none" spc="0" normalizeH="0" baseline="0" noProof="0" dirty="0">
              <a:ln>
                <a:noFill/>
              </a:ln>
              <a:solidFill>
                <a:prstClr val="black"/>
              </a:solidFill>
              <a:effectLst/>
              <a:uLnTx/>
              <a:uFillTx/>
              <a:latin typeface="Arial Black" panose="020B0A04020102020204" pitchFamily="34" charset="0"/>
              <a:ea typeface="+mn-ea"/>
              <a:cs typeface="+mn-cs"/>
            </a:endParaRPr>
          </a:p>
        </p:txBody>
      </p:sp>
    </p:spTree>
    <p:extLst>
      <p:ext uri="{BB962C8B-B14F-4D97-AF65-F5344CB8AC3E}">
        <p14:creationId xmlns:p14="http://schemas.microsoft.com/office/powerpoint/2010/main" val="1571600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DC278-7797-4BCA-8798-E622F18E1B9F}"/>
              </a:ext>
            </a:extLst>
          </p:cNvPr>
          <p:cNvSpPr>
            <a:spLocks noGrp="1"/>
          </p:cNvSpPr>
          <p:nvPr>
            <p:ph type="title"/>
          </p:nvPr>
        </p:nvSpPr>
        <p:spPr>
          <a:xfrm>
            <a:off x="677334" y="343270"/>
            <a:ext cx="8596668" cy="1320800"/>
          </a:xfrm>
        </p:spPr>
        <p:txBody>
          <a:bodyPr/>
          <a:lstStyle/>
          <a:p>
            <a:r>
              <a:rPr lang="en-IN" sz="4400" b="0" i="0" dirty="0">
                <a:solidFill>
                  <a:srgbClr val="C00000"/>
                </a:solidFill>
                <a:effectLst/>
                <a:latin typeface="Arial" panose="020B0604020202020204" pitchFamily="34" charset="0"/>
                <a:cs typeface="Arial" panose="020B0604020202020204" pitchFamily="34" charset="0"/>
              </a:rPr>
              <a:t>Habitat / Food source</a:t>
            </a:r>
            <a:br>
              <a:rPr lang="en-IN" sz="4400" b="0" i="0" dirty="0">
                <a:solidFill>
                  <a:srgbClr val="C00000"/>
                </a:solidFill>
                <a:effectLst/>
                <a:latin typeface="Arial" panose="020B0604020202020204" pitchFamily="34" charset="0"/>
                <a:cs typeface="Arial" panose="020B0604020202020204" pitchFamily="34" charset="0"/>
              </a:rPr>
            </a:br>
            <a:endParaRPr lang="en-IN" dirty="0"/>
          </a:p>
        </p:txBody>
      </p:sp>
      <p:sp>
        <p:nvSpPr>
          <p:cNvPr id="3" name="Content Placeholder 2">
            <a:extLst>
              <a:ext uri="{FF2B5EF4-FFF2-40B4-BE49-F238E27FC236}">
                <a16:creationId xmlns:a16="http://schemas.microsoft.com/office/drawing/2014/main" id="{516012DC-3762-47B8-AB4C-5FB6E10161C3}"/>
              </a:ext>
            </a:extLst>
          </p:cNvPr>
          <p:cNvSpPr>
            <a:spLocks noGrp="1"/>
          </p:cNvSpPr>
          <p:nvPr>
            <p:ph idx="1"/>
          </p:nvPr>
        </p:nvSpPr>
        <p:spPr>
          <a:xfrm>
            <a:off x="1069019" y="2020933"/>
            <a:ext cx="7586709" cy="5542841"/>
          </a:xfrm>
        </p:spPr>
        <p:txBody>
          <a:bodyPr>
            <a:noAutofit/>
          </a:bodyPr>
          <a:lstStyle/>
          <a:p>
            <a:pPr algn="just">
              <a:lnSpc>
                <a:spcPct val="150000"/>
              </a:lnSpc>
            </a:pPr>
            <a:r>
              <a:rPr lang="en-US" sz="3200" b="0" i="0" dirty="0">
                <a:solidFill>
                  <a:srgbClr val="002060"/>
                </a:solidFill>
                <a:effectLst/>
                <a:latin typeface="Arial" panose="020B0604020202020204" pitchFamily="34" charset="0"/>
              </a:rPr>
              <a:t>Chitons live worldwide, from cold waters through to the tropics. </a:t>
            </a:r>
          </a:p>
          <a:p>
            <a:pPr algn="just">
              <a:lnSpc>
                <a:spcPct val="150000"/>
              </a:lnSpc>
            </a:pPr>
            <a:r>
              <a:rPr lang="en-US" sz="3200" b="0" i="0" dirty="0">
                <a:solidFill>
                  <a:srgbClr val="002060"/>
                </a:solidFill>
                <a:effectLst/>
                <a:latin typeface="Arial" panose="020B0604020202020204" pitchFamily="34" charset="0"/>
              </a:rPr>
              <a:t>They live on hard surfaces, such as on or under rocks, or in rock crevices.</a:t>
            </a:r>
          </a:p>
          <a:p>
            <a:pPr algn="just">
              <a:lnSpc>
                <a:spcPct val="150000"/>
              </a:lnSpc>
            </a:pPr>
            <a:endParaRPr lang="en-IN" sz="3200" dirty="0">
              <a:solidFill>
                <a:srgbClr val="002060"/>
              </a:solidFill>
            </a:endParaRPr>
          </a:p>
        </p:txBody>
      </p:sp>
    </p:spTree>
    <p:extLst>
      <p:ext uri="{BB962C8B-B14F-4D97-AF65-F5344CB8AC3E}">
        <p14:creationId xmlns:p14="http://schemas.microsoft.com/office/powerpoint/2010/main" val="5092068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BB90F8D-81D6-4A15-A190-5DB2E161D7BD}"/>
              </a:ext>
            </a:extLst>
          </p:cNvPr>
          <p:cNvSpPr txBox="1"/>
          <p:nvPr/>
        </p:nvSpPr>
        <p:spPr>
          <a:xfrm>
            <a:off x="372862" y="1091953"/>
            <a:ext cx="8775576" cy="4536819"/>
          </a:xfrm>
          <a:prstGeom prst="rect">
            <a:avLst/>
          </a:prstGeom>
          <a:noFill/>
        </p:spPr>
        <p:txBody>
          <a:bodyPr wrap="square">
            <a:spAutoFit/>
          </a:bodyPr>
          <a:lstStyle/>
          <a:p>
            <a:pPr marL="457200" marR="0" lvl="0" indent="-457200" algn="just" defTabSz="4572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2060"/>
                </a:solidFill>
                <a:effectLst/>
                <a:uLnTx/>
                <a:uFillTx/>
                <a:latin typeface="Arial" panose="020B0604020202020204" pitchFamily="34" charset="0"/>
                <a:ea typeface="+mn-ea"/>
                <a:cs typeface="+mn-cs"/>
              </a:rPr>
              <a:t>Some species live quite high in the </a:t>
            </a:r>
            <a:r>
              <a:rPr kumimoji="0" lang="en-US" sz="2800" b="0" i="0" u="none" strike="noStrike" kern="1200" cap="none" spc="0" normalizeH="0" baseline="0" noProof="0" dirty="0">
                <a:ln>
                  <a:noFill/>
                </a:ln>
                <a:solidFill>
                  <a:srgbClr val="002060"/>
                </a:solidFill>
                <a:effectLst/>
                <a:uLnTx/>
                <a:uFillTx/>
                <a:latin typeface="Arial" panose="020B0604020202020204" pitchFamily="34" charset="0"/>
                <a:ea typeface="+mn-ea"/>
                <a:cs typeface="+mn-cs"/>
                <a:hlinkClick r:id="rId2" tooltip="Intertidal zone">
                  <a:extLst>
                    <a:ext uri="{A12FA001-AC4F-418D-AE19-62706E023703}">
                      <ahyp:hlinkClr xmlns:ahyp="http://schemas.microsoft.com/office/drawing/2018/hyperlinkcolor" val="tx"/>
                    </a:ext>
                  </a:extLst>
                </a:hlinkClick>
              </a:rPr>
              <a:t>intertidal zone</a:t>
            </a:r>
            <a:r>
              <a:rPr kumimoji="0" lang="en-US" sz="2800" b="0" i="0" u="none" strike="noStrike" kern="1200" cap="none" spc="0" normalizeH="0" baseline="0" noProof="0" dirty="0">
                <a:ln>
                  <a:noFill/>
                </a:ln>
                <a:solidFill>
                  <a:srgbClr val="002060"/>
                </a:solidFill>
                <a:effectLst/>
                <a:uLnTx/>
                <a:uFillTx/>
                <a:latin typeface="Arial" panose="020B0604020202020204" pitchFamily="34" charset="0"/>
                <a:ea typeface="+mn-ea"/>
                <a:cs typeface="+mn-cs"/>
              </a:rPr>
              <a:t> and are exposed to the air and light for long periods. </a:t>
            </a:r>
          </a:p>
          <a:p>
            <a:pPr marL="457200" marR="0" lvl="0" indent="-457200" algn="just" defTabSz="4572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2060"/>
                </a:solidFill>
                <a:effectLst/>
                <a:uLnTx/>
                <a:uFillTx/>
                <a:latin typeface="Arial" panose="020B0604020202020204" pitchFamily="34" charset="0"/>
                <a:ea typeface="+mn-ea"/>
                <a:cs typeface="+mn-cs"/>
              </a:rPr>
              <a:t>Most species inhabit intertidal or subtidal zones, and do not extend beyond the </a:t>
            </a:r>
            <a:r>
              <a:rPr kumimoji="0" lang="en-US" sz="2800" b="0" i="0" u="none" strike="noStrike" kern="1200" cap="none" spc="0" normalizeH="0" baseline="0" noProof="0" dirty="0">
                <a:ln>
                  <a:noFill/>
                </a:ln>
                <a:solidFill>
                  <a:srgbClr val="002060"/>
                </a:solidFill>
                <a:effectLst/>
                <a:uLnTx/>
                <a:uFillTx/>
                <a:latin typeface="Arial" panose="020B0604020202020204" pitchFamily="34" charset="0"/>
                <a:ea typeface="+mn-ea"/>
                <a:cs typeface="+mn-cs"/>
                <a:hlinkClick r:id="rId3" tooltip="Photic zone">
                  <a:extLst>
                    <a:ext uri="{A12FA001-AC4F-418D-AE19-62706E023703}">
                      <ahyp:hlinkClr xmlns:ahyp="http://schemas.microsoft.com/office/drawing/2018/hyperlinkcolor" val="tx"/>
                    </a:ext>
                  </a:extLst>
                </a:hlinkClick>
              </a:rPr>
              <a:t>photic zone</a:t>
            </a:r>
            <a:r>
              <a:rPr kumimoji="0" lang="en-US" sz="2800" b="0" i="0" u="none" strike="noStrike" kern="1200" cap="none" spc="0" normalizeH="0" baseline="0" noProof="0" dirty="0">
                <a:ln>
                  <a:noFill/>
                </a:ln>
                <a:solidFill>
                  <a:srgbClr val="002060"/>
                </a:solidFill>
                <a:effectLst/>
                <a:uLnTx/>
                <a:uFillTx/>
                <a:latin typeface="Arial" panose="020B0604020202020204" pitchFamily="34" charset="0"/>
                <a:ea typeface="+mn-ea"/>
                <a:cs typeface="+mn-cs"/>
              </a:rPr>
              <a:t>, but a few species live in deep water, as deep as 6,000 m (20,000 ft)</a:t>
            </a:r>
            <a:r>
              <a:rPr kumimoji="0" lang="en-US" sz="2800" b="0" i="0" u="none" strike="noStrike" kern="1200" cap="none" spc="0" normalizeH="0" baseline="30000" noProof="0" dirty="0">
                <a:ln>
                  <a:noFill/>
                </a:ln>
                <a:solidFill>
                  <a:srgbClr val="002060"/>
                </a:solidFill>
                <a:effectLst/>
                <a:uLnTx/>
                <a:uFillTx/>
                <a:latin typeface="Arial" panose="020B0604020202020204" pitchFamily="34" charset="0"/>
                <a:ea typeface="+mn-ea"/>
                <a:cs typeface="+mn-cs"/>
              </a:rPr>
              <a:t>.</a:t>
            </a:r>
            <a:endParaRPr kumimoji="0" lang="en-US" sz="2800" b="0" i="0" u="none" strike="noStrike" kern="1200" cap="none" spc="0" normalizeH="0" baseline="0" noProof="0" dirty="0">
              <a:ln>
                <a:noFill/>
              </a:ln>
              <a:solidFill>
                <a:srgbClr val="00206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1016797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8E05D84-1C8C-4518-BEAF-4AF6FFEC7307}"/>
              </a:ext>
            </a:extLst>
          </p:cNvPr>
          <p:cNvSpPr txBox="1"/>
          <p:nvPr/>
        </p:nvSpPr>
        <p:spPr>
          <a:xfrm>
            <a:off x="461639" y="1225118"/>
            <a:ext cx="8908741" cy="4433073"/>
          </a:xfrm>
          <a:prstGeom prst="rect">
            <a:avLst/>
          </a:prstGeom>
          <a:noFill/>
        </p:spPr>
        <p:txBody>
          <a:bodyPr wrap="square">
            <a:spAutoFit/>
          </a:bodyPr>
          <a:lstStyle/>
          <a:p>
            <a:pPr marL="457200" marR="0" lvl="0" indent="-457200" algn="just" defTabSz="4572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srgbClr val="002060"/>
                </a:solidFill>
                <a:effectLst/>
                <a:uLnTx/>
                <a:uFillTx/>
                <a:latin typeface="Arial" panose="020B0604020202020204" pitchFamily="34" charset="0"/>
                <a:ea typeface="+mn-ea"/>
                <a:cs typeface="+mn-cs"/>
              </a:rPr>
              <a:t>Chitons are exclusively and fully marine.</a:t>
            </a:r>
          </a:p>
          <a:p>
            <a:pPr marL="457200" marR="0" lvl="0" indent="-457200" algn="just" defTabSz="4572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srgbClr val="002060"/>
                </a:solidFill>
                <a:effectLst/>
                <a:uLnTx/>
                <a:uFillTx/>
                <a:latin typeface="Arial" panose="020B0604020202020204" pitchFamily="34" charset="0"/>
                <a:ea typeface="+mn-ea"/>
                <a:cs typeface="+mn-cs"/>
              </a:rPr>
              <a:t> This is in contrast to the </a:t>
            </a:r>
            <a:r>
              <a:rPr kumimoji="0" lang="en-US" sz="3200" b="0" i="0" u="none" strike="noStrike" kern="1200" cap="none" spc="0" normalizeH="0" baseline="0" noProof="0" dirty="0">
                <a:ln>
                  <a:noFill/>
                </a:ln>
                <a:solidFill>
                  <a:srgbClr val="002060"/>
                </a:solidFill>
                <a:effectLst/>
                <a:uLnTx/>
                <a:uFillTx/>
                <a:latin typeface="Arial" panose="020B0604020202020204" pitchFamily="34" charset="0"/>
                <a:ea typeface="+mn-ea"/>
                <a:cs typeface="+mn-cs"/>
                <a:hlinkClick r:id="rId2" tooltip="Bivalvia">
                  <a:extLst>
                    <a:ext uri="{A12FA001-AC4F-418D-AE19-62706E023703}">
                      <ahyp:hlinkClr xmlns:ahyp="http://schemas.microsoft.com/office/drawing/2018/hyperlinkcolor" val="tx"/>
                    </a:ext>
                  </a:extLst>
                </a:hlinkClick>
              </a:rPr>
              <a:t>bivalves</a:t>
            </a:r>
            <a:r>
              <a:rPr kumimoji="0" lang="en-US" sz="3200" b="0" i="0" u="none" strike="noStrike" kern="1200" cap="none" spc="0" normalizeH="0" baseline="0" noProof="0" dirty="0">
                <a:ln>
                  <a:noFill/>
                </a:ln>
                <a:solidFill>
                  <a:srgbClr val="002060"/>
                </a:solidFill>
                <a:effectLst/>
                <a:uLnTx/>
                <a:uFillTx/>
                <a:latin typeface="Arial" panose="020B0604020202020204" pitchFamily="34" charset="0"/>
                <a:ea typeface="+mn-ea"/>
                <a:cs typeface="+mn-cs"/>
              </a:rPr>
              <a:t>, which were able to adapt to </a:t>
            </a:r>
            <a:r>
              <a:rPr kumimoji="0" lang="en-US" sz="3200" b="0" i="0" u="none" strike="noStrike" kern="1200" cap="none" spc="0" normalizeH="0" baseline="0" noProof="0" dirty="0">
                <a:ln>
                  <a:noFill/>
                </a:ln>
                <a:solidFill>
                  <a:srgbClr val="002060"/>
                </a:solidFill>
                <a:effectLst/>
                <a:uLnTx/>
                <a:uFillTx/>
                <a:latin typeface="Arial" panose="020B0604020202020204" pitchFamily="34" charset="0"/>
                <a:ea typeface="+mn-ea"/>
                <a:cs typeface="+mn-cs"/>
                <a:hlinkClick r:id="rId3" tooltip="Brackish water">
                  <a:extLst>
                    <a:ext uri="{A12FA001-AC4F-418D-AE19-62706E023703}">
                      <ahyp:hlinkClr xmlns:ahyp="http://schemas.microsoft.com/office/drawing/2018/hyperlinkcolor" val="tx"/>
                    </a:ext>
                  </a:extLst>
                </a:hlinkClick>
              </a:rPr>
              <a:t>brackish water</a:t>
            </a:r>
            <a:r>
              <a:rPr kumimoji="0" lang="en-US" sz="3200" b="0" i="0" u="none" strike="noStrike" kern="1200" cap="none" spc="0" normalizeH="0" baseline="0" noProof="0" dirty="0">
                <a:ln>
                  <a:noFill/>
                </a:ln>
                <a:solidFill>
                  <a:srgbClr val="002060"/>
                </a:solidFill>
                <a:effectLst/>
                <a:uLnTx/>
                <a:uFillTx/>
                <a:latin typeface="Arial" panose="020B0604020202020204" pitchFamily="34" charset="0"/>
                <a:ea typeface="+mn-ea"/>
                <a:cs typeface="+mn-cs"/>
              </a:rPr>
              <a:t> and fresh water, and the </a:t>
            </a:r>
            <a:r>
              <a:rPr kumimoji="0" lang="en-US" sz="3200" b="0" i="0" u="none" strike="noStrike" kern="1200" cap="none" spc="0" normalizeH="0" baseline="0" noProof="0" dirty="0">
                <a:ln>
                  <a:noFill/>
                </a:ln>
                <a:solidFill>
                  <a:srgbClr val="002060"/>
                </a:solidFill>
                <a:effectLst/>
                <a:uLnTx/>
                <a:uFillTx/>
                <a:latin typeface="Arial" panose="020B0604020202020204" pitchFamily="34" charset="0"/>
                <a:ea typeface="+mn-ea"/>
                <a:cs typeface="+mn-cs"/>
                <a:hlinkClick r:id="rId4" tooltip="Gastropoda">
                  <a:extLst>
                    <a:ext uri="{A12FA001-AC4F-418D-AE19-62706E023703}">
                      <ahyp:hlinkClr xmlns:ahyp="http://schemas.microsoft.com/office/drawing/2018/hyperlinkcolor" val="tx"/>
                    </a:ext>
                  </a:extLst>
                </a:hlinkClick>
              </a:rPr>
              <a:t>gastropods</a:t>
            </a:r>
            <a:r>
              <a:rPr kumimoji="0" lang="en-US" sz="3200" b="0" i="0" u="none" strike="noStrike" kern="1200" cap="none" spc="0" normalizeH="0" baseline="0" noProof="0" dirty="0">
                <a:ln>
                  <a:noFill/>
                </a:ln>
                <a:solidFill>
                  <a:srgbClr val="002060"/>
                </a:solidFill>
                <a:effectLst/>
                <a:uLnTx/>
                <a:uFillTx/>
                <a:latin typeface="Arial" panose="020B0604020202020204" pitchFamily="34" charset="0"/>
                <a:ea typeface="+mn-ea"/>
                <a:cs typeface="+mn-cs"/>
              </a:rPr>
              <a:t> which were able to make successful transitions to freshwater and terrestrial environments.</a:t>
            </a:r>
          </a:p>
        </p:txBody>
      </p:sp>
    </p:spTree>
    <p:extLst>
      <p:ext uri="{BB962C8B-B14F-4D97-AF65-F5344CB8AC3E}">
        <p14:creationId xmlns:p14="http://schemas.microsoft.com/office/powerpoint/2010/main" val="17513201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F7F38-6F14-4458-8142-6F5A861F77E4}"/>
              </a:ext>
            </a:extLst>
          </p:cNvPr>
          <p:cNvSpPr>
            <a:spLocks noGrp="1"/>
          </p:cNvSpPr>
          <p:nvPr>
            <p:ph type="title"/>
          </p:nvPr>
        </p:nvSpPr>
        <p:spPr/>
        <p:txBody>
          <a:bodyPr/>
          <a:lstStyle/>
          <a:p>
            <a:r>
              <a:rPr lang="en-US" b="1" dirty="0">
                <a:solidFill>
                  <a:srgbClr val="C00000"/>
                </a:solidFill>
              </a:rPr>
              <a:t>Body structure</a:t>
            </a:r>
            <a:endParaRPr lang="en-IN" dirty="0"/>
          </a:p>
        </p:txBody>
      </p:sp>
      <p:sp>
        <p:nvSpPr>
          <p:cNvPr id="3" name="Content Placeholder 2">
            <a:extLst>
              <a:ext uri="{FF2B5EF4-FFF2-40B4-BE49-F238E27FC236}">
                <a16:creationId xmlns:a16="http://schemas.microsoft.com/office/drawing/2014/main" id="{528C186E-973A-41D0-85C5-274090BA998B}"/>
              </a:ext>
            </a:extLst>
          </p:cNvPr>
          <p:cNvSpPr>
            <a:spLocks noGrp="1"/>
          </p:cNvSpPr>
          <p:nvPr>
            <p:ph idx="1"/>
          </p:nvPr>
        </p:nvSpPr>
        <p:spPr>
          <a:xfrm>
            <a:off x="890399" y="1889820"/>
            <a:ext cx="7285936" cy="4968180"/>
          </a:xfrm>
        </p:spPr>
        <p:txBody>
          <a:bodyPr>
            <a:noAutofit/>
          </a:bodyPr>
          <a:lstStyle/>
          <a:p>
            <a:pPr algn="just">
              <a:lnSpc>
                <a:spcPct val="150000"/>
              </a:lnSpc>
            </a:pPr>
            <a:r>
              <a:rPr lang="en-US" sz="3200" b="0" i="0" dirty="0">
                <a:solidFill>
                  <a:srgbClr val="002060"/>
                </a:solidFill>
                <a:effectLst/>
                <a:latin typeface="Arial" panose="020B0604020202020204" pitchFamily="34" charset="0"/>
              </a:rPr>
              <a:t>Chitons have a shell composed of eight separate shell plates or </a:t>
            </a:r>
            <a:r>
              <a:rPr lang="en-US" sz="3200" b="0" i="0" u="none" strike="noStrike" dirty="0">
                <a:solidFill>
                  <a:srgbClr val="002060"/>
                </a:solidFill>
                <a:effectLst/>
                <a:latin typeface="Arial" panose="020B0604020202020204" pitchFamily="34" charset="0"/>
                <a:hlinkClick r:id="rId2" tooltip="Valve (mollusc)">
                  <a:extLst>
                    <a:ext uri="{A12FA001-AC4F-418D-AE19-62706E023703}">
                      <ahyp:hlinkClr xmlns:ahyp="http://schemas.microsoft.com/office/drawing/2018/hyperlinkcolor" val="tx"/>
                    </a:ext>
                  </a:extLst>
                </a:hlinkClick>
              </a:rPr>
              <a:t>valves</a:t>
            </a:r>
            <a:r>
              <a:rPr lang="en-US" sz="3200" b="0" i="0" dirty="0">
                <a:solidFill>
                  <a:srgbClr val="002060"/>
                </a:solidFill>
                <a:effectLst/>
                <a:latin typeface="Arial" panose="020B0604020202020204" pitchFamily="34" charset="0"/>
              </a:rPr>
              <a:t>. </a:t>
            </a:r>
          </a:p>
          <a:p>
            <a:pPr algn="just">
              <a:lnSpc>
                <a:spcPct val="150000"/>
              </a:lnSpc>
            </a:pPr>
            <a:r>
              <a:rPr lang="en-US" sz="3200" b="0" i="0" dirty="0">
                <a:solidFill>
                  <a:srgbClr val="002060"/>
                </a:solidFill>
                <a:effectLst/>
                <a:latin typeface="Arial" panose="020B0604020202020204" pitchFamily="34" charset="0"/>
              </a:rPr>
              <a:t>These plates overlap slightly at the front and back edges, and yet articulate well with one another.</a:t>
            </a:r>
          </a:p>
        </p:txBody>
      </p:sp>
    </p:spTree>
    <p:extLst>
      <p:ext uri="{BB962C8B-B14F-4D97-AF65-F5344CB8AC3E}">
        <p14:creationId xmlns:p14="http://schemas.microsoft.com/office/powerpoint/2010/main" val="39348610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1769D4F-2326-41E0-A0C0-78AD191316DC}"/>
              </a:ext>
            </a:extLst>
          </p:cNvPr>
          <p:cNvSpPr txBox="1"/>
          <p:nvPr/>
        </p:nvSpPr>
        <p:spPr>
          <a:xfrm>
            <a:off x="443883" y="585927"/>
            <a:ext cx="8704555" cy="5911105"/>
          </a:xfrm>
          <a:prstGeom prst="rect">
            <a:avLst/>
          </a:prstGeom>
          <a:noFill/>
        </p:spPr>
        <p:txBody>
          <a:bodyPr wrap="square">
            <a:spAutoFit/>
          </a:bodyPr>
          <a:lstStyle/>
          <a:p>
            <a:pPr marL="457200" marR="0" lvl="0" indent="-457200" algn="just" defTabSz="4572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srgbClr val="002060"/>
                </a:solidFill>
                <a:effectLst/>
                <a:uLnTx/>
                <a:uFillTx/>
                <a:latin typeface="Arial" panose="020B0604020202020204" pitchFamily="34" charset="0"/>
                <a:ea typeface="+mn-ea"/>
                <a:cs typeface="+mn-cs"/>
              </a:rPr>
              <a:t> Because of this, the shell provides protection at the same time as permitting the chiton to flex upward when needed for locomotion over uneven surfaces, and even allows the animal to curl up into a ball when dislodged from rocks. </a:t>
            </a:r>
          </a:p>
          <a:p>
            <a:pPr marL="457200" marR="0" lvl="0" indent="-457200" algn="just" defTabSz="4572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srgbClr val="002060"/>
                </a:solidFill>
                <a:effectLst/>
                <a:uLnTx/>
                <a:uFillTx/>
                <a:latin typeface="Arial" panose="020B0604020202020204" pitchFamily="34" charset="0"/>
                <a:ea typeface="+mn-ea"/>
                <a:cs typeface="+mn-cs"/>
              </a:rPr>
              <a:t>The shell plates are encircled by a skirt known as a </a:t>
            </a:r>
            <a:r>
              <a:rPr kumimoji="0" lang="en-US" sz="3200" b="0" i="0" u="none" strike="noStrike" kern="1200" cap="none" spc="0" normalizeH="0" baseline="0" noProof="0" dirty="0">
                <a:ln>
                  <a:noFill/>
                </a:ln>
                <a:solidFill>
                  <a:srgbClr val="002060"/>
                </a:solidFill>
                <a:effectLst/>
                <a:uLnTx/>
                <a:uFillTx/>
                <a:latin typeface="Arial" panose="020B0604020202020204" pitchFamily="34" charset="0"/>
                <a:ea typeface="+mn-ea"/>
                <a:cs typeface="+mn-cs"/>
                <a:hlinkClick r:id="rId2" tooltip="Girdle (chiton)">
                  <a:extLst>
                    <a:ext uri="{A12FA001-AC4F-418D-AE19-62706E023703}">
                      <ahyp:hlinkClr xmlns:ahyp="http://schemas.microsoft.com/office/drawing/2018/hyperlinkcolor" val="tx"/>
                    </a:ext>
                  </a:extLst>
                </a:hlinkClick>
              </a:rPr>
              <a:t>girdle</a:t>
            </a:r>
            <a:r>
              <a:rPr kumimoji="0" lang="en-US" sz="3200" b="0" i="0" u="none" strike="noStrike" kern="1200" cap="none" spc="0" normalizeH="0" baseline="0" noProof="0" dirty="0">
                <a:ln>
                  <a:noFill/>
                </a:ln>
                <a:solidFill>
                  <a:srgbClr val="002060"/>
                </a:solidFill>
                <a:effectLst/>
                <a:uLnTx/>
                <a:uFillTx/>
                <a:latin typeface="Arial" panose="020B0604020202020204" pitchFamily="34" charset="0"/>
                <a:ea typeface="+mn-ea"/>
                <a:cs typeface="+mn-cs"/>
              </a:rPr>
              <a:t>.</a:t>
            </a:r>
            <a:endParaRPr kumimoji="0" lang="en-IN" sz="3200" b="0" i="0" u="none" strike="noStrike" kern="1200" cap="none" spc="0" normalizeH="0" baseline="0" noProof="0" dirty="0">
              <a:ln>
                <a:noFill/>
              </a:ln>
              <a:solidFill>
                <a:srgbClr val="002060"/>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384702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90EC5DF-EDA7-42C1-B058-72BD8A0FB18A}"/>
              </a:ext>
            </a:extLst>
          </p:cNvPr>
          <p:cNvSpPr txBox="1"/>
          <p:nvPr/>
        </p:nvSpPr>
        <p:spPr>
          <a:xfrm>
            <a:off x="2436921" y="2145722"/>
            <a:ext cx="6098958" cy="1107996"/>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C00000"/>
                </a:solidFill>
                <a:effectLst/>
                <a:uLnTx/>
                <a:uFillTx/>
                <a:latin typeface="Trebuchet MS" panose="020B0603020202020204"/>
                <a:ea typeface="+mn-ea"/>
                <a:cs typeface="+mn-cs"/>
              </a:rPr>
              <a:t>Thank you</a:t>
            </a:r>
            <a:endParaRPr kumimoji="0" lang="en-IN" sz="6600" b="1" i="0" u="none" strike="noStrike" kern="1200" cap="none" spc="0" normalizeH="0" baseline="0" noProof="0" dirty="0">
              <a:ln>
                <a:noFill/>
              </a:ln>
              <a:solidFill>
                <a:srgbClr val="C00000"/>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2881067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3049F-87B4-4277-9C3A-1D5E353CCC5A}"/>
              </a:ext>
            </a:extLst>
          </p:cNvPr>
          <p:cNvSpPr>
            <a:spLocks noGrp="1"/>
          </p:cNvSpPr>
          <p:nvPr>
            <p:ph type="title"/>
          </p:nvPr>
        </p:nvSpPr>
        <p:spPr/>
        <p:txBody>
          <a:bodyPr/>
          <a:lstStyle/>
          <a:p>
            <a:r>
              <a:rPr lang="en-IN" sz="4400" b="0" u="none" strike="noStrike" baseline="0" dirty="0" err="1">
                <a:solidFill>
                  <a:schemeClr val="accent2">
                    <a:lumMod val="75000"/>
                  </a:schemeClr>
                </a:solidFill>
                <a:latin typeface="Arial Black" panose="020B0A04020102020204" pitchFamily="34" charset="0"/>
              </a:rPr>
              <a:t>Physalia</a:t>
            </a:r>
            <a:endParaRPr lang="en-IN" dirty="0"/>
          </a:p>
        </p:txBody>
      </p:sp>
      <p:pic>
        <p:nvPicPr>
          <p:cNvPr id="5" name="Content Placeholder 4">
            <a:extLst>
              <a:ext uri="{FF2B5EF4-FFF2-40B4-BE49-F238E27FC236}">
                <a16:creationId xmlns:a16="http://schemas.microsoft.com/office/drawing/2014/main" id="{77103255-592F-4071-8590-8BF7E4EDAA3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68824" y="2050742"/>
            <a:ext cx="3817814" cy="3379302"/>
          </a:xfrm>
        </p:spPr>
      </p:pic>
    </p:spTree>
    <p:extLst>
      <p:ext uri="{BB962C8B-B14F-4D97-AF65-F5344CB8AC3E}">
        <p14:creationId xmlns:p14="http://schemas.microsoft.com/office/powerpoint/2010/main" val="21626834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86D64-561D-465D-9324-070F4B534A9D}"/>
              </a:ext>
            </a:extLst>
          </p:cNvPr>
          <p:cNvSpPr>
            <a:spLocks noGrp="1"/>
          </p:cNvSpPr>
          <p:nvPr>
            <p:ph type="title"/>
          </p:nvPr>
        </p:nvSpPr>
        <p:spPr>
          <a:xfrm>
            <a:off x="668456" y="538579"/>
            <a:ext cx="8596668" cy="1320800"/>
          </a:xfrm>
        </p:spPr>
        <p:txBody>
          <a:bodyPr>
            <a:normAutofit/>
          </a:bodyPr>
          <a:lstStyle/>
          <a:p>
            <a:r>
              <a:rPr lang="en-IN" sz="3200" b="0" i="0" dirty="0">
                <a:solidFill>
                  <a:srgbClr val="C00000"/>
                </a:solidFill>
                <a:effectLst/>
                <a:latin typeface="Arial" panose="020B0604020202020204" pitchFamily="34" charset="0"/>
                <a:cs typeface="Arial" panose="020B0604020202020204" pitchFamily="34" charset="0"/>
              </a:rPr>
              <a:t>Habitat / Food source</a:t>
            </a:r>
            <a:br>
              <a:rPr lang="en-IN" sz="3200" b="0" i="0" dirty="0">
                <a:solidFill>
                  <a:srgbClr val="C00000"/>
                </a:solidFill>
                <a:effectLst/>
                <a:latin typeface="Arial" panose="020B0604020202020204" pitchFamily="34" charset="0"/>
                <a:cs typeface="Arial" panose="020B0604020202020204" pitchFamily="34" charset="0"/>
              </a:rPr>
            </a:br>
            <a:endParaRPr lang="en-IN" sz="3200" dirty="0">
              <a:solidFill>
                <a:schemeClr val="accent2">
                  <a:lumMod val="75000"/>
                </a:schemeClr>
              </a:solidFill>
              <a:latin typeface="Arial Black" panose="020B0A04020102020204" pitchFamily="34" charset="0"/>
            </a:endParaRPr>
          </a:p>
        </p:txBody>
      </p:sp>
      <p:sp>
        <p:nvSpPr>
          <p:cNvPr id="3" name="Content Placeholder 2">
            <a:extLst>
              <a:ext uri="{FF2B5EF4-FFF2-40B4-BE49-F238E27FC236}">
                <a16:creationId xmlns:a16="http://schemas.microsoft.com/office/drawing/2014/main" id="{809440AB-1D4A-4237-A888-F3D7C0630063}"/>
              </a:ext>
            </a:extLst>
          </p:cNvPr>
          <p:cNvSpPr>
            <a:spLocks noGrp="1"/>
          </p:cNvSpPr>
          <p:nvPr>
            <p:ph idx="1"/>
          </p:nvPr>
        </p:nvSpPr>
        <p:spPr>
          <a:xfrm>
            <a:off x="357737" y="1549647"/>
            <a:ext cx="8907387" cy="5308353"/>
          </a:xfrm>
        </p:spPr>
        <p:txBody>
          <a:bodyPr>
            <a:noAutofit/>
          </a:bodyPr>
          <a:lstStyle/>
          <a:p>
            <a:pPr algn="just">
              <a:lnSpc>
                <a:spcPct val="150000"/>
              </a:lnSpc>
              <a:buFont typeface="Wingdings" panose="05000000000000000000" pitchFamily="2" charset="2"/>
              <a:buChar char="Ø"/>
            </a:pPr>
            <a:r>
              <a:rPr lang="en-US" sz="2400" b="0" i="0" dirty="0">
                <a:solidFill>
                  <a:srgbClr val="002060"/>
                </a:solidFill>
                <a:effectLst/>
                <a:latin typeface="Arial" panose="020B0604020202020204" pitchFamily="34" charset="0"/>
                <a:cs typeface="Arial" panose="020B0604020202020204" pitchFamily="34" charset="0"/>
              </a:rPr>
              <a:t>Found mostly in tropical and subtropical waters, the Atlantic Indian Portuguese man o' war lives at the surface of the ocean. </a:t>
            </a:r>
          </a:p>
          <a:p>
            <a:pPr algn="just">
              <a:lnSpc>
                <a:spcPct val="150000"/>
              </a:lnSpc>
              <a:buFont typeface="Wingdings" panose="05000000000000000000" pitchFamily="2" charset="2"/>
              <a:buChar char="Ø"/>
            </a:pPr>
            <a:r>
              <a:rPr lang="en-US" sz="2400" b="0" i="0" dirty="0">
                <a:solidFill>
                  <a:srgbClr val="002060"/>
                </a:solidFill>
                <a:effectLst/>
                <a:latin typeface="Arial" panose="020B0604020202020204" pitchFamily="34" charset="0"/>
                <a:cs typeface="Arial" panose="020B0604020202020204" pitchFamily="34" charset="0"/>
              </a:rPr>
              <a:t>The gas-filled bladder, or pneumatophore, remains at the surface, while the remainder is submerged. </a:t>
            </a:r>
          </a:p>
          <a:p>
            <a:pPr algn="just">
              <a:lnSpc>
                <a:spcPct val="150000"/>
              </a:lnSpc>
              <a:buFont typeface="Wingdings" panose="05000000000000000000" pitchFamily="2" charset="2"/>
              <a:buChar char="Ø"/>
            </a:pPr>
            <a:r>
              <a:rPr lang="en-US" sz="2400" b="0" i="0" dirty="0">
                <a:solidFill>
                  <a:srgbClr val="002060"/>
                </a:solidFill>
                <a:effectLst/>
                <a:latin typeface="Arial" panose="020B0604020202020204" pitchFamily="34" charset="0"/>
                <a:cs typeface="Arial" panose="020B0604020202020204" pitchFamily="34" charset="0"/>
              </a:rPr>
              <a:t>Portuguese man o' war have no means of propulsion, and move passively, driven by the winds, currents, and tides.</a:t>
            </a:r>
          </a:p>
          <a:p>
            <a:pPr algn="just">
              <a:lnSpc>
                <a:spcPct val="150000"/>
              </a:lnSpc>
            </a:pPr>
            <a:endParaRPr lang="en-IN" sz="2400" b="0" i="0" dirty="0">
              <a:solidFill>
                <a:srgbClr val="002060"/>
              </a:solidFill>
              <a:effectLst/>
              <a:latin typeface="Arial" panose="020B0604020202020204" pitchFamily="34" charset="0"/>
              <a:cs typeface="Arial" panose="020B0604020202020204" pitchFamily="34" charset="0"/>
            </a:endParaRPr>
          </a:p>
          <a:p>
            <a:pPr algn="just">
              <a:lnSpc>
                <a:spcPct val="150000"/>
              </a:lnSpc>
            </a:pPr>
            <a:endParaRPr lang="en-IN" sz="24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35297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E364D34-3A42-4586-9CF7-527C94B05C81}"/>
              </a:ext>
            </a:extLst>
          </p:cNvPr>
          <p:cNvSpPr txBox="1"/>
          <p:nvPr/>
        </p:nvSpPr>
        <p:spPr>
          <a:xfrm>
            <a:off x="448323" y="930210"/>
            <a:ext cx="9121805" cy="4536819"/>
          </a:xfrm>
          <a:prstGeom prst="rect">
            <a:avLst/>
          </a:prstGeom>
          <a:noFill/>
        </p:spPr>
        <p:txBody>
          <a:bodyPr wrap="square">
            <a:spAutoFit/>
          </a:bodyPr>
          <a:lstStyle/>
          <a:p>
            <a:pPr marL="457200" marR="0" lvl="0" indent="-457200" algn="just" defTabSz="4572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Strong winds may drive them into bays or onto beaches. </a:t>
            </a:r>
          </a:p>
          <a:p>
            <a:pPr marL="457200" marR="0" lvl="0" indent="-457200" algn="just" defTabSz="4572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Often, finding a single Portuguese man o' war is followed by finding many others in the vicinity. </a:t>
            </a:r>
          </a:p>
          <a:p>
            <a:pPr marL="457200" marR="0" lvl="0" indent="-457200" algn="just" defTabSz="4572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Because they can sting while beached, the discovery of a man o' war washed up on a beach may lead to the closure of the beach.</a:t>
            </a:r>
          </a:p>
        </p:txBody>
      </p:sp>
    </p:spTree>
    <p:extLst>
      <p:ext uri="{BB962C8B-B14F-4D97-AF65-F5344CB8AC3E}">
        <p14:creationId xmlns:p14="http://schemas.microsoft.com/office/powerpoint/2010/main" val="371278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7D0A6-9BC1-4D3F-AB27-0D257A5C6705}"/>
              </a:ext>
            </a:extLst>
          </p:cNvPr>
          <p:cNvSpPr>
            <a:spLocks noGrp="1"/>
          </p:cNvSpPr>
          <p:nvPr>
            <p:ph type="title"/>
          </p:nvPr>
        </p:nvSpPr>
        <p:spPr/>
        <p:txBody>
          <a:bodyPr/>
          <a:lstStyle/>
          <a:p>
            <a:r>
              <a:rPr lang="en-US" b="1" dirty="0">
                <a:solidFill>
                  <a:srgbClr val="C00000"/>
                </a:solidFill>
              </a:rPr>
              <a:t>Body structure</a:t>
            </a:r>
            <a:endParaRPr lang="en-IN" b="1" dirty="0">
              <a:solidFill>
                <a:srgbClr val="C00000"/>
              </a:solidFill>
            </a:endParaRPr>
          </a:p>
        </p:txBody>
      </p:sp>
      <p:sp>
        <p:nvSpPr>
          <p:cNvPr id="3" name="Content Placeholder 2">
            <a:extLst>
              <a:ext uri="{FF2B5EF4-FFF2-40B4-BE49-F238E27FC236}">
                <a16:creationId xmlns:a16="http://schemas.microsoft.com/office/drawing/2014/main" id="{C8535CFD-FC1B-43A4-82CD-65F444AFA58A}"/>
              </a:ext>
            </a:extLst>
          </p:cNvPr>
          <p:cNvSpPr>
            <a:spLocks noGrp="1"/>
          </p:cNvSpPr>
          <p:nvPr>
            <p:ph idx="1"/>
          </p:nvPr>
        </p:nvSpPr>
        <p:spPr>
          <a:xfrm>
            <a:off x="535291" y="1610173"/>
            <a:ext cx="9523109" cy="5065835"/>
          </a:xfrm>
        </p:spPr>
        <p:txBody>
          <a:bodyPr>
            <a:noAutofit/>
          </a:bodyPr>
          <a:lstStyle/>
          <a:p>
            <a:pPr>
              <a:lnSpc>
                <a:spcPct val="150000"/>
              </a:lnSpc>
            </a:pPr>
            <a:r>
              <a:rPr lang="en-US" sz="2800" b="0" i="0" dirty="0">
                <a:solidFill>
                  <a:srgbClr val="002060"/>
                </a:solidFill>
                <a:effectLst/>
                <a:latin typeface="Arial" panose="020B0604020202020204" pitchFamily="34" charset="0"/>
              </a:rPr>
              <a:t>Being a </a:t>
            </a:r>
            <a:r>
              <a:rPr lang="en-US" sz="2800" b="0" i="0" strike="noStrike" dirty="0">
                <a:solidFill>
                  <a:srgbClr val="002060"/>
                </a:solidFill>
                <a:effectLst/>
                <a:latin typeface="Arial" panose="020B0604020202020204" pitchFamily="34" charset="0"/>
                <a:hlinkClick r:id="rId2" tooltip="Colony (biology)">
                  <a:extLst>
                    <a:ext uri="{A12FA001-AC4F-418D-AE19-62706E023703}">
                      <ahyp:hlinkClr xmlns:ahyp="http://schemas.microsoft.com/office/drawing/2018/hyperlinkcolor" val="tx"/>
                    </a:ext>
                  </a:extLst>
                </a:hlinkClick>
              </a:rPr>
              <a:t>colonial</a:t>
            </a:r>
            <a:r>
              <a:rPr lang="en-US" sz="2800" b="0" i="0" dirty="0">
                <a:solidFill>
                  <a:srgbClr val="002060"/>
                </a:solidFill>
                <a:effectLst/>
                <a:latin typeface="Arial" panose="020B0604020202020204" pitchFamily="34" charset="0"/>
              </a:rPr>
              <a:t> siphonophore, the Portuguese man o' war is composed of three types of medusoids (</a:t>
            </a:r>
            <a:r>
              <a:rPr lang="en-US" sz="2800" b="0" i="0" strike="noStrike" dirty="0">
                <a:solidFill>
                  <a:srgbClr val="002060"/>
                </a:solidFill>
                <a:effectLst/>
                <a:latin typeface="Arial" panose="020B0604020202020204" pitchFamily="34" charset="0"/>
                <a:hlinkClick r:id="rId3" tooltip="Gonophore">
                  <a:extLst>
                    <a:ext uri="{A12FA001-AC4F-418D-AE19-62706E023703}">
                      <ahyp:hlinkClr xmlns:ahyp="http://schemas.microsoft.com/office/drawing/2018/hyperlinkcolor" val="tx"/>
                    </a:ext>
                  </a:extLst>
                </a:hlinkClick>
              </a:rPr>
              <a:t>gonophores</a:t>
            </a:r>
            <a:r>
              <a:rPr lang="en-US" sz="2800" b="0" i="0" dirty="0">
                <a:solidFill>
                  <a:srgbClr val="002060"/>
                </a:solidFill>
                <a:effectLst/>
                <a:latin typeface="Arial" panose="020B0604020202020204" pitchFamily="34" charset="0"/>
              </a:rPr>
              <a:t>, </a:t>
            </a:r>
            <a:r>
              <a:rPr lang="en-US" sz="2800" b="0" i="0" dirty="0" err="1">
                <a:solidFill>
                  <a:srgbClr val="002060"/>
                </a:solidFill>
                <a:effectLst/>
                <a:latin typeface="Arial" panose="020B0604020202020204" pitchFamily="34" charset="0"/>
              </a:rPr>
              <a:t>siphosomal</a:t>
            </a:r>
            <a:r>
              <a:rPr lang="en-US" sz="2800" b="0" i="0" dirty="0">
                <a:solidFill>
                  <a:srgbClr val="002060"/>
                </a:solidFill>
                <a:effectLst/>
                <a:latin typeface="Arial" panose="020B0604020202020204" pitchFamily="34" charset="0"/>
              </a:rPr>
              <a:t> </a:t>
            </a:r>
            <a:r>
              <a:rPr lang="en-US" sz="2800" b="0" i="0" strike="noStrike" dirty="0" err="1">
                <a:solidFill>
                  <a:srgbClr val="002060"/>
                </a:solidFill>
                <a:effectLst/>
                <a:latin typeface="Arial" panose="020B0604020202020204" pitchFamily="34" charset="0"/>
                <a:hlinkClick r:id="rId4" tooltip="Nectophore">
                  <a:extLst>
                    <a:ext uri="{A12FA001-AC4F-418D-AE19-62706E023703}">
                      <ahyp:hlinkClr xmlns:ahyp="http://schemas.microsoft.com/office/drawing/2018/hyperlinkcolor" val="tx"/>
                    </a:ext>
                  </a:extLst>
                </a:hlinkClick>
              </a:rPr>
              <a:t>nectophores</a:t>
            </a:r>
            <a:r>
              <a:rPr lang="en-US" sz="2800" b="0" i="0" dirty="0">
                <a:solidFill>
                  <a:srgbClr val="002060"/>
                </a:solidFill>
                <a:effectLst/>
                <a:latin typeface="Arial" panose="020B0604020202020204" pitchFamily="34" charset="0"/>
              </a:rPr>
              <a:t>, and vestigial </a:t>
            </a:r>
            <a:r>
              <a:rPr lang="en-US" sz="2800" b="0" i="0" dirty="0" err="1">
                <a:solidFill>
                  <a:srgbClr val="002060"/>
                </a:solidFill>
                <a:effectLst/>
                <a:latin typeface="Arial" panose="020B0604020202020204" pitchFamily="34" charset="0"/>
              </a:rPr>
              <a:t>siphosomal</a:t>
            </a:r>
            <a:r>
              <a:rPr lang="en-US" sz="2800" b="0" i="0" dirty="0">
                <a:solidFill>
                  <a:srgbClr val="002060"/>
                </a:solidFill>
                <a:effectLst/>
                <a:latin typeface="Arial" panose="020B0604020202020204" pitchFamily="34" charset="0"/>
              </a:rPr>
              <a:t> </a:t>
            </a:r>
            <a:r>
              <a:rPr lang="en-US" sz="2800" b="0" i="0" strike="noStrike" dirty="0" err="1">
                <a:solidFill>
                  <a:srgbClr val="002060"/>
                </a:solidFill>
                <a:effectLst/>
                <a:latin typeface="Arial" panose="020B0604020202020204" pitchFamily="34" charset="0"/>
                <a:hlinkClick r:id="rId4" tooltip="Nectophore">
                  <a:extLst>
                    <a:ext uri="{A12FA001-AC4F-418D-AE19-62706E023703}">
                      <ahyp:hlinkClr xmlns:ahyp="http://schemas.microsoft.com/office/drawing/2018/hyperlinkcolor" val="tx"/>
                    </a:ext>
                  </a:extLst>
                </a:hlinkClick>
              </a:rPr>
              <a:t>nectophores</a:t>
            </a:r>
            <a:r>
              <a:rPr lang="en-US" sz="2800" b="0" i="0" dirty="0">
                <a:solidFill>
                  <a:srgbClr val="002060"/>
                </a:solidFill>
                <a:effectLst/>
                <a:latin typeface="Arial" panose="020B0604020202020204" pitchFamily="34" charset="0"/>
              </a:rPr>
              <a:t>) and four types of </a:t>
            </a:r>
            <a:r>
              <a:rPr lang="en-US" sz="2800" b="0" i="0" strike="noStrike" dirty="0" err="1">
                <a:solidFill>
                  <a:srgbClr val="002060"/>
                </a:solidFill>
                <a:effectLst/>
                <a:latin typeface="Arial" panose="020B0604020202020204" pitchFamily="34" charset="0"/>
                <a:hlinkClick r:id="rId5" tooltip="Polyp (zoology)">
                  <a:extLst>
                    <a:ext uri="{A12FA001-AC4F-418D-AE19-62706E023703}">
                      <ahyp:hlinkClr xmlns:ahyp="http://schemas.microsoft.com/office/drawing/2018/hyperlinkcolor" val="tx"/>
                    </a:ext>
                  </a:extLst>
                </a:hlinkClick>
              </a:rPr>
              <a:t>polypoids</a:t>
            </a:r>
            <a:r>
              <a:rPr lang="en-US" sz="2800" b="0" i="0" dirty="0">
                <a:solidFill>
                  <a:srgbClr val="002060"/>
                </a:solidFill>
                <a:effectLst/>
                <a:latin typeface="Arial" panose="020B0604020202020204" pitchFamily="34" charset="0"/>
              </a:rPr>
              <a:t> (free </a:t>
            </a:r>
            <a:r>
              <a:rPr lang="en-US" sz="2800" b="0" i="0" strike="noStrike" dirty="0" err="1">
                <a:solidFill>
                  <a:srgbClr val="002060"/>
                </a:solidFill>
                <a:effectLst/>
                <a:latin typeface="Arial" panose="020B0604020202020204" pitchFamily="34" charset="0"/>
                <a:hlinkClick r:id="rId6" tooltip="Gastrozooid">
                  <a:extLst>
                    <a:ext uri="{A12FA001-AC4F-418D-AE19-62706E023703}">
                      <ahyp:hlinkClr xmlns:ahyp="http://schemas.microsoft.com/office/drawing/2018/hyperlinkcolor" val="tx"/>
                    </a:ext>
                  </a:extLst>
                </a:hlinkClick>
              </a:rPr>
              <a:t>gastrozooids</a:t>
            </a:r>
            <a:r>
              <a:rPr lang="en-US" sz="2800" b="0" i="0" dirty="0">
                <a:solidFill>
                  <a:srgbClr val="002060"/>
                </a:solidFill>
                <a:effectLst/>
                <a:latin typeface="Arial" panose="020B0604020202020204" pitchFamily="34" charset="0"/>
              </a:rPr>
              <a:t>, </a:t>
            </a:r>
            <a:r>
              <a:rPr lang="en-US" sz="2800" b="0" i="0" dirty="0" err="1">
                <a:solidFill>
                  <a:srgbClr val="002060"/>
                </a:solidFill>
                <a:effectLst/>
                <a:latin typeface="Arial" panose="020B0604020202020204" pitchFamily="34" charset="0"/>
              </a:rPr>
              <a:t>gastrozooids</a:t>
            </a:r>
            <a:r>
              <a:rPr lang="en-US" sz="2800" b="0" i="0" dirty="0">
                <a:solidFill>
                  <a:srgbClr val="002060"/>
                </a:solidFill>
                <a:effectLst/>
                <a:latin typeface="Arial" panose="020B0604020202020204" pitchFamily="34" charset="0"/>
              </a:rPr>
              <a:t> with tentacles, </a:t>
            </a:r>
            <a:r>
              <a:rPr lang="en-US" sz="2800" b="0" i="0" strike="noStrike" dirty="0" err="1">
                <a:solidFill>
                  <a:srgbClr val="002060"/>
                </a:solidFill>
                <a:effectLst/>
                <a:latin typeface="Arial" panose="020B0604020202020204" pitchFamily="34" charset="0"/>
                <a:hlinkClick r:id="rId7" tooltip="Gonozooid">
                  <a:extLst>
                    <a:ext uri="{A12FA001-AC4F-418D-AE19-62706E023703}">
                      <ahyp:hlinkClr xmlns:ahyp="http://schemas.microsoft.com/office/drawing/2018/hyperlinkcolor" val="tx"/>
                    </a:ext>
                  </a:extLst>
                </a:hlinkClick>
              </a:rPr>
              <a:t>gonozooids</a:t>
            </a:r>
            <a:r>
              <a:rPr lang="en-US" sz="2800" b="0" i="0" dirty="0">
                <a:solidFill>
                  <a:srgbClr val="002060"/>
                </a:solidFill>
                <a:effectLst/>
                <a:latin typeface="Arial" panose="020B0604020202020204" pitchFamily="34" charset="0"/>
              </a:rPr>
              <a:t>, and </a:t>
            </a:r>
            <a:r>
              <a:rPr lang="en-US" sz="2800" b="0" i="0" dirty="0" err="1">
                <a:solidFill>
                  <a:srgbClr val="002060"/>
                </a:solidFill>
                <a:effectLst/>
                <a:latin typeface="Arial" panose="020B0604020202020204" pitchFamily="34" charset="0"/>
              </a:rPr>
              <a:t>gonopalpons</a:t>
            </a:r>
            <a:r>
              <a:rPr lang="en-US" sz="2800" b="0" i="0" dirty="0">
                <a:solidFill>
                  <a:srgbClr val="002060"/>
                </a:solidFill>
                <a:effectLst/>
                <a:latin typeface="Arial" panose="020B0604020202020204" pitchFamily="34" charset="0"/>
              </a:rPr>
              <a:t>), grouped into </a:t>
            </a:r>
            <a:r>
              <a:rPr lang="en-US" sz="2800" b="0" i="0" strike="noStrike" dirty="0" err="1">
                <a:solidFill>
                  <a:srgbClr val="002060"/>
                </a:solidFill>
                <a:effectLst/>
                <a:latin typeface="Arial" panose="020B0604020202020204" pitchFamily="34" charset="0"/>
                <a:hlinkClick r:id="rId8" tooltip="Cormidium">
                  <a:extLst>
                    <a:ext uri="{A12FA001-AC4F-418D-AE19-62706E023703}">
                      <ahyp:hlinkClr xmlns:ahyp="http://schemas.microsoft.com/office/drawing/2018/hyperlinkcolor" val="tx"/>
                    </a:ext>
                  </a:extLst>
                </a:hlinkClick>
              </a:rPr>
              <a:t>cormidia</a:t>
            </a:r>
            <a:r>
              <a:rPr lang="en-US" sz="2800" b="0" i="0" dirty="0">
                <a:solidFill>
                  <a:srgbClr val="002060"/>
                </a:solidFill>
                <a:effectLst/>
                <a:latin typeface="Arial" panose="020B0604020202020204" pitchFamily="34" charset="0"/>
              </a:rPr>
              <a:t> beneath the pneumatophore, a sail-shaped structure filled with gas.</a:t>
            </a:r>
          </a:p>
        </p:txBody>
      </p:sp>
    </p:spTree>
    <p:extLst>
      <p:ext uri="{BB962C8B-B14F-4D97-AF65-F5344CB8AC3E}">
        <p14:creationId xmlns:p14="http://schemas.microsoft.com/office/powerpoint/2010/main" val="13618459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A50D78-96C4-4ABC-AE56-B499A699D75C}"/>
              </a:ext>
            </a:extLst>
          </p:cNvPr>
          <p:cNvSpPr txBox="1"/>
          <p:nvPr/>
        </p:nvSpPr>
        <p:spPr>
          <a:xfrm>
            <a:off x="612558" y="837136"/>
            <a:ext cx="8704555" cy="5183727"/>
          </a:xfrm>
          <a:prstGeom prst="rect">
            <a:avLst/>
          </a:prstGeom>
          <a:noFill/>
        </p:spPr>
        <p:txBody>
          <a:bodyPr wrap="square">
            <a:spAutoFit/>
          </a:bodyPr>
          <a:lstStyle/>
          <a:p>
            <a:pPr marL="457200" marR="0" lvl="0" indent="-457200" algn="l" defTabSz="4572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2060"/>
                </a:solidFill>
                <a:effectLst/>
                <a:uLnTx/>
                <a:uFillTx/>
                <a:latin typeface="Arial" panose="020B0604020202020204" pitchFamily="34" charset="0"/>
                <a:ea typeface="+mn-ea"/>
                <a:cs typeface="+mn-cs"/>
              </a:rPr>
              <a:t>The pneumatophore develops from the </a:t>
            </a:r>
            <a:r>
              <a:rPr kumimoji="0" lang="en-US" sz="2800" b="0" i="0" u="none" strike="noStrike" kern="1200" cap="none" spc="0" normalizeH="0" baseline="0" noProof="0" dirty="0">
                <a:ln>
                  <a:noFill/>
                </a:ln>
                <a:solidFill>
                  <a:srgbClr val="002060"/>
                </a:solidFill>
                <a:effectLst/>
                <a:uLnTx/>
                <a:uFillTx/>
                <a:latin typeface="Arial" panose="020B0604020202020204" pitchFamily="34" charset="0"/>
                <a:ea typeface="+mn-ea"/>
                <a:cs typeface="+mn-cs"/>
                <a:hlinkClick r:id="rId2" tooltip="Planula">
                  <a:extLst>
                    <a:ext uri="{A12FA001-AC4F-418D-AE19-62706E023703}">
                      <ahyp:hlinkClr xmlns:ahyp="http://schemas.microsoft.com/office/drawing/2018/hyperlinkcolor" val="tx"/>
                    </a:ext>
                  </a:extLst>
                </a:hlinkClick>
              </a:rPr>
              <a:t>planula</a:t>
            </a:r>
            <a:r>
              <a:rPr kumimoji="0" lang="en-US" sz="2800" b="0" i="0" u="none" strike="noStrike" kern="1200" cap="none" spc="0" normalizeH="0" baseline="0" noProof="0" dirty="0">
                <a:ln>
                  <a:noFill/>
                </a:ln>
                <a:solidFill>
                  <a:srgbClr val="002060"/>
                </a:solidFill>
                <a:effectLst/>
                <a:uLnTx/>
                <a:uFillTx/>
                <a:latin typeface="Arial" panose="020B0604020202020204" pitchFamily="34" charset="0"/>
                <a:ea typeface="+mn-ea"/>
                <a:cs typeface="+mn-cs"/>
              </a:rPr>
              <a:t>, unlike the other polyps.</a:t>
            </a:r>
          </a:p>
          <a:p>
            <a:pPr marL="457200" marR="0" lvl="0" indent="-457200" algn="l" defTabSz="4572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2060"/>
                </a:solidFill>
                <a:effectLst/>
                <a:uLnTx/>
                <a:uFillTx/>
                <a:latin typeface="Arial" panose="020B0604020202020204" pitchFamily="34" charset="0"/>
                <a:ea typeface="+mn-ea"/>
                <a:cs typeface="+mn-cs"/>
              </a:rPr>
              <a:t>This sail is </a:t>
            </a:r>
            <a:r>
              <a:rPr kumimoji="0" lang="en-US" sz="2800" b="0" i="0" u="none" strike="noStrike" kern="1200" cap="none" spc="0" normalizeH="0" baseline="0" noProof="0" dirty="0">
                <a:ln>
                  <a:noFill/>
                </a:ln>
                <a:solidFill>
                  <a:srgbClr val="002060"/>
                </a:solidFill>
                <a:effectLst/>
                <a:uLnTx/>
                <a:uFillTx/>
                <a:latin typeface="Arial" panose="020B0604020202020204" pitchFamily="34" charset="0"/>
                <a:ea typeface="+mn-ea"/>
                <a:cs typeface="+mn-cs"/>
                <a:hlinkClick r:id="rId3" tooltip="Bilateral symmetry">
                  <a:extLst>
                    <a:ext uri="{A12FA001-AC4F-418D-AE19-62706E023703}">
                      <ahyp:hlinkClr xmlns:ahyp="http://schemas.microsoft.com/office/drawing/2018/hyperlinkcolor" val="tx"/>
                    </a:ext>
                  </a:extLst>
                </a:hlinkClick>
              </a:rPr>
              <a:t>bilaterally symmetrical</a:t>
            </a:r>
            <a:r>
              <a:rPr kumimoji="0" lang="en-US" sz="2800" b="0" i="0" u="none" strike="noStrike" kern="1200" cap="none" spc="0" normalizeH="0" baseline="0" noProof="0" dirty="0">
                <a:ln>
                  <a:noFill/>
                </a:ln>
                <a:solidFill>
                  <a:srgbClr val="002060"/>
                </a:solidFill>
                <a:effectLst/>
                <a:uLnTx/>
                <a:uFillTx/>
                <a:latin typeface="Arial" panose="020B0604020202020204" pitchFamily="34" charset="0"/>
                <a:ea typeface="+mn-ea"/>
                <a:cs typeface="+mn-cs"/>
              </a:rPr>
              <a:t>, with the tentacles at one end. It is translucent, and is tinged blue, purple, pink, or </a:t>
            </a:r>
            <a:r>
              <a:rPr kumimoji="0" lang="en-US" sz="2800" b="0" i="0" u="none" strike="noStrike" kern="1200" cap="none" spc="0" normalizeH="0" baseline="0" noProof="0" dirty="0">
                <a:ln>
                  <a:noFill/>
                </a:ln>
                <a:solidFill>
                  <a:srgbClr val="002060"/>
                </a:solidFill>
                <a:effectLst/>
                <a:uLnTx/>
                <a:uFillTx/>
                <a:latin typeface="Arial" panose="020B0604020202020204" pitchFamily="34" charset="0"/>
                <a:ea typeface="+mn-ea"/>
                <a:cs typeface="+mn-cs"/>
                <a:hlinkClick r:id="rId4" tooltip="Mauve">
                  <a:extLst>
                    <a:ext uri="{A12FA001-AC4F-418D-AE19-62706E023703}">
                      <ahyp:hlinkClr xmlns:ahyp="http://schemas.microsoft.com/office/drawing/2018/hyperlinkcolor" val="tx"/>
                    </a:ext>
                  </a:extLst>
                </a:hlinkClick>
              </a:rPr>
              <a:t>mauve</a:t>
            </a:r>
            <a:r>
              <a:rPr kumimoji="0" lang="en-US" sz="2800" b="0" i="0" u="none" strike="noStrike" kern="1200" cap="none" spc="0" normalizeH="0" baseline="0" noProof="0" dirty="0">
                <a:ln>
                  <a:noFill/>
                </a:ln>
                <a:solidFill>
                  <a:srgbClr val="002060"/>
                </a:solidFill>
                <a:effectLst/>
                <a:uLnTx/>
                <a:uFillTx/>
                <a:latin typeface="Arial" panose="020B0604020202020204" pitchFamily="34" charset="0"/>
                <a:ea typeface="+mn-ea"/>
                <a:cs typeface="+mn-cs"/>
              </a:rPr>
              <a:t>. </a:t>
            </a:r>
          </a:p>
          <a:p>
            <a:pPr marL="457200" marR="0" lvl="0" indent="-457200" algn="l" defTabSz="4572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2060"/>
                </a:solidFill>
                <a:effectLst/>
                <a:uLnTx/>
                <a:uFillTx/>
                <a:latin typeface="Arial" panose="020B0604020202020204" pitchFamily="34" charset="0"/>
                <a:ea typeface="+mn-ea"/>
                <a:cs typeface="+mn-cs"/>
              </a:rPr>
              <a:t>It may be 9 to 30 </a:t>
            </a:r>
            <a:r>
              <a:rPr kumimoji="0" lang="en-US" sz="2800" b="0" i="0" u="none" strike="noStrike" kern="1200" cap="none" spc="0" normalizeH="0" baseline="0" noProof="0" dirty="0" err="1">
                <a:ln>
                  <a:noFill/>
                </a:ln>
                <a:solidFill>
                  <a:srgbClr val="002060"/>
                </a:solidFill>
                <a:effectLst/>
                <a:uLnTx/>
                <a:uFillTx/>
                <a:latin typeface="Arial" panose="020B0604020202020204" pitchFamily="34" charset="0"/>
                <a:ea typeface="+mn-ea"/>
                <a:cs typeface="+mn-cs"/>
              </a:rPr>
              <a:t>centimetres</a:t>
            </a:r>
            <a:r>
              <a:rPr kumimoji="0" lang="en-US" sz="2800" b="0" i="0" u="none" strike="noStrike" kern="1200" cap="none" spc="0" normalizeH="0" baseline="0" noProof="0" dirty="0">
                <a:ln>
                  <a:noFill/>
                </a:ln>
                <a:solidFill>
                  <a:srgbClr val="002060"/>
                </a:solidFill>
                <a:effectLst/>
                <a:uLnTx/>
                <a:uFillTx/>
                <a:latin typeface="Arial" panose="020B0604020202020204" pitchFamily="34" charset="0"/>
                <a:ea typeface="+mn-ea"/>
                <a:cs typeface="+mn-cs"/>
              </a:rPr>
              <a:t> (3 </a:t>
            </a:r>
            <a:r>
              <a:rPr kumimoji="0" lang="en-US" sz="2800" b="0" i="0" u="none" strike="noStrike" kern="1200" cap="none" spc="0" normalizeH="0" baseline="30000" noProof="0" dirty="0">
                <a:ln>
                  <a:noFill/>
                </a:ln>
                <a:solidFill>
                  <a:srgbClr val="002060"/>
                </a:solidFill>
                <a:effectLst/>
                <a:uLnTx/>
                <a:uFillTx/>
                <a:latin typeface="Arial" panose="020B0604020202020204" pitchFamily="34" charset="0"/>
                <a:ea typeface="+mn-ea"/>
                <a:cs typeface="+mn-cs"/>
              </a:rPr>
              <a:t>1</a:t>
            </a:r>
            <a:r>
              <a:rPr kumimoji="0" lang="en-US" sz="2800" b="0" i="0" u="none" strike="noStrike" kern="1200" cap="none" spc="0" normalizeH="0" baseline="0" noProof="0" dirty="0">
                <a:ln>
                  <a:noFill/>
                </a:ln>
                <a:solidFill>
                  <a:srgbClr val="002060"/>
                </a:solidFill>
                <a:effectLst/>
                <a:uLnTx/>
                <a:uFillTx/>
                <a:latin typeface="Arial" panose="020B0604020202020204" pitchFamily="34" charset="0"/>
                <a:ea typeface="+mn-ea"/>
                <a:cs typeface="+mn-cs"/>
              </a:rPr>
              <a:t>⁄</a:t>
            </a:r>
            <a:r>
              <a:rPr kumimoji="0" lang="en-US" sz="2800" b="0" i="0" u="none" strike="noStrike" kern="1200" cap="none" spc="0" normalizeH="0" baseline="-25000" noProof="0" dirty="0">
                <a:ln>
                  <a:noFill/>
                </a:ln>
                <a:solidFill>
                  <a:srgbClr val="002060"/>
                </a:solidFill>
                <a:effectLst/>
                <a:uLnTx/>
                <a:uFillTx/>
                <a:latin typeface="Arial" panose="020B0604020202020204" pitchFamily="34" charset="0"/>
                <a:ea typeface="+mn-ea"/>
                <a:cs typeface="+mn-cs"/>
              </a:rPr>
              <a:t>2</a:t>
            </a:r>
            <a:r>
              <a:rPr kumimoji="0" lang="en-US" sz="2800" b="0" i="0" u="none" strike="noStrike" kern="1200" cap="none" spc="0" normalizeH="0" baseline="0" noProof="0" dirty="0">
                <a:ln>
                  <a:noFill/>
                </a:ln>
                <a:solidFill>
                  <a:srgbClr val="002060"/>
                </a:solidFill>
                <a:effectLst/>
                <a:uLnTx/>
                <a:uFillTx/>
                <a:latin typeface="Arial" panose="020B0604020202020204" pitchFamily="34" charset="0"/>
                <a:ea typeface="+mn-ea"/>
                <a:cs typeface="+mn-cs"/>
              </a:rPr>
              <a:t> to 12 inches) long and may extend as much as 15 cm (6 in) above the water</a:t>
            </a:r>
            <a:endParaRPr kumimoji="0" lang="en-IN" sz="2800" b="0" i="0" u="none" strike="noStrike" kern="1200" cap="none" spc="0" normalizeH="0" baseline="0" noProof="0" dirty="0">
              <a:ln>
                <a:noFill/>
              </a:ln>
              <a:solidFill>
                <a:srgbClr val="002060"/>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7063812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A34E2-A8A6-49AA-8303-BE9237F2FD8D}"/>
              </a:ext>
            </a:extLst>
          </p:cNvPr>
          <p:cNvSpPr>
            <a:spLocks noGrp="1"/>
          </p:cNvSpPr>
          <p:nvPr>
            <p:ph type="title"/>
          </p:nvPr>
        </p:nvSpPr>
        <p:spPr>
          <a:xfrm>
            <a:off x="482026" y="294828"/>
            <a:ext cx="8596668" cy="1320800"/>
          </a:xfrm>
        </p:spPr>
        <p:txBody>
          <a:bodyPr/>
          <a:lstStyle/>
          <a:p>
            <a:r>
              <a:rPr lang="en-IN" b="0" i="0" dirty="0">
                <a:solidFill>
                  <a:srgbClr val="000000"/>
                </a:solidFill>
                <a:effectLst/>
                <a:latin typeface="Linux Libertine"/>
              </a:rPr>
              <a:t>Commensalism and symbiosis</a:t>
            </a:r>
            <a:br>
              <a:rPr lang="en-IN" b="0" i="0" dirty="0">
                <a:solidFill>
                  <a:srgbClr val="000000"/>
                </a:solidFill>
                <a:effectLst/>
                <a:latin typeface="Linux Libertine"/>
              </a:rPr>
            </a:br>
            <a:endParaRPr lang="en-IN" dirty="0"/>
          </a:p>
        </p:txBody>
      </p:sp>
      <p:sp>
        <p:nvSpPr>
          <p:cNvPr id="3" name="Content Placeholder 2">
            <a:extLst>
              <a:ext uri="{FF2B5EF4-FFF2-40B4-BE49-F238E27FC236}">
                <a16:creationId xmlns:a16="http://schemas.microsoft.com/office/drawing/2014/main" id="{FDA07BFB-DC19-4B91-BD58-CF81E28ACC86}"/>
              </a:ext>
            </a:extLst>
          </p:cNvPr>
          <p:cNvSpPr>
            <a:spLocks noGrp="1"/>
          </p:cNvSpPr>
          <p:nvPr>
            <p:ph idx="1"/>
          </p:nvPr>
        </p:nvSpPr>
        <p:spPr>
          <a:xfrm>
            <a:off x="411004" y="1361599"/>
            <a:ext cx="8866162" cy="4959302"/>
          </a:xfrm>
        </p:spPr>
        <p:txBody>
          <a:bodyPr>
            <a:noAutofit/>
          </a:bodyPr>
          <a:lstStyle/>
          <a:p>
            <a:pPr algn="just">
              <a:lnSpc>
                <a:spcPct val="150000"/>
              </a:lnSpc>
            </a:pPr>
            <a:r>
              <a:rPr lang="en-US" sz="2400" b="0" i="0" dirty="0">
                <a:solidFill>
                  <a:srgbClr val="C00000"/>
                </a:solidFill>
                <a:effectLst/>
                <a:latin typeface="Arial" panose="020B0604020202020204" pitchFamily="34" charset="0"/>
              </a:rPr>
              <a:t>A small fish, </a:t>
            </a:r>
            <a:r>
              <a:rPr lang="en-US" sz="2400" b="0" i="1" strike="noStrike" dirty="0" err="1">
                <a:solidFill>
                  <a:srgbClr val="0563C1"/>
                </a:solidFill>
                <a:effectLst/>
                <a:latin typeface="Arial" panose="020B0604020202020204" pitchFamily="34" charset="0"/>
                <a:hlinkClick r:id="rId2" tooltip="Nomeus gronovii">
                  <a:extLst>
                    <a:ext uri="{A12FA001-AC4F-418D-AE19-62706E023703}">
                      <ahyp:hlinkClr xmlns:ahyp="http://schemas.microsoft.com/office/drawing/2018/hyperlinkcolor" val="tx"/>
                    </a:ext>
                  </a:extLst>
                </a:hlinkClick>
              </a:rPr>
              <a:t>Nomeus</a:t>
            </a:r>
            <a:r>
              <a:rPr lang="en-US" sz="2400" b="0" i="1" strike="noStrike" dirty="0">
                <a:solidFill>
                  <a:srgbClr val="0563C1"/>
                </a:solidFill>
                <a:effectLst/>
                <a:latin typeface="Arial" panose="020B0604020202020204" pitchFamily="34" charset="0"/>
                <a:hlinkClick r:id="rId2" tooltip="Nomeus gronovii">
                  <a:extLst>
                    <a:ext uri="{A12FA001-AC4F-418D-AE19-62706E023703}">
                      <ahyp:hlinkClr xmlns:ahyp="http://schemas.microsoft.com/office/drawing/2018/hyperlinkcolor" val="tx"/>
                    </a:ext>
                  </a:extLst>
                </a:hlinkClick>
              </a:rPr>
              <a:t> </a:t>
            </a:r>
            <a:r>
              <a:rPr lang="en-US" sz="2400" b="0" i="1" strike="noStrike" dirty="0" err="1">
                <a:solidFill>
                  <a:srgbClr val="C00000"/>
                </a:solidFill>
                <a:effectLst/>
                <a:latin typeface="Arial" panose="020B0604020202020204" pitchFamily="34" charset="0"/>
                <a:hlinkClick r:id="rId2" tooltip="Nomeus gronovii">
                  <a:extLst>
                    <a:ext uri="{A12FA001-AC4F-418D-AE19-62706E023703}">
                      <ahyp:hlinkClr xmlns:ahyp="http://schemas.microsoft.com/office/drawing/2018/hyperlinkcolor" val="tx"/>
                    </a:ext>
                  </a:extLst>
                </a:hlinkClick>
              </a:rPr>
              <a:t>gronovii</a:t>
            </a:r>
            <a:r>
              <a:rPr lang="en-US" sz="2400" b="0" i="0" dirty="0">
                <a:solidFill>
                  <a:srgbClr val="C00000"/>
                </a:solidFill>
                <a:effectLst/>
                <a:latin typeface="Arial" panose="020B0604020202020204" pitchFamily="34" charset="0"/>
              </a:rPr>
              <a:t> (the man-of-war fish or shepherd fish), is partially immune to the venom from the stinging cells and can live among the tentacles.</a:t>
            </a:r>
          </a:p>
          <a:p>
            <a:pPr algn="just">
              <a:lnSpc>
                <a:spcPct val="150000"/>
              </a:lnSpc>
            </a:pPr>
            <a:r>
              <a:rPr lang="en-US" sz="2400" b="0" i="0" dirty="0">
                <a:solidFill>
                  <a:srgbClr val="C00000"/>
                </a:solidFill>
                <a:effectLst/>
                <a:latin typeface="Arial" panose="020B0604020202020204" pitchFamily="34" charset="0"/>
              </a:rPr>
              <a:t> It seems to avoid the larger, stinging tentacles but feeds on the smaller tentacles beneath the gas bladder. </a:t>
            </a:r>
          </a:p>
          <a:p>
            <a:pPr algn="just">
              <a:lnSpc>
                <a:spcPct val="150000"/>
              </a:lnSpc>
            </a:pPr>
            <a:r>
              <a:rPr lang="en-US" sz="2400" b="0" i="0" dirty="0">
                <a:solidFill>
                  <a:srgbClr val="C00000"/>
                </a:solidFill>
                <a:effectLst/>
                <a:latin typeface="Arial" panose="020B0604020202020204" pitchFamily="34" charset="0"/>
              </a:rPr>
              <a:t>The Portuguese man o' war is often found with a variety of other marine fish, including </a:t>
            </a:r>
            <a:r>
              <a:rPr lang="en-US" sz="2400" b="0" i="0" strike="noStrike" dirty="0">
                <a:solidFill>
                  <a:srgbClr val="C00000"/>
                </a:solidFill>
                <a:effectLst/>
                <a:latin typeface="Arial" panose="020B0604020202020204" pitchFamily="34" charset="0"/>
                <a:hlinkClick r:id="rId3" tooltip="Yellow jack">
                  <a:extLst>
                    <a:ext uri="{A12FA001-AC4F-418D-AE19-62706E023703}">
                      <ahyp:hlinkClr xmlns:ahyp="http://schemas.microsoft.com/office/drawing/2018/hyperlinkcolor" val="tx"/>
                    </a:ext>
                  </a:extLst>
                </a:hlinkClick>
              </a:rPr>
              <a:t>yellow jack</a:t>
            </a:r>
            <a:r>
              <a:rPr lang="en-US" sz="2400" b="0" i="0" dirty="0">
                <a:solidFill>
                  <a:srgbClr val="C00000"/>
                </a:solidFill>
                <a:effectLst/>
                <a:latin typeface="Arial" panose="020B0604020202020204" pitchFamily="34" charset="0"/>
              </a:rPr>
              <a:t>.</a:t>
            </a:r>
          </a:p>
          <a:p>
            <a:pPr algn="just">
              <a:lnSpc>
                <a:spcPct val="150000"/>
              </a:lnSpc>
            </a:pPr>
            <a:endParaRPr lang="en-IN" sz="2400" dirty="0">
              <a:solidFill>
                <a:srgbClr val="C00000"/>
              </a:solidFill>
            </a:endParaRPr>
          </a:p>
        </p:txBody>
      </p:sp>
    </p:spTree>
    <p:extLst>
      <p:ext uri="{BB962C8B-B14F-4D97-AF65-F5344CB8AC3E}">
        <p14:creationId xmlns:p14="http://schemas.microsoft.com/office/powerpoint/2010/main" val="37896101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476D470-D1F2-47C9-A4AD-7F1A18741DA2}"/>
              </a:ext>
            </a:extLst>
          </p:cNvPr>
          <p:cNvSpPr txBox="1"/>
          <p:nvPr/>
        </p:nvSpPr>
        <p:spPr>
          <a:xfrm>
            <a:off x="142043" y="1012056"/>
            <a:ext cx="9321554" cy="4144661"/>
          </a:xfrm>
          <a:prstGeom prst="rect">
            <a:avLst/>
          </a:prstGeom>
          <a:noFill/>
        </p:spPr>
        <p:txBody>
          <a:bodyPr wrap="square">
            <a:spAutoFit/>
          </a:bodyPr>
          <a:lstStyle/>
          <a:p>
            <a:pPr marL="571500" marR="0" lvl="0" indent="-571500" algn="just" defTabSz="4572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3600" b="0" i="0" u="none" strike="noStrike" kern="1200" cap="none" spc="0" normalizeH="0" baseline="0" noProof="0" dirty="0">
                <a:ln>
                  <a:noFill/>
                </a:ln>
                <a:solidFill>
                  <a:srgbClr val="C00000"/>
                </a:solidFill>
                <a:effectLst/>
                <a:uLnTx/>
                <a:uFillTx/>
                <a:latin typeface="Arial" panose="020B0604020202020204" pitchFamily="34" charset="0"/>
                <a:ea typeface="+mn-ea"/>
                <a:cs typeface="+mn-cs"/>
              </a:rPr>
              <a:t>All these fish benefit from the shelter from predators provided by the stinging tentacles, and for the Portuguese man o' war, the presence of these species may attract other fish to eat</a:t>
            </a:r>
          </a:p>
        </p:txBody>
      </p:sp>
    </p:spTree>
    <p:extLst>
      <p:ext uri="{BB962C8B-B14F-4D97-AF65-F5344CB8AC3E}">
        <p14:creationId xmlns:p14="http://schemas.microsoft.com/office/powerpoint/2010/main" val="3954084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0341E-A03F-4AB6-B427-594889E58D67}"/>
              </a:ext>
            </a:extLst>
          </p:cNvPr>
          <p:cNvSpPr>
            <a:spLocks noGrp="1"/>
          </p:cNvSpPr>
          <p:nvPr>
            <p:ph type="title"/>
          </p:nvPr>
        </p:nvSpPr>
        <p:spPr/>
        <p:txBody>
          <a:bodyPr>
            <a:normAutofit/>
          </a:bodyPr>
          <a:lstStyle/>
          <a:p>
            <a:r>
              <a:rPr lang="en-IN" b="1" u="none" strike="noStrike" baseline="0" dirty="0">
                <a:solidFill>
                  <a:srgbClr val="C00000"/>
                </a:solidFill>
                <a:latin typeface="Arial Black" panose="020B0A04020102020204" pitchFamily="34" charset="0"/>
              </a:rPr>
              <a:t>Chiton</a:t>
            </a:r>
            <a:endParaRPr lang="en-IN" b="1" dirty="0">
              <a:solidFill>
                <a:srgbClr val="C00000"/>
              </a:solidFill>
              <a:latin typeface="Arial Black" panose="020B0A04020102020204" pitchFamily="34" charset="0"/>
            </a:endParaRPr>
          </a:p>
        </p:txBody>
      </p:sp>
      <p:pic>
        <p:nvPicPr>
          <p:cNvPr id="5" name="Content Placeholder 4">
            <a:extLst>
              <a:ext uri="{FF2B5EF4-FFF2-40B4-BE49-F238E27FC236}">
                <a16:creationId xmlns:a16="http://schemas.microsoft.com/office/drawing/2014/main" id="{BD7D7E58-524F-4E0E-9AC6-3A188DE9173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89429" y="1837676"/>
            <a:ext cx="5800584" cy="3868769"/>
          </a:xfrm>
        </p:spPr>
      </p:pic>
    </p:spTree>
    <p:extLst>
      <p:ext uri="{BB962C8B-B14F-4D97-AF65-F5344CB8AC3E}">
        <p14:creationId xmlns:p14="http://schemas.microsoft.com/office/powerpoint/2010/main" val="219196105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96</TotalTime>
  <Words>614</Words>
  <Application>Microsoft Office PowerPoint</Application>
  <PresentationFormat>Widescreen</PresentationFormat>
  <Paragraphs>33</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Arial Black</vt:lpstr>
      <vt:lpstr>Linux Libertine</vt:lpstr>
      <vt:lpstr>Trebuchet MS</vt:lpstr>
      <vt:lpstr>Wingdings</vt:lpstr>
      <vt:lpstr>Wingdings 3</vt:lpstr>
      <vt:lpstr>Facet</vt:lpstr>
      <vt:lpstr>PowerPoint Presentation</vt:lpstr>
      <vt:lpstr>Physalia</vt:lpstr>
      <vt:lpstr>Habitat / Food source </vt:lpstr>
      <vt:lpstr>PowerPoint Presentation</vt:lpstr>
      <vt:lpstr>Body structure</vt:lpstr>
      <vt:lpstr>PowerPoint Presentation</vt:lpstr>
      <vt:lpstr>Commensalism and symbiosis </vt:lpstr>
      <vt:lpstr>PowerPoint Presentation</vt:lpstr>
      <vt:lpstr>Chiton</vt:lpstr>
      <vt:lpstr>Habitat / Food source </vt:lpstr>
      <vt:lpstr>PowerPoint Presentation</vt:lpstr>
      <vt:lpstr>PowerPoint Presentation</vt:lpstr>
      <vt:lpstr>Body structure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darshana kumari</dc:creator>
  <cp:lastModifiedBy>darshana kumari</cp:lastModifiedBy>
  <cp:revision>1</cp:revision>
  <dcterms:created xsi:type="dcterms:W3CDTF">2020-10-16T11:48:54Z</dcterms:created>
  <dcterms:modified xsi:type="dcterms:W3CDTF">2020-10-16T13:25:28Z</dcterms:modified>
</cp:coreProperties>
</file>