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3" r:id="rId2"/>
    <p:sldId id="273" r:id="rId3"/>
    <p:sldId id="291" r:id="rId4"/>
    <p:sldId id="301" r:id="rId5"/>
    <p:sldId id="271" r:id="rId6"/>
    <p:sldId id="296" r:id="rId7"/>
    <p:sldId id="272" r:id="rId8"/>
    <p:sldId id="297" r:id="rId9"/>
    <p:sldId id="287" r:id="rId10"/>
    <p:sldId id="288" r:id="rId11"/>
    <p:sldId id="289" r:id="rId12"/>
    <p:sldId id="274" r:id="rId13"/>
    <p:sldId id="275" r:id="rId14"/>
    <p:sldId id="276" r:id="rId15"/>
    <p:sldId id="304" r:id="rId16"/>
    <p:sldId id="31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82" y="19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6D48306-4DDC-4827-B277-2C979576D9FE}" type="datetimeFigureOut">
              <a:rPr kumimoji="0" lang="en-IN"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16-10-2020</a:t>
            </a:fld>
            <a:endParaRPr kumimoji="0" lang="en-IN"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N"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E7B61-DC6A-4687-AC69-86092A22D137}" type="slidenum">
              <a:rPr kumimoji="0" lang="en-IN"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N"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18204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6D48306-4DDC-4827-B277-2C979576D9FE}" type="datetimeFigureOut">
              <a:rPr kumimoji="0" lang="en-IN"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16-10-2020</a:t>
            </a:fld>
            <a:endParaRPr kumimoji="0" lang="en-IN"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N"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E7B61-DC6A-4687-AC69-86092A22D137}" type="slidenum">
              <a:rPr kumimoji="0" lang="en-IN"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IN"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050837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6D48306-4DDC-4827-B277-2C979576D9FE}" type="datetimeFigureOut">
              <a:rPr lang="en-IN" smtClean="0"/>
              <a:t>16-10-2020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7AE7B61-DC6A-4687-AC69-86092A22D137}" type="slidenum">
              <a:rPr lang="en-IN" smtClean="0"/>
              <a:t>‹#›</a:t>
            </a:fld>
            <a:endParaRPr lang="en-IN"/>
          </a:p>
        </p:txBody>
      </p:sp>
    </p:spTree>
    <p:extLst>
      <p:ext uri="{BB962C8B-B14F-4D97-AF65-F5344CB8AC3E}">
        <p14:creationId xmlns:p14="http://schemas.microsoft.com/office/powerpoint/2010/main" val="2020694424"/>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ritannica.com/science/breathing" TargetMode="External"/><Relationship Id="rId2" Type="http://schemas.openxmlformats.org/officeDocument/2006/relationships/hyperlink" Target="https://www.britannica.com/science/swimming-form-of-locomotion" TargetMode="External"/><Relationship Id="rId1" Type="http://schemas.openxmlformats.org/officeDocument/2006/relationships/slideLayout" Target="../slideLayouts/slideLayout1.xml"/><Relationship Id="rId4" Type="http://schemas.openxmlformats.org/officeDocument/2006/relationships/hyperlink" Target="https://www.britannica.com/science/human-ski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britannica.com/science/oxygen" TargetMode="External"/><Relationship Id="rId2" Type="http://schemas.openxmlformats.org/officeDocument/2006/relationships/hyperlink" Target="https://www.britannica.com/science/carbon-dioxide" TargetMode="External"/><Relationship Id="rId1" Type="http://schemas.openxmlformats.org/officeDocument/2006/relationships/slideLayout" Target="../slideLayouts/slideLayout1.xml"/><Relationship Id="rId4" Type="http://schemas.openxmlformats.org/officeDocument/2006/relationships/hyperlink" Target="https://www.britannica.com/science/brain"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hyperlink" Target="https://en.wikipedia.org/wiki/Chordate" TargetMode="External"/><Relationship Id="rId7" Type="http://schemas.openxmlformats.org/officeDocument/2006/relationships/hyperlink" Target="https://en.wikipedia.org/wiki/Labeoninae" TargetMode="External"/><Relationship Id="rId2" Type="http://schemas.openxmlformats.org/officeDocument/2006/relationships/hyperlink" Target="https://en.wikipedia.org/wiki/Animal" TargetMode="External"/><Relationship Id="rId1" Type="http://schemas.openxmlformats.org/officeDocument/2006/relationships/slideLayout" Target="../slideLayouts/slideLayout2.xml"/><Relationship Id="rId6" Type="http://schemas.openxmlformats.org/officeDocument/2006/relationships/hyperlink" Target="https://en.wikipedia.org/wiki/Cyprinidae" TargetMode="External"/><Relationship Id="rId5" Type="http://schemas.openxmlformats.org/officeDocument/2006/relationships/hyperlink" Target="https://en.wikipedia.org/wiki/Cypriniformes" TargetMode="External"/><Relationship Id="rId4" Type="http://schemas.openxmlformats.org/officeDocument/2006/relationships/hyperlink" Target="https://en.wikipedia.org/wiki/Actinopterygii"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Cyprinidae" TargetMode="External"/><Relationship Id="rId2" Type="http://schemas.openxmlformats.org/officeDocument/2006/relationships/hyperlink" Target="https://en.wikipedia.org/wiki/Carp" TargetMode="External"/><Relationship Id="rId1" Type="http://schemas.openxmlformats.org/officeDocument/2006/relationships/slideLayout" Target="../slideLayouts/slideLayout2.xml"/><Relationship Id="rId5" Type="http://schemas.openxmlformats.org/officeDocument/2006/relationships/hyperlink" Target="https://en.wikipedia.org/wiki/Subtropics" TargetMode="External"/><Relationship Id="rId4" Type="http://schemas.openxmlformats.org/officeDocument/2006/relationships/hyperlink" Target="https://en.wikipedia.org/wiki/Tropics"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en.wikipedia.org/wiki/Spindle_(textil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Keratin" TargetMode="External"/><Relationship Id="rId2" Type="http://schemas.openxmlformats.org/officeDocument/2006/relationships/hyperlink" Target="https://en.wikipedia.org/wiki/Sausage" TargetMode="External"/><Relationship Id="rId1" Type="http://schemas.openxmlformats.org/officeDocument/2006/relationships/slideLayout" Target="../slideLayouts/slideLayout1.xml"/><Relationship Id="rId4" Type="http://schemas.openxmlformats.org/officeDocument/2006/relationships/hyperlink" Target="https://en.wikipedia.org/wiki/Lati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Elapidae" TargetMode="External"/><Relationship Id="rId3" Type="http://schemas.openxmlformats.org/officeDocument/2006/relationships/hyperlink" Target="https://en.wikipedia.org/wiki/Animal" TargetMode="External"/><Relationship Id="rId7" Type="http://schemas.openxmlformats.org/officeDocument/2006/relationships/hyperlink" Target="https://en.wikipedia.org/wiki/Snake"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s://en.wikipedia.org/wiki/Squamata" TargetMode="External"/><Relationship Id="rId5" Type="http://schemas.openxmlformats.org/officeDocument/2006/relationships/hyperlink" Target="https://en.wikipedia.org/wiki/Reptile" TargetMode="External"/><Relationship Id="rId4" Type="http://schemas.openxmlformats.org/officeDocument/2006/relationships/hyperlink" Target="https://en.wikipedia.org/wiki/Chordate" TargetMode="External"/><Relationship Id="rId9" Type="http://schemas.openxmlformats.org/officeDocument/2006/relationships/hyperlink" Target="https://en.wikipedia.org/wiki/Sea_snak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Elapidae" TargetMode="External"/><Relationship Id="rId2" Type="http://schemas.openxmlformats.org/officeDocument/2006/relationships/hyperlink" Target="https://en.wikipedia.org/wiki/Venomous_snake" TargetMode="External"/><Relationship Id="rId1" Type="http://schemas.openxmlformats.org/officeDocument/2006/relationships/slideLayout" Target="../slideLayouts/slideLayout2.xml"/><Relationship Id="rId5" Type="http://schemas.openxmlformats.org/officeDocument/2006/relationships/hyperlink" Target="https://en.wikipedia.org/wiki/Marine_(ocean)" TargetMode="External"/><Relationship Id="rId4" Type="http://schemas.openxmlformats.org/officeDocument/2006/relationships/hyperlink" Target="https://en.wikipedia.org/wiki/Snake"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Specie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britannica.com/animal/eel" TargetMode="External"/><Relationship Id="rId3" Type="http://schemas.openxmlformats.org/officeDocument/2006/relationships/hyperlink" Target="https://www.britannica.com/science/coral-reef" TargetMode="External"/><Relationship Id="rId7" Type="http://schemas.openxmlformats.org/officeDocument/2006/relationships/hyperlink" Target="https://www.britannica.com/animal/fish" TargetMode="External"/><Relationship Id="rId2" Type="http://schemas.openxmlformats.org/officeDocument/2006/relationships/hyperlink" Target="https://www.britannica.com/topic/food" TargetMode="External"/><Relationship Id="rId1" Type="http://schemas.openxmlformats.org/officeDocument/2006/relationships/slideLayout" Target="../slideLayouts/slideLayout1.xml"/><Relationship Id="rId6" Type="http://schemas.openxmlformats.org/officeDocument/2006/relationships/hyperlink" Target="https://www.britannica.com/science/sand" TargetMode="External"/><Relationship Id="rId5" Type="http://schemas.openxmlformats.org/officeDocument/2006/relationships/hyperlink" Target="https://www.britannica.com/science/ocean" TargetMode="External"/><Relationship Id="rId4" Type="http://schemas.openxmlformats.org/officeDocument/2006/relationships/hyperlink" Target="https://www.britannica.com/plant/mangrov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Gill" TargetMode="External"/><Relationship Id="rId2" Type="http://schemas.openxmlformats.org/officeDocument/2006/relationships/hyperlink" Target="https://en.wikipedia.org/wiki/Ee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Ventral_scale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britannica.com/science/tail-zoology" TargetMode="External"/><Relationship Id="rId2" Type="http://schemas.openxmlformats.org/officeDocument/2006/relationships/hyperlink" Target="https://www.britannica.com/science/adaptation-biology-and-physiology" TargetMode="External"/><Relationship Id="rId1" Type="http://schemas.openxmlformats.org/officeDocument/2006/relationships/slideLayout" Target="../slideLayouts/slideLayout2.xml"/><Relationship Id="rId5" Type="http://schemas.openxmlformats.org/officeDocument/2006/relationships/hyperlink" Target="https://www.britannica.com/science/scale-zoology" TargetMode="External"/><Relationship Id="rId4" Type="http://schemas.openxmlformats.org/officeDocument/2006/relationships/hyperlink" Target="https://www.britannica.com/science/lu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604995-AD8C-405C-843D-A34B2995E2A6}"/>
              </a:ext>
            </a:extLst>
          </p:cNvPr>
          <p:cNvSpPr txBox="1"/>
          <p:nvPr/>
        </p:nvSpPr>
        <p:spPr>
          <a:xfrm>
            <a:off x="2383655" y="1621939"/>
            <a:ext cx="6098958" cy="286232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92D050"/>
                </a:solidFill>
                <a:effectLst/>
                <a:uLnTx/>
                <a:uFillTx/>
                <a:latin typeface="Arial Black" panose="020B0A04020102020204" pitchFamily="34" charset="0"/>
                <a:ea typeface="+mn-ea"/>
                <a:cs typeface="+mn-cs"/>
              </a:rPr>
              <a:t> Aquatic specimens adaptations</a:t>
            </a:r>
            <a:endParaRPr kumimoji="0" lang="en-US" sz="6000" b="0" i="0" u="none" strike="noStrike" kern="1200" cap="none" spc="0" normalizeH="0" baseline="0" noProof="0" dirty="0">
              <a:ln>
                <a:noFill/>
              </a:ln>
              <a:solidFill>
                <a:prstClr val="black"/>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2447875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E63302-3BAD-4794-9587-114EAB920300}"/>
              </a:ext>
            </a:extLst>
          </p:cNvPr>
          <p:cNvSpPr>
            <a:spLocks noGrp="1"/>
          </p:cNvSpPr>
          <p:nvPr>
            <p:ph idx="4294967295"/>
          </p:nvPr>
        </p:nvSpPr>
        <p:spPr>
          <a:xfrm>
            <a:off x="106532" y="477044"/>
            <a:ext cx="9587883" cy="5903912"/>
          </a:xfrm>
        </p:spPr>
        <p:txBody>
          <a:bodyPr>
            <a:noAutofit/>
          </a:bodyPr>
          <a:lstStyle/>
          <a:p>
            <a:pPr algn="just">
              <a:lnSpc>
                <a:spcPct val="150000"/>
              </a:lnSpc>
            </a:pPr>
            <a:r>
              <a:rPr lang="en-US" sz="2800" b="0" i="0" dirty="0">
                <a:solidFill>
                  <a:srgbClr val="002060"/>
                </a:solidFill>
                <a:effectLst/>
                <a:latin typeface="Arial" panose="020B0604020202020204" pitchFamily="34" charset="0"/>
                <a:cs typeface="Arial" panose="020B0604020202020204" pitchFamily="34" charset="0"/>
              </a:rPr>
              <a:t>As a result, the advanced species cannot crawl and are thus helpless on land. </a:t>
            </a:r>
          </a:p>
          <a:p>
            <a:pPr algn="just">
              <a:lnSpc>
                <a:spcPct val="150000"/>
              </a:lnSpc>
            </a:pPr>
            <a:r>
              <a:rPr lang="en-US" sz="2800" b="0" i="0" dirty="0">
                <a:solidFill>
                  <a:srgbClr val="002060"/>
                </a:solidFill>
                <a:effectLst/>
                <a:latin typeface="Arial" panose="020B0604020202020204" pitchFamily="34" charset="0"/>
                <a:cs typeface="Arial" panose="020B0604020202020204" pitchFamily="34" charset="0"/>
              </a:rPr>
              <a:t>When </a:t>
            </a:r>
            <a:r>
              <a:rPr lang="en-US" sz="2800" b="0" i="0" u="none" strike="noStrike" dirty="0">
                <a:solidFill>
                  <a:srgbClr val="002060"/>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swimming</a:t>
            </a:r>
            <a:r>
              <a:rPr lang="en-US" sz="2800" b="0" i="0" dirty="0">
                <a:solidFill>
                  <a:srgbClr val="002060"/>
                </a:solidFill>
                <a:effectLst/>
                <a:latin typeface="Arial" panose="020B0604020202020204" pitchFamily="34" charset="0"/>
                <a:cs typeface="Arial" panose="020B0604020202020204" pitchFamily="34" charset="0"/>
              </a:rPr>
              <a:t>, a keel is formed along part of the belly, increasing surface area and aiding propulsion, which occurs by lateral undulation. </a:t>
            </a:r>
          </a:p>
          <a:p>
            <a:pPr algn="just">
              <a:lnSpc>
                <a:spcPct val="150000"/>
              </a:lnSpc>
            </a:pPr>
            <a:r>
              <a:rPr lang="en-US" sz="2800" b="0" i="0" dirty="0">
                <a:solidFill>
                  <a:srgbClr val="002060"/>
                </a:solidFill>
                <a:effectLst/>
                <a:latin typeface="Arial" panose="020B0604020202020204" pitchFamily="34" charset="0"/>
                <a:cs typeface="Arial" panose="020B0604020202020204" pitchFamily="34" charset="0"/>
              </a:rPr>
              <a:t>Sea snakes can remain submerged for several hours, possibly as much as eight or more. This remarkable feat is partly due to the fact that they can </a:t>
            </a:r>
            <a:r>
              <a:rPr lang="en-US" sz="2800" b="0" i="0" u="none" strike="noStrike" dirty="0">
                <a:solidFill>
                  <a:srgbClr val="002060"/>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breathe</a:t>
            </a:r>
            <a:r>
              <a:rPr lang="en-US" sz="2800" b="0" i="0" dirty="0">
                <a:solidFill>
                  <a:srgbClr val="002060"/>
                </a:solidFill>
                <a:effectLst/>
                <a:latin typeface="Arial" panose="020B0604020202020204" pitchFamily="34" charset="0"/>
                <a:cs typeface="Arial" panose="020B0604020202020204" pitchFamily="34" charset="0"/>
              </a:rPr>
              <a:t> through their </a:t>
            </a:r>
            <a:r>
              <a:rPr lang="en-US" sz="2800" b="0" i="0" u="none" strike="noStrike" dirty="0">
                <a:solidFill>
                  <a:srgbClr val="002060"/>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skin</a:t>
            </a:r>
            <a:r>
              <a:rPr lang="en-US" sz="2800" b="0" i="0" dirty="0">
                <a:solidFill>
                  <a:srgbClr val="002060"/>
                </a:solidFill>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09190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1A5E2C-8105-4A69-B572-11C63B7FFC4D}"/>
              </a:ext>
            </a:extLst>
          </p:cNvPr>
          <p:cNvSpPr txBox="1"/>
          <p:nvPr/>
        </p:nvSpPr>
        <p:spPr>
          <a:xfrm>
            <a:off x="307759" y="591340"/>
            <a:ext cx="9031549" cy="5830058"/>
          </a:xfrm>
          <a:prstGeom prst="rect">
            <a:avLst/>
          </a:prstGeom>
          <a:noFill/>
        </p:spPr>
        <p:txBody>
          <a:bodyPr wrap="square">
            <a:spAutoFit/>
          </a:bodyPr>
          <a:lstStyle/>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More than 90 percent of waste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carbon dioxide</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and 33 percent of their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oxygen</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requirement can be transported via cutaneous respiration.</a:t>
            </a:r>
          </a:p>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Moreover, a 2019 study of the blue-banded sea snake (or annulated sea snake, </a:t>
            </a:r>
            <a:r>
              <a:rPr kumimoji="0" lang="en-US" sz="2800" b="0" i="1"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Hydrophis</a:t>
            </a:r>
            <a:r>
              <a:rPr kumimoji="0" lang="en-US" sz="2800" b="0"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r>
              <a:rPr kumimoji="0" lang="en-US" sz="2800" b="0" i="1"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cyanocinctus</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found a highly vascularized area between the snout and the top of the head, which allows oxygen to be transported directly from the water to the snake’s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brain</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endParaRPr kumimoji="0" lang="en-IN" sz="2800" b="0" i="0" u="none" strike="noStrike" kern="1200" cap="none" spc="0" normalizeH="0" baseline="0" noProof="0" dirty="0">
              <a:ln>
                <a:noFill/>
              </a:ln>
              <a:solidFill>
                <a:srgbClr val="002060"/>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74800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B0930-CC00-4470-8F5D-D240DA45F9F6}"/>
              </a:ext>
            </a:extLst>
          </p:cNvPr>
          <p:cNvSpPr>
            <a:spLocks noGrp="1"/>
          </p:cNvSpPr>
          <p:nvPr>
            <p:ph type="title"/>
          </p:nvPr>
        </p:nvSpPr>
        <p:spPr/>
        <p:txBody>
          <a:bodyPr/>
          <a:lstStyle/>
          <a:p>
            <a:r>
              <a:rPr lang="en-US" dirty="0" err="1">
                <a:solidFill>
                  <a:srgbClr val="C00000"/>
                </a:solidFill>
                <a:latin typeface="Arial Black" panose="020B0A04020102020204" pitchFamily="34" charset="0"/>
              </a:rPr>
              <a:t>Labeo</a:t>
            </a:r>
            <a:endParaRPr lang="en-IN" dirty="0">
              <a:solidFill>
                <a:srgbClr val="C00000"/>
              </a:solidFill>
              <a:latin typeface="Arial Black" panose="020B0A04020102020204" pitchFamily="34" charset="0"/>
            </a:endParaRPr>
          </a:p>
        </p:txBody>
      </p:sp>
      <p:graphicFrame>
        <p:nvGraphicFramePr>
          <p:cNvPr id="4" name="Content Placeholder 3">
            <a:extLst>
              <a:ext uri="{FF2B5EF4-FFF2-40B4-BE49-F238E27FC236}">
                <a16:creationId xmlns:a16="http://schemas.microsoft.com/office/drawing/2014/main" id="{8EEA71B9-2E9A-469E-B980-CA27341910AC}"/>
              </a:ext>
            </a:extLst>
          </p:cNvPr>
          <p:cNvGraphicFramePr>
            <a:graphicFrameLocks noGrp="1"/>
          </p:cNvGraphicFramePr>
          <p:nvPr>
            <p:ph idx="1"/>
          </p:nvPr>
        </p:nvGraphicFramePr>
        <p:xfrm>
          <a:off x="1779233" y="1897956"/>
          <a:ext cx="3301880" cy="3890283"/>
        </p:xfrm>
        <a:graphic>
          <a:graphicData uri="http://schemas.openxmlformats.org/drawingml/2006/table">
            <a:tbl>
              <a:tblPr/>
              <a:tblGrid>
                <a:gridCol w="1650940">
                  <a:extLst>
                    <a:ext uri="{9D8B030D-6E8A-4147-A177-3AD203B41FA5}">
                      <a16:colId xmlns:a16="http://schemas.microsoft.com/office/drawing/2014/main" val="15246629"/>
                    </a:ext>
                  </a:extLst>
                </a:gridCol>
                <a:gridCol w="1650940">
                  <a:extLst>
                    <a:ext uri="{9D8B030D-6E8A-4147-A177-3AD203B41FA5}">
                      <a16:colId xmlns:a16="http://schemas.microsoft.com/office/drawing/2014/main" val="1168634341"/>
                    </a:ext>
                  </a:extLst>
                </a:gridCol>
              </a:tblGrid>
              <a:tr h="495127">
                <a:tc>
                  <a:txBody>
                    <a:bodyPr/>
                    <a:lstStyle/>
                    <a:p>
                      <a:pPr algn="l" fontAlgn="t"/>
                      <a:r>
                        <a:rPr lang="en-IN" sz="1600">
                          <a:effectLst/>
                        </a:rPr>
                        <a:t>Kingdom:</a:t>
                      </a: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600" u="none" strike="noStrike">
                          <a:solidFill>
                            <a:srgbClr val="0B0080"/>
                          </a:solidFill>
                          <a:effectLst/>
                          <a:hlinkClick r:id="rId2" tooltip="Animal"/>
                        </a:rPr>
                        <a:t>Animalia</a:t>
                      </a:r>
                      <a:endParaRPr lang="en-IN" sz="1600">
                        <a:effectLst/>
                      </a:endParaRP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140562526"/>
                  </a:ext>
                </a:extLst>
              </a:tr>
              <a:tr h="495127">
                <a:tc>
                  <a:txBody>
                    <a:bodyPr/>
                    <a:lstStyle/>
                    <a:p>
                      <a:pPr algn="l" fontAlgn="t"/>
                      <a:r>
                        <a:rPr lang="en-IN" sz="1600">
                          <a:effectLst/>
                        </a:rPr>
                        <a:t>Phylum:</a:t>
                      </a: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600" u="none" strike="noStrike">
                          <a:solidFill>
                            <a:srgbClr val="0B0080"/>
                          </a:solidFill>
                          <a:effectLst/>
                          <a:hlinkClick r:id="rId3" tooltip="Chordate"/>
                        </a:rPr>
                        <a:t>Chordata</a:t>
                      </a:r>
                      <a:endParaRPr lang="en-IN" sz="1600">
                        <a:effectLst/>
                      </a:endParaRP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34389566"/>
                  </a:ext>
                </a:extLst>
              </a:tr>
              <a:tr h="707324">
                <a:tc>
                  <a:txBody>
                    <a:bodyPr/>
                    <a:lstStyle/>
                    <a:p>
                      <a:pPr algn="l" fontAlgn="t"/>
                      <a:r>
                        <a:rPr lang="en-IN" sz="1600" dirty="0">
                          <a:effectLst/>
                        </a:rPr>
                        <a:t>Class:</a:t>
                      </a: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600" u="none" strike="noStrike">
                          <a:solidFill>
                            <a:srgbClr val="0B0080"/>
                          </a:solidFill>
                          <a:effectLst/>
                          <a:hlinkClick r:id="rId4" tooltip="Actinopterygii"/>
                        </a:rPr>
                        <a:t>Actinopterygii</a:t>
                      </a:r>
                      <a:endParaRPr lang="en-IN" sz="1600">
                        <a:effectLst/>
                      </a:endParaRP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064138883"/>
                  </a:ext>
                </a:extLst>
              </a:tr>
              <a:tr h="707324">
                <a:tc>
                  <a:txBody>
                    <a:bodyPr/>
                    <a:lstStyle/>
                    <a:p>
                      <a:pPr algn="l" fontAlgn="t"/>
                      <a:r>
                        <a:rPr lang="en-IN" sz="1600">
                          <a:effectLst/>
                        </a:rPr>
                        <a:t>Order:</a:t>
                      </a: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600" u="none" strike="noStrike">
                          <a:solidFill>
                            <a:srgbClr val="0B0080"/>
                          </a:solidFill>
                          <a:effectLst/>
                          <a:hlinkClick r:id="rId5" tooltip="Cypriniformes"/>
                        </a:rPr>
                        <a:t>Cypriniformes</a:t>
                      </a:r>
                      <a:endParaRPr lang="en-IN" sz="1600">
                        <a:effectLst/>
                      </a:endParaRP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203920667"/>
                  </a:ext>
                </a:extLst>
              </a:tr>
              <a:tr h="495127">
                <a:tc>
                  <a:txBody>
                    <a:bodyPr/>
                    <a:lstStyle/>
                    <a:p>
                      <a:pPr algn="l" fontAlgn="t"/>
                      <a:r>
                        <a:rPr lang="en-IN" sz="1600">
                          <a:effectLst/>
                        </a:rPr>
                        <a:t>Family:</a:t>
                      </a: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600" u="none" strike="noStrike">
                          <a:solidFill>
                            <a:srgbClr val="0B0080"/>
                          </a:solidFill>
                          <a:effectLst/>
                          <a:hlinkClick r:id="rId6" tooltip="Cyprinidae"/>
                        </a:rPr>
                        <a:t>Cyprinidae</a:t>
                      </a:r>
                      <a:endParaRPr lang="en-IN" sz="1600">
                        <a:effectLst/>
                      </a:endParaRP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476234787"/>
                  </a:ext>
                </a:extLst>
              </a:tr>
              <a:tr h="495127">
                <a:tc>
                  <a:txBody>
                    <a:bodyPr/>
                    <a:lstStyle/>
                    <a:p>
                      <a:pPr algn="l" fontAlgn="t"/>
                      <a:r>
                        <a:rPr lang="en-IN" sz="1600">
                          <a:effectLst/>
                        </a:rPr>
                        <a:t>Subfamily:</a:t>
                      </a: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600" u="none" strike="noStrike">
                          <a:solidFill>
                            <a:srgbClr val="0B0080"/>
                          </a:solidFill>
                          <a:effectLst/>
                          <a:hlinkClick r:id="rId7" tooltip="Labeoninae"/>
                        </a:rPr>
                        <a:t>Labeoninae</a:t>
                      </a:r>
                      <a:endParaRPr lang="en-IN" sz="1600">
                        <a:effectLst/>
                      </a:endParaRP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93078442"/>
                  </a:ext>
                </a:extLst>
              </a:tr>
              <a:tr h="495127">
                <a:tc>
                  <a:txBody>
                    <a:bodyPr/>
                    <a:lstStyle/>
                    <a:p>
                      <a:pPr algn="l" fontAlgn="t"/>
                      <a:r>
                        <a:rPr lang="en-IN" sz="1600">
                          <a:effectLst/>
                        </a:rPr>
                        <a:t>Genus:</a:t>
                      </a: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600" b="1" i="1" dirty="0" err="1">
                          <a:effectLst/>
                        </a:rPr>
                        <a:t>Labeo</a:t>
                      </a:r>
                      <a:endParaRPr lang="en-IN" sz="1600" dirty="0">
                        <a:effectLst/>
                      </a:endParaRPr>
                    </a:p>
                  </a:txBody>
                  <a:tcPr marL="79115" marR="79115" marT="39558" marB="39558">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358836771"/>
                  </a:ext>
                </a:extLst>
              </a:tr>
            </a:tbl>
          </a:graphicData>
        </a:graphic>
      </p:graphicFrame>
      <p:pic>
        <p:nvPicPr>
          <p:cNvPr id="6" name="Picture 5">
            <a:extLst>
              <a:ext uri="{FF2B5EF4-FFF2-40B4-BE49-F238E27FC236}">
                <a16:creationId xmlns:a16="http://schemas.microsoft.com/office/drawing/2014/main" id="{412F6AD4-767F-470E-922C-DCACBF90D60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14260" y="2157275"/>
            <a:ext cx="5422284" cy="2918996"/>
          </a:xfrm>
          <a:prstGeom prst="rect">
            <a:avLst/>
          </a:prstGeom>
        </p:spPr>
      </p:pic>
    </p:spTree>
    <p:extLst>
      <p:ext uri="{BB962C8B-B14F-4D97-AF65-F5344CB8AC3E}">
        <p14:creationId xmlns:p14="http://schemas.microsoft.com/office/powerpoint/2010/main" val="4199435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2C45F-2464-4772-A802-0B881874C3B3}"/>
              </a:ext>
            </a:extLst>
          </p:cNvPr>
          <p:cNvSpPr>
            <a:spLocks noGrp="1"/>
          </p:cNvSpPr>
          <p:nvPr>
            <p:ph type="title"/>
          </p:nvPr>
        </p:nvSpPr>
        <p:spPr>
          <a:xfrm>
            <a:off x="1388616" y="569311"/>
            <a:ext cx="10515600" cy="1325563"/>
          </a:xfrm>
        </p:spPr>
        <p:txBody>
          <a:bodyPr/>
          <a:lstStyle/>
          <a:p>
            <a:r>
              <a:rPr lang="en-IN" sz="4400" b="0" i="0" dirty="0">
                <a:solidFill>
                  <a:srgbClr val="C00000"/>
                </a:solidFill>
                <a:effectLst/>
                <a:latin typeface="Arial" panose="020B0604020202020204" pitchFamily="34" charset="0"/>
                <a:cs typeface="Arial" panose="020B0604020202020204" pitchFamily="34" charset="0"/>
              </a:rPr>
              <a:t>Habitat / Food source</a:t>
            </a:r>
            <a:br>
              <a:rPr lang="en-IN" sz="4400" b="0" i="0" dirty="0">
                <a:solidFill>
                  <a:srgbClr val="C00000"/>
                </a:solidFill>
                <a:effectLst/>
                <a:latin typeface="Arial" panose="020B0604020202020204" pitchFamily="34" charset="0"/>
                <a:cs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CDF2F139-F2F6-4220-8D56-E632BA75B845}"/>
              </a:ext>
            </a:extLst>
          </p:cNvPr>
          <p:cNvSpPr>
            <a:spLocks noGrp="1"/>
          </p:cNvSpPr>
          <p:nvPr>
            <p:ph idx="1"/>
          </p:nvPr>
        </p:nvSpPr>
        <p:spPr>
          <a:xfrm>
            <a:off x="531551" y="2207365"/>
            <a:ext cx="8834392" cy="3270158"/>
          </a:xfrm>
        </p:spPr>
        <p:txBody>
          <a:bodyPr>
            <a:normAutofit/>
          </a:bodyPr>
          <a:lstStyle/>
          <a:p>
            <a:pPr algn="just"/>
            <a:r>
              <a:rPr lang="en-US" sz="3200" b="1" i="1" dirty="0" err="1">
                <a:solidFill>
                  <a:srgbClr val="002060"/>
                </a:solidFill>
                <a:effectLst/>
                <a:latin typeface="Arial" panose="020B0604020202020204" pitchFamily="34" charset="0"/>
                <a:cs typeface="Arial" panose="020B0604020202020204" pitchFamily="34" charset="0"/>
              </a:rPr>
              <a:t>Labeo</a:t>
            </a:r>
            <a:r>
              <a:rPr lang="en-US" sz="3200" b="0" i="0" dirty="0">
                <a:solidFill>
                  <a:srgbClr val="002060"/>
                </a:solidFill>
                <a:effectLst/>
                <a:latin typeface="Arial" panose="020B0604020202020204" pitchFamily="34" charset="0"/>
                <a:cs typeface="Arial" panose="020B0604020202020204" pitchFamily="34" charset="0"/>
              </a:rPr>
              <a:t> is a genus of </a:t>
            </a:r>
            <a:r>
              <a:rPr lang="en-US" sz="3200" b="0" i="0" u="none" strike="noStrike" dirty="0">
                <a:solidFill>
                  <a:srgbClr val="002060"/>
                </a:solidFill>
                <a:effectLst/>
                <a:latin typeface="Arial" panose="020B0604020202020204" pitchFamily="34" charset="0"/>
                <a:cs typeface="Arial" panose="020B0604020202020204" pitchFamily="34" charset="0"/>
                <a:hlinkClick r:id="rId2" tooltip="Carp">
                  <a:extLst>
                    <a:ext uri="{A12FA001-AC4F-418D-AE19-62706E023703}">
                      <ahyp:hlinkClr xmlns:ahyp="http://schemas.microsoft.com/office/drawing/2018/hyperlinkcolor" val="tx"/>
                    </a:ext>
                  </a:extLst>
                </a:hlinkClick>
              </a:rPr>
              <a:t>carps</a:t>
            </a:r>
            <a:r>
              <a:rPr lang="en-US" sz="3200" b="0" i="0" dirty="0">
                <a:solidFill>
                  <a:srgbClr val="002060"/>
                </a:solidFill>
                <a:effectLst/>
                <a:latin typeface="Arial" panose="020B0604020202020204" pitchFamily="34" charset="0"/>
                <a:cs typeface="Arial" panose="020B0604020202020204" pitchFamily="34" charset="0"/>
              </a:rPr>
              <a:t> in the family </a:t>
            </a:r>
            <a:r>
              <a:rPr lang="en-US" sz="3200" b="0" i="0" u="none" strike="noStrike" dirty="0" err="1">
                <a:solidFill>
                  <a:srgbClr val="002060"/>
                </a:solidFill>
                <a:effectLst/>
                <a:latin typeface="Arial" panose="020B0604020202020204" pitchFamily="34" charset="0"/>
                <a:cs typeface="Arial" panose="020B0604020202020204" pitchFamily="34" charset="0"/>
                <a:hlinkClick r:id="rId3" tooltip="Cyprinidae">
                  <a:extLst>
                    <a:ext uri="{A12FA001-AC4F-418D-AE19-62706E023703}">
                      <ahyp:hlinkClr xmlns:ahyp="http://schemas.microsoft.com/office/drawing/2018/hyperlinkcolor" val="tx"/>
                    </a:ext>
                  </a:extLst>
                </a:hlinkClick>
              </a:rPr>
              <a:t>Cyprinidae</a:t>
            </a:r>
            <a:r>
              <a:rPr lang="en-US" sz="3200" b="0" i="0" dirty="0">
                <a:solidFill>
                  <a:srgbClr val="002060"/>
                </a:solidFill>
                <a:effectLst/>
                <a:latin typeface="Arial" panose="020B0604020202020204" pitchFamily="34" charset="0"/>
                <a:cs typeface="Arial" panose="020B0604020202020204" pitchFamily="34" charset="0"/>
              </a:rPr>
              <a:t>. </a:t>
            </a:r>
          </a:p>
          <a:p>
            <a:pPr algn="just"/>
            <a:r>
              <a:rPr lang="en-US" sz="3200" b="0" i="0" dirty="0">
                <a:solidFill>
                  <a:srgbClr val="002060"/>
                </a:solidFill>
                <a:effectLst/>
                <a:latin typeface="Arial" panose="020B0604020202020204" pitchFamily="34" charset="0"/>
                <a:cs typeface="Arial" panose="020B0604020202020204" pitchFamily="34" charset="0"/>
              </a:rPr>
              <a:t>They are found in freshwater habitats in the </a:t>
            </a:r>
            <a:r>
              <a:rPr lang="en-US" sz="3200" b="0" i="0" u="none" strike="noStrike" dirty="0">
                <a:solidFill>
                  <a:srgbClr val="002060"/>
                </a:solidFill>
                <a:effectLst/>
                <a:latin typeface="Arial" panose="020B0604020202020204" pitchFamily="34" charset="0"/>
                <a:cs typeface="Arial" panose="020B0604020202020204" pitchFamily="34" charset="0"/>
                <a:hlinkClick r:id="rId4" tooltip="Tropics">
                  <a:extLst>
                    <a:ext uri="{A12FA001-AC4F-418D-AE19-62706E023703}">
                      <ahyp:hlinkClr xmlns:ahyp="http://schemas.microsoft.com/office/drawing/2018/hyperlinkcolor" val="tx"/>
                    </a:ext>
                  </a:extLst>
                </a:hlinkClick>
              </a:rPr>
              <a:t>tropics</a:t>
            </a:r>
            <a:r>
              <a:rPr lang="en-US" sz="3200" b="0" i="0" dirty="0">
                <a:solidFill>
                  <a:srgbClr val="002060"/>
                </a:solidFill>
                <a:effectLst/>
                <a:latin typeface="Arial" panose="020B0604020202020204" pitchFamily="34" charset="0"/>
                <a:cs typeface="Arial" panose="020B0604020202020204" pitchFamily="34" charset="0"/>
              </a:rPr>
              <a:t> and </a:t>
            </a:r>
            <a:r>
              <a:rPr lang="en-US" sz="3200" b="0" i="0" u="none" strike="noStrike" dirty="0">
                <a:solidFill>
                  <a:srgbClr val="002060"/>
                </a:solidFill>
                <a:effectLst/>
                <a:latin typeface="Arial" panose="020B0604020202020204" pitchFamily="34" charset="0"/>
                <a:cs typeface="Arial" panose="020B0604020202020204" pitchFamily="34" charset="0"/>
                <a:hlinkClick r:id="rId5" tooltip="Subtropics">
                  <a:extLst>
                    <a:ext uri="{A12FA001-AC4F-418D-AE19-62706E023703}">
                      <ahyp:hlinkClr xmlns:ahyp="http://schemas.microsoft.com/office/drawing/2018/hyperlinkcolor" val="tx"/>
                    </a:ext>
                  </a:extLst>
                </a:hlinkClick>
              </a:rPr>
              <a:t>subtropics</a:t>
            </a:r>
            <a:r>
              <a:rPr lang="en-US" sz="3200" b="0" i="0" dirty="0">
                <a:solidFill>
                  <a:srgbClr val="002060"/>
                </a:solidFill>
                <a:effectLst/>
                <a:latin typeface="Arial" panose="020B0604020202020204" pitchFamily="34" charset="0"/>
                <a:cs typeface="Arial" panose="020B0604020202020204" pitchFamily="34" charset="0"/>
              </a:rPr>
              <a:t> of Africa and Asia.</a:t>
            </a:r>
            <a:endParaRPr lang="en-IN" sz="3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3782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A6241-EE67-4793-862C-BF5EAEB0717F}"/>
              </a:ext>
            </a:extLst>
          </p:cNvPr>
          <p:cNvSpPr>
            <a:spLocks noGrp="1"/>
          </p:cNvSpPr>
          <p:nvPr>
            <p:ph type="title"/>
          </p:nvPr>
        </p:nvSpPr>
        <p:spPr>
          <a:xfrm>
            <a:off x="900344" y="196449"/>
            <a:ext cx="10515600" cy="1325563"/>
          </a:xfrm>
        </p:spPr>
        <p:txBody>
          <a:bodyPr/>
          <a:lstStyle/>
          <a:p>
            <a:r>
              <a:rPr lang="en-US" b="1" dirty="0">
                <a:solidFill>
                  <a:srgbClr val="C00000"/>
                </a:solidFill>
              </a:rPr>
              <a:t>Body structure</a:t>
            </a:r>
            <a:endParaRPr lang="en-IN" dirty="0"/>
          </a:p>
        </p:txBody>
      </p:sp>
      <p:sp>
        <p:nvSpPr>
          <p:cNvPr id="3" name="Content Placeholder 2">
            <a:extLst>
              <a:ext uri="{FF2B5EF4-FFF2-40B4-BE49-F238E27FC236}">
                <a16:creationId xmlns:a16="http://schemas.microsoft.com/office/drawing/2014/main" id="{C2C16276-5787-4341-B0CF-FFF4CD73696A}"/>
              </a:ext>
            </a:extLst>
          </p:cNvPr>
          <p:cNvSpPr>
            <a:spLocks noGrp="1"/>
          </p:cNvSpPr>
          <p:nvPr>
            <p:ph idx="1"/>
          </p:nvPr>
        </p:nvSpPr>
        <p:spPr>
          <a:xfrm>
            <a:off x="696158" y="1088778"/>
            <a:ext cx="8598763" cy="5502892"/>
          </a:xfrm>
        </p:spPr>
        <p:txBody>
          <a:bodyPr>
            <a:normAutofit/>
          </a:bodyPr>
          <a:lstStyle/>
          <a:p>
            <a:pPr algn="just">
              <a:lnSpc>
                <a:spcPct val="150000"/>
              </a:lnSpc>
            </a:pPr>
            <a:r>
              <a:rPr lang="en-US" sz="3200" b="0" i="0" dirty="0">
                <a:solidFill>
                  <a:srgbClr val="002060"/>
                </a:solidFill>
                <a:effectLst/>
                <a:latin typeface="Arial" panose="020B0604020202020204" pitchFamily="34" charset="0"/>
                <a:cs typeface="Arial" panose="020B0604020202020204" pitchFamily="34" charset="0"/>
              </a:rPr>
              <a:t> </a:t>
            </a:r>
            <a:r>
              <a:rPr lang="en-US" sz="3200" b="0" i="0" dirty="0" err="1">
                <a:solidFill>
                  <a:srgbClr val="002060"/>
                </a:solidFill>
                <a:effectLst/>
                <a:latin typeface="Arial" panose="020B0604020202020204" pitchFamily="34" charset="0"/>
                <a:cs typeface="Arial" panose="020B0604020202020204" pitchFamily="34" charset="0"/>
              </a:rPr>
              <a:t>Labeos</a:t>
            </a:r>
            <a:r>
              <a:rPr lang="en-US" sz="3200" b="0" i="0" dirty="0">
                <a:solidFill>
                  <a:srgbClr val="002060"/>
                </a:solidFill>
                <a:effectLst/>
                <a:latin typeface="Arial" panose="020B0604020202020204" pitchFamily="34" charset="0"/>
                <a:cs typeface="Arial" panose="020B0604020202020204" pitchFamily="34" charset="0"/>
              </a:rPr>
              <a:t> are larger, and have a more </a:t>
            </a:r>
            <a:r>
              <a:rPr lang="en-US" sz="3200" b="0" i="0" u="none" strike="noStrike" dirty="0">
                <a:solidFill>
                  <a:srgbClr val="002060"/>
                </a:solidFill>
                <a:effectLst/>
                <a:latin typeface="Arial" panose="020B0604020202020204" pitchFamily="34" charset="0"/>
                <a:cs typeface="Arial" panose="020B0604020202020204" pitchFamily="34" charset="0"/>
                <a:hlinkClick r:id="rId2" tooltip="Spindle (textiles)">
                  <a:extLst>
                    <a:ext uri="{A12FA001-AC4F-418D-AE19-62706E023703}">
                      <ahyp:hlinkClr xmlns:ahyp="http://schemas.microsoft.com/office/drawing/2018/hyperlinkcolor" val="tx"/>
                    </a:ext>
                  </a:extLst>
                </a:hlinkClick>
              </a:rPr>
              <a:t>spindle</a:t>
            </a:r>
            <a:r>
              <a:rPr lang="en-US" sz="3200" b="0" i="0" dirty="0">
                <a:solidFill>
                  <a:srgbClr val="002060"/>
                </a:solidFill>
                <a:effectLst/>
                <a:latin typeface="Arial" panose="020B0604020202020204" pitchFamily="34" charset="0"/>
                <a:cs typeface="Arial" panose="020B0604020202020204" pitchFamily="34" charset="0"/>
              </a:rPr>
              <a:t>-shaped body, as they are mostly free-swimming. </a:t>
            </a:r>
          </a:p>
          <a:p>
            <a:pPr algn="just">
              <a:lnSpc>
                <a:spcPct val="150000"/>
              </a:lnSpc>
            </a:pPr>
            <a:r>
              <a:rPr lang="en-US" sz="3200" b="0" i="0" dirty="0">
                <a:solidFill>
                  <a:srgbClr val="002060"/>
                </a:solidFill>
                <a:effectLst/>
                <a:latin typeface="Arial" panose="020B0604020202020204" pitchFamily="34" charset="0"/>
                <a:cs typeface="Arial" panose="020B0604020202020204" pitchFamily="34" charset="0"/>
              </a:rPr>
              <a:t>Their mouths look very different, too; they have a pronounced rostral cap, which covers the upper lip except when feeding. </a:t>
            </a:r>
          </a:p>
          <a:p>
            <a:pPr marL="0" indent="0" algn="just">
              <a:lnSpc>
                <a:spcPct val="150000"/>
              </a:lnSpc>
              <a:buNone/>
            </a:pPr>
            <a:endParaRPr lang="en-US" sz="3200" b="0" i="0" dirty="0">
              <a:solidFill>
                <a:srgbClr val="002060"/>
              </a:solidFill>
              <a:effectLst/>
              <a:latin typeface="Arial" panose="020B0604020202020204" pitchFamily="34" charset="0"/>
              <a:cs typeface="Arial" panose="020B0604020202020204" pitchFamily="34" charset="0"/>
            </a:endParaRPr>
          </a:p>
          <a:p>
            <a:pPr algn="just">
              <a:lnSpc>
                <a:spcPct val="150000"/>
              </a:lnSpc>
            </a:pPr>
            <a:endParaRPr lang="en-IN" sz="3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0076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60D8E39-8EA7-4C44-BF01-B80794936D29}"/>
              </a:ext>
            </a:extLst>
          </p:cNvPr>
          <p:cNvSpPr txBox="1"/>
          <p:nvPr/>
        </p:nvSpPr>
        <p:spPr>
          <a:xfrm>
            <a:off x="763480" y="710214"/>
            <a:ext cx="8384958" cy="3694409"/>
          </a:xfrm>
          <a:prstGeom prst="rect">
            <a:avLst/>
          </a:prstGeom>
          <a:noFill/>
        </p:spPr>
        <p:txBody>
          <a:bodyPr wrap="square">
            <a:spAutoFit/>
          </a:bodyPr>
          <a:lstStyle/>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The lips are expanded into thick, </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2" tooltip="Sausage">
                  <a:extLst>
                    <a:ext uri="{A12FA001-AC4F-418D-AE19-62706E023703}">
                      <ahyp:hlinkClr xmlns:ahyp="http://schemas.microsoft.com/office/drawing/2018/hyperlinkcolor" val="tx"/>
                    </a:ext>
                  </a:extLst>
                </a:hlinkClick>
              </a:rPr>
              <a:t>sausage</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-shaped pads which have </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3" tooltip="Keratin">
                  <a:extLst>
                    <a:ext uri="{A12FA001-AC4F-418D-AE19-62706E023703}">
                      <ahyp:hlinkClr xmlns:ahyp="http://schemas.microsoft.com/office/drawing/2018/hyperlinkcolor" val="tx"/>
                    </a:ext>
                  </a:extLst>
                </a:hlinkClick>
              </a:rPr>
              <a:t>keratinized</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edges. </a:t>
            </a:r>
          </a:p>
          <a:p>
            <a:pPr marL="457200" marR="0" lvl="0" indent="-457200" algn="just"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The genus name </a:t>
            </a:r>
            <a:r>
              <a:rPr kumimoji="0" lang="en-US" sz="3200" b="0" i="1"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Labeo</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is </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4" tooltip="Latin">
                  <a:extLst>
                    <a:ext uri="{A12FA001-AC4F-418D-AE19-62706E023703}">
                      <ahyp:hlinkClr xmlns:ahyp="http://schemas.microsoft.com/office/drawing/2018/hyperlinkcolor" val="tx"/>
                    </a:ext>
                  </a:extLst>
                </a:hlinkClick>
              </a:rPr>
              <a:t>Latin</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for "one who has large lips".</a:t>
            </a:r>
          </a:p>
        </p:txBody>
      </p:sp>
    </p:spTree>
    <p:extLst>
      <p:ext uri="{BB962C8B-B14F-4D97-AF65-F5344CB8AC3E}">
        <p14:creationId xmlns:p14="http://schemas.microsoft.com/office/powerpoint/2010/main" val="473378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A9C87E8-866E-4AFA-8525-2FC487947FA6}"/>
              </a:ext>
            </a:extLst>
          </p:cNvPr>
          <p:cNvSpPr txBox="1"/>
          <p:nvPr/>
        </p:nvSpPr>
        <p:spPr>
          <a:xfrm>
            <a:off x="2352581" y="2139518"/>
            <a:ext cx="5805998" cy="144655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srgbClr val="C00000"/>
                </a:solidFill>
                <a:effectLst/>
                <a:uLnTx/>
                <a:uFillTx/>
                <a:latin typeface="Trebuchet MS" panose="020B0603020202020204"/>
                <a:ea typeface="+mn-ea"/>
                <a:cs typeface="+mn-cs"/>
              </a:rPr>
              <a:t>Thank you</a:t>
            </a:r>
            <a:endParaRPr kumimoji="0" lang="en-IN" sz="8800" b="1" i="0" u="none" strike="noStrike" kern="1200" cap="none" spc="0" normalizeH="0" baseline="0" noProof="0" dirty="0">
              <a:ln>
                <a:noFill/>
              </a:ln>
              <a:solidFill>
                <a:srgbClr val="C00000"/>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46053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0382-7869-4EF3-A1F0-36A9493D9997}"/>
              </a:ext>
            </a:extLst>
          </p:cNvPr>
          <p:cNvSpPr>
            <a:spLocks noGrp="1"/>
          </p:cNvSpPr>
          <p:nvPr>
            <p:ph type="title"/>
          </p:nvPr>
        </p:nvSpPr>
        <p:spPr>
          <a:xfrm>
            <a:off x="838200" y="320736"/>
            <a:ext cx="10515600" cy="1325563"/>
          </a:xfrm>
        </p:spPr>
        <p:txBody>
          <a:bodyPr>
            <a:normAutofit/>
          </a:bodyPr>
          <a:lstStyle/>
          <a:p>
            <a:r>
              <a:rPr lang="en-IN" sz="4000" b="0" u="none" strike="noStrike" baseline="0" dirty="0" err="1">
                <a:solidFill>
                  <a:srgbClr val="C00000"/>
                </a:solidFill>
                <a:latin typeface="Arial Black" panose="020B0A04020102020204" pitchFamily="34" charset="0"/>
              </a:rPr>
              <a:t>Hydrophis</a:t>
            </a:r>
            <a:endParaRPr lang="en-IN" sz="4000" dirty="0">
              <a:solidFill>
                <a:srgbClr val="C00000"/>
              </a:solidFill>
              <a:latin typeface="Arial Black" panose="020B0A04020102020204" pitchFamily="34" charset="0"/>
            </a:endParaRPr>
          </a:p>
        </p:txBody>
      </p:sp>
      <p:pic>
        <p:nvPicPr>
          <p:cNvPr id="9" name="Content Placeholder 8">
            <a:extLst>
              <a:ext uri="{FF2B5EF4-FFF2-40B4-BE49-F238E27FC236}">
                <a16:creationId xmlns:a16="http://schemas.microsoft.com/office/drawing/2014/main" id="{B19E4019-C468-4D8E-83EB-6B393A2F1F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51973" y="1926804"/>
            <a:ext cx="4052656" cy="3663421"/>
          </a:xfrm>
        </p:spPr>
      </p:pic>
      <p:graphicFrame>
        <p:nvGraphicFramePr>
          <p:cNvPr id="5" name="Table 4">
            <a:extLst>
              <a:ext uri="{FF2B5EF4-FFF2-40B4-BE49-F238E27FC236}">
                <a16:creationId xmlns:a16="http://schemas.microsoft.com/office/drawing/2014/main" id="{BC86D65A-FE1E-4D1A-827A-52EA07EE0752}"/>
              </a:ext>
            </a:extLst>
          </p:cNvPr>
          <p:cNvGraphicFramePr>
            <a:graphicFrameLocks noGrp="1"/>
          </p:cNvGraphicFramePr>
          <p:nvPr/>
        </p:nvGraphicFramePr>
        <p:xfrm>
          <a:off x="2195744" y="1926804"/>
          <a:ext cx="3453414" cy="3866371"/>
        </p:xfrm>
        <a:graphic>
          <a:graphicData uri="http://schemas.openxmlformats.org/drawingml/2006/table">
            <a:tbl>
              <a:tblPr/>
              <a:tblGrid>
                <a:gridCol w="1726707">
                  <a:extLst>
                    <a:ext uri="{9D8B030D-6E8A-4147-A177-3AD203B41FA5}">
                      <a16:colId xmlns:a16="http://schemas.microsoft.com/office/drawing/2014/main" val="663851559"/>
                    </a:ext>
                  </a:extLst>
                </a:gridCol>
                <a:gridCol w="1726707">
                  <a:extLst>
                    <a:ext uri="{9D8B030D-6E8A-4147-A177-3AD203B41FA5}">
                      <a16:colId xmlns:a16="http://schemas.microsoft.com/office/drawing/2014/main" val="3902379425"/>
                    </a:ext>
                  </a:extLst>
                </a:gridCol>
              </a:tblGrid>
              <a:tr h="479644">
                <a:tc>
                  <a:txBody>
                    <a:bodyPr/>
                    <a:lstStyle/>
                    <a:p>
                      <a:pPr algn="l" fontAlgn="t"/>
                      <a:r>
                        <a:rPr lang="en-IN" sz="1500">
                          <a:effectLst/>
                        </a:rPr>
                        <a:t>Kingdom:</a:t>
                      </a: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500" u="none" strike="noStrike">
                          <a:solidFill>
                            <a:srgbClr val="0B0080"/>
                          </a:solidFill>
                          <a:effectLst/>
                          <a:hlinkClick r:id="rId3" tooltip="Animal"/>
                        </a:rPr>
                        <a:t>Animalia</a:t>
                      </a:r>
                      <a:endParaRPr lang="en-IN" sz="1500">
                        <a:effectLst/>
                      </a:endParaRP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544837339"/>
                  </a:ext>
                </a:extLst>
              </a:tr>
              <a:tr h="479644">
                <a:tc>
                  <a:txBody>
                    <a:bodyPr/>
                    <a:lstStyle/>
                    <a:p>
                      <a:pPr algn="l" fontAlgn="t"/>
                      <a:r>
                        <a:rPr lang="en-IN" sz="1500">
                          <a:effectLst/>
                        </a:rPr>
                        <a:t>Phylum:</a:t>
                      </a: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500" u="none" strike="noStrike">
                          <a:solidFill>
                            <a:srgbClr val="0B0080"/>
                          </a:solidFill>
                          <a:effectLst/>
                          <a:hlinkClick r:id="rId4" tooltip="Chordate"/>
                        </a:rPr>
                        <a:t>Chordata</a:t>
                      </a:r>
                      <a:endParaRPr lang="en-IN" sz="1500">
                        <a:effectLst/>
                      </a:endParaRP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580128655"/>
                  </a:ext>
                </a:extLst>
              </a:tr>
              <a:tr h="479644">
                <a:tc>
                  <a:txBody>
                    <a:bodyPr/>
                    <a:lstStyle/>
                    <a:p>
                      <a:pPr algn="l" fontAlgn="t"/>
                      <a:r>
                        <a:rPr lang="en-IN" sz="1500">
                          <a:effectLst/>
                        </a:rPr>
                        <a:t>Class:</a:t>
                      </a: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500" u="none" strike="noStrike">
                          <a:solidFill>
                            <a:srgbClr val="0B0080"/>
                          </a:solidFill>
                          <a:effectLst/>
                          <a:hlinkClick r:id="rId5" tooltip="Reptile"/>
                        </a:rPr>
                        <a:t>Reptilia</a:t>
                      </a:r>
                      <a:endParaRPr lang="en-IN" sz="1500">
                        <a:effectLst/>
                      </a:endParaRP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890706629"/>
                  </a:ext>
                </a:extLst>
              </a:tr>
              <a:tr h="479644">
                <a:tc>
                  <a:txBody>
                    <a:bodyPr/>
                    <a:lstStyle/>
                    <a:p>
                      <a:pPr algn="l" fontAlgn="t"/>
                      <a:r>
                        <a:rPr lang="en-IN" sz="1500">
                          <a:effectLst/>
                        </a:rPr>
                        <a:t>Order:</a:t>
                      </a: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500" u="none" strike="noStrike" dirty="0">
                          <a:solidFill>
                            <a:srgbClr val="0B0080"/>
                          </a:solidFill>
                          <a:effectLst/>
                          <a:hlinkClick r:id="rId6" tooltip="Squamata"/>
                        </a:rPr>
                        <a:t>Squamata</a:t>
                      </a:r>
                      <a:endParaRPr lang="en-IN" sz="1500" dirty="0">
                        <a:effectLst/>
                      </a:endParaRP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689530844"/>
                  </a:ext>
                </a:extLst>
              </a:tr>
              <a:tr h="479644">
                <a:tc>
                  <a:txBody>
                    <a:bodyPr/>
                    <a:lstStyle/>
                    <a:p>
                      <a:pPr algn="l" fontAlgn="t"/>
                      <a:r>
                        <a:rPr lang="en-IN" sz="1500">
                          <a:effectLst/>
                        </a:rPr>
                        <a:t>Suborder:</a:t>
                      </a: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500" u="none" strike="noStrike">
                          <a:solidFill>
                            <a:srgbClr val="0B0080"/>
                          </a:solidFill>
                          <a:effectLst/>
                          <a:hlinkClick r:id="rId7" tooltip="Snake"/>
                        </a:rPr>
                        <a:t>Serpentes</a:t>
                      </a:r>
                      <a:endParaRPr lang="en-IN" sz="1500">
                        <a:effectLst/>
                      </a:endParaRP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407527692"/>
                  </a:ext>
                </a:extLst>
              </a:tr>
              <a:tr h="479644">
                <a:tc>
                  <a:txBody>
                    <a:bodyPr/>
                    <a:lstStyle/>
                    <a:p>
                      <a:pPr algn="l" fontAlgn="t"/>
                      <a:r>
                        <a:rPr lang="en-IN" sz="1500">
                          <a:effectLst/>
                        </a:rPr>
                        <a:t>Family:</a:t>
                      </a: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500" u="none" strike="noStrike">
                          <a:solidFill>
                            <a:srgbClr val="0B0080"/>
                          </a:solidFill>
                          <a:effectLst/>
                          <a:hlinkClick r:id="rId8" tooltip="Elapidae"/>
                        </a:rPr>
                        <a:t>Elapidae</a:t>
                      </a:r>
                      <a:endParaRPr lang="en-IN" sz="1500">
                        <a:effectLst/>
                      </a:endParaRP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583217518"/>
                  </a:ext>
                </a:extLst>
              </a:tr>
              <a:tr h="686155">
                <a:tc>
                  <a:txBody>
                    <a:bodyPr/>
                    <a:lstStyle/>
                    <a:p>
                      <a:pPr algn="l" fontAlgn="t"/>
                      <a:r>
                        <a:rPr lang="en-IN" sz="1500">
                          <a:effectLst/>
                        </a:rPr>
                        <a:t>Subfamily:</a:t>
                      </a: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500" u="none" strike="noStrike">
                          <a:solidFill>
                            <a:srgbClr val="0B0080"/>
                          </a:solidFill>
                          <a:effectLst/>
                          <a:hlinkClick r:id="rId9" tooltip="Sea snake"/>
                        </a:rPr>
                        <a:t>Hydrophiinae</a:t>
                      </a:r>
                      <a:endParaRPr lang="en-IN" sz="1500">
                        <a:effectLst/>
                      </a:endParaRP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860222369"/>
                  </a:ext>
                </a:extLst>
              </a:tr>
              <a:tr h="264135">
                <a:tc>
                  <a:txBody>
                    <a:bodyPr/>
                    <a:lstStyle/>
                    <a:p>
                      <a:pPr algn="l" fontAlgn="t"/>
                      <a:r>
                        <a:rPr lang="en-IN" sz="1500">
                          <a:effectLst/>
                        </a:rPr>
                        <a:t>Genus:</a:t>
                      </a: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fontAlgn="t"/>
                      <a:r>
                        <a:rPr lang="en-IN" sz="1500" b="1" i="1" dirty="0" err="1">
                          <a:effectLst/>
                        </a:rPr>
                        <a:t>Hydrophis</a:t>
                      </a:r>
                      <a:endParaRPr lang="en-IN" sz="1500" dirty="0">
                        <a:effectLst/>
                      </a:endParaRPr>
                    </a:p>
                  </a:txBody>
                  <a:tcPr marL="73751" marR="73751" marT="36876" marB="36876">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318634864"/>
                  </a:ext>
                </a:extLst>
              </a:tr>
            </a:tbl>
          </a:graphicData>
        </a:graphic>
      </p:graphicFrame>
    </p:spTree>
    <p:extLst>
      <p:ext uri="{BB962C8B-B14F-4D97-AF65-F5344CB8AC3E}">
        <p14:creationId xmlns:p14="http://schemas.microsoft.com/office/powerpoint/2010/main" val="1241407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E0897-493E-457B-936A-B48942117245}"/>
              </a:ext>
            </a:extLst>
          </p:cNvPr>
          <p:cNvSpPr>
            <a:spLocks noGrp="1"/>
          </p:cNvSpPr>
          <p:nvPr>
            <p:ph type="title"/>
          </p:nvPr>
        </p:nvSpPr>
        <p:spPr>
          <a:xfrm>
            <a:off x="677334" y="303706"/>
            <a:ext cx="8596668" cy="1320800"/>
          </a:xfrm>
        </p:spPr>
        <p:txBody>
          <a:bodyPr/>
          <a:lstStyle/>
          <a:p>
            <a:r>
              <a:rPr lang="en-IN" sz="4400" b="0" i="0" dirty="0">
                <a:solidFill>
                  <a:srgbClr val="C00000"/>
                </a:solidFill>
                <a:effectLst/>
                <a:latin typeface="Arial" panose="020B0604020202020204" pitchFamily="34" charset="0"/>
                <a:cs typeface="Arial" panose="020B0604020202020204" pitchFamily="34" charset="0"/>
              </a:rPr>
              <a:t>Habitat / Food source</a:t>
            </a:r>
            <a:br>
              <a:rPr lang="en-IN" sz="4400" b="0" i="0" dirty="0">
                <a:solidFill>
                  <a:srgbClr val="C00000"/>
                </a:solidFill>
                <a:effectLst/>
                <a:latin typeface="Arial" panose="020B0604020202020204" pitchFamily="34" charset="0"/>
                <a:cs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5CC3D3BD-0967-4427-8D6E-AD23EF662DF7}"/>
              </a:ext>
            </a:extLst>
          </p:cNvPr>
          <p:cNvSpPr>
            <a:spLocks noGrp="1"/>
          </p:cNvSpPr>
          <p:nvPr>
            <p:ph idx="1"/>
          </p:nvPr>
        </p:nvSpPr>
        <p:spPr>
          <a:xfrm>
            <a:off x="773406" y="1805483"/>
            <a:ext cx="8404524" cy="5412063"/>
          </a:xfrm>
        </p:spPr>
        <p:txBody>
          <a:bodyPr>
            <a:noAutofit/>
          </a:bodyPr>
          <a:lstStyle/>
          <a:p>
            <a:pPr algn="just">
              <a:lnSpc>
                <a:spcPct val="150000"/>
              </a:lnSpc>
            </a:pPr>
            <a:r>
              <a:rPr lang="en-US" sz="2400" b="1" i="0" dirty="0">
                <a:solidFill>
                  <a:srgbClr val="002060"/>
                </a:solidFill>
                <a:effectLst/>
                <a:latin typeface="Arial" panose="020B0604020202020204" pitchFamily="34" charset="0"/>
              </a:rPr>
              <a:t>Sea snakes</a:t>
            </a:r>
            <a:r>
              <a:rPr lang="en-US" sz="2400" b="0" i="0" dirty="0">
                <a:solidFill>
                  <a:srgbClr val="002060"/>
                </a:solidFill>
                <a:effectLst/>
                <a:latin typeface="Arial" panose="020B0604020202020204" pitchFamily="34" charset="0"/>
              </a:rPr>
              <a:t>, or </a:t>
            </a:r>
            <a:r>
              <a:rPr lang="en-US" sz="2400" b="1" i="0" dirty="0">
                <a:solidFill>
                  <a:srgbClr val="002060"/>
                </a:solidFill>
                <a:effectLst/>
                <a:latin typeface="Arial" panose="020B0604020202020204" pitchFamily="34" charset="0"/>
              </a:rPr>
              <a:t>coral reef snakes</a:t>
            </a:r>
            <a:r>
              <a:rPr lang="en-US" sz="2400" b="0" i="0" dirty="0">
                <a:solidFill>
                  <a:srgbClr val="002060"/>
                </a:solidFill>
                <a:effectLst/>
                <a:latin typeface="Arial" panose="020B0604020202020204" pitchFamily="34" charset="0"/>
              </a:rPr>
              <a:t>, are a subfamily of </a:t>
            </a:r>
            <a:r>
              <a:rPr lang="en-US" sz="2400" b="0" i="0" u="none" strike="noStrike" dirty="0">
                <a:solidFill>
                  <a:srgbClr val="002060"/>
                </a:solidFill>
                <a:effectLst/>
                <a:latin typeface="Arial" panose="020B0604020202020204" pitchFamily="34" charset="0"/>
                <a:hlinkClick r:id="rId2" tooltip="Venomous snake">
                  <a:extLst>
                    <a:ext uri="{A12FA001-AC4F-418D-AE19-62706E023703}">
                      <ahyp:hlinkClr xmlns:ahyp="http://schemas.microsoft.com/office/drawing/2018/hyperlinkcolor" val="tx"/>
                    </a:ext>
                  </a:extLst>
                </a:hlinkClick>
              </a:rPr>
              <a:t>venomous</a:t>
            </a:r>
            <a:r>
              <a:rPr lang="en-US" sz="2400" b="0" i="0" dirty="0">
                <a:solidFill>
                  <a:srgbClr val="002060"/>
                </a:solidFill>
                <a:effectLst/>
                <a:latin typeface="Arial" panose="020B0604020202020204" pitchFamily="34" charset="0"/>
              </a:rPr>
              <a:t> </a:t>
            </a:r>
            <a:r>
              <a:rPr lang="en-US" sz="2400" b="0" i="0" u="none" strike="noStrike" dirty="0">
                <a:solidFill>
                  <a:srgbClr val="002060"/>
                </a:solidFill>
                <a:effectLst/>
                <a:latin typeface="Arial" panose="020B0604020202020204" pitchFamily="34" charset="0"/>
                <a:hlinkClick r:id="rId3" tooltip="Elapidae">
                  <a:extLst>
                    <a:ext uri="{A12FA001-AC4F-418D-AE19-62706E023703}">
                      <ahyp:hlinkClr xmlns:ahyp="http://schemas.microsoft.com/office/drawing/2018/hyperlinkcolor" val="tx"/>
                    </a:ext>
                  </a:extLst>
                </a:hlinkClick>
              </a:rPr>
              <a:t>elapid</a:t>
            </a:r>
            <a:r>
              <a:rPr lang="en-US" sz="2400" b="0" i="0" dirty="0">
                <a:solidFill>
                  <a:srgbClr val="002060"/>
                </a:solidFill>
                <a:effectLst/>
                <a:latin typeface="Arial" panose="020B0604020202020204" pitchFamily="34" charset="0"/>
              </a:rPr>
              <a:t> </a:t>
            </a:r>
            <a:r>
              <a:rPr lang="en-US" sz="2400" b="0" i="0" u="none" strike="noStrike" dirty="0">
                <a:solidFill>
                  <a:srgbClr val="002060"/>
                </a:solidFill>
                <a:effectLst/>
                <a:latin typeface="Arial" panose="020B0604020202020204" pitchFamily="34" charset="0"/>
                <a:hlinkClick r:id="rId4" tooltip="Snake">
                  <a:extLst>
                    <a:ext uri="{A12FA001-AC4F-418D-AE19-62706E023703}">
                      <ahyp:hlinkClr xmlns:ahyp="http://schemas.microsoft.com/office/drawing/2018/hyperlinkcolor" val="tx"/>
                    </a:ext>
                  </a:extLst>
                </a:hlinkClick>
              </a:rPr>
              <a:t>snakes</a:t>
            </a:r>
            <a:r>
              <a:rPr lang="en-US" sz="2400" b="0" i="0" dirty="0">
                <a:solidFill>
                  <a:srgbClr val="002060"/>
                </a:solidFill>
                <a:effectLst/>
                <a:latin typeface="Arial" panose="020B0604020202020204" pitchFamily="34" charset="0"/>
              </a:rPr>
              <a:t>, the </a:t>
            </a:r>
            <a:r>
              <a:rPr lang="en-US" sz="2400" b="1" i="0" dirty="0" err="1">
                <a:solidFill>
                  <a:srgbClr val="002060"/>
                </a:solidFill>
                <a:effectLst/>
                <a:latin typeface="Arial" panose="020B0604020202020204" pitchFamily="34" charset="0"/>
              </a:rPr>
              <a:t>Hydrophiinae</a:t>
            </a:r>
            <a:r>
              <a:rPr lang="en-US" sz="2400" b="0" i="0" dirty="0">
                <a:solidFill>
                  <a:srgbClr val="002060"/>
                </a:solidFill>
                <a:effectLst/>
                <a:latin typeface="Arial" panose="020B0604020202020204" pitchFamily="34" charset="0"/>
              </a:rPr>
              <a:t>, that inhabit </a:t>
            </a:r>
            <a:r>
              <a:rPr lang="en-US" sz="2400" b="0" i="0" u="none" strike="noStrike" dirty="0">
                <a:solidFill>
                  <a:srgbClr val="002060"/>
                </a:solidFill>
                <a:effectLst/>
                <a:latin typeface="Arial" panose="020B0604020202020204" pitchFamily="34" charset="0"/>
                <a:hlinkClick r:id="rId5" tooltip="Marine (ocean)">
                  <a:extLst>
                    <a:ext uri="{A12FA001-AC4F-418D-AE19-62706E023703}">
                      <ahyp:hlinkClr xmlns:ahyp="http://schemas.microsoft.com/office/drawing/2018/hyperlinkcolor" val="tx"/>
                    </a:ext>
                  </a:extLst>
                </a:hlinkClick>
              </a:rPr>
              <a:t>marine</a:t>
            </a:r>
            <a:r>
              <a:rPr lang="en-US" sz="2400" b="0" i="0" dirty="0">
                <a:solidFill>
                  <a:srgbClr val="002060"/>
                </a:solidFill>
                <a:effectLst/>
                <a:latin typeface="Arial" panose="020B0604020202020204" pitchFamily="34" charset="0"/>
              </a:rPr>
              <a:t> environments for most or all of their lives. </a:t>
            </a:r>
          </a:p>
          <a:p>
            <a:pPr algn="just">
              <a:lnSpc>
                <a:spcPct val="150000"/>
              </a:lnSpc>
            </a:pPr>
            <a:r>
              <a:rPr lang="en-US" sz="2400" b="0" i="0" dirty="0">
                <a:solidFill>
                  <a:srgbClr val="002060"/>
                </a:solidFill>
                <a:effectLst/>
                <a:latin typeface="Arial" panose="020B0604020202020204" pitchFamily="34" charset="0"/>
              </a:rPr>
              <a:t>Most are extensively adapted to a fully aquatic life and are unable to move on land.  </a:t>
            </a:r>
          </a:p>
          <a:p>
            <a:pPr algn="just">
              <a:lnSpc>
                <a:spcPct val="150000"/>
              </a:lnSpc>
            </a:pPr>
            <a:r>
              <a:rPr lang="en-US" sz="2400" b="0" i="0" dirty="0">
                <a:solidFill>
                  <a:srgbClr val="002060"/>
                </a:solidFill>
                <a:effectLst/>
                <a:latin typeface="Arial" panose="020B0604020202020204" pitchFamily="34" charset="0"/>
              </a:rPr>
              <a:t>They feed on small fish and occasionally young octopus. </a:t>
            </a:r>
            <a:endParaRPr lang="en-IN" sz="2400" dirty="0">
              <a:solidFill>
                <a:srgbClr val="002060"/>
              </a:solidFill>
            </a:endParaRPr>
          </a:p>
          <a:p>
            <a:pPr algn="just">
              <a:lnSpc>
                <a:spcPct val="150000"/>
              </a:lnSpc>
            </a:pPr>
            <a:endParaRPr lang="en-IN" sz="2400" dirty="0">
              <a:solidFill>
                <a:srgbClr val="002060"/>
              </a:solidFill>
            </a:endParaRPr>
          </a:p>
        </p:txBody>
      </p:sp>
    </p:spTree>
    <p:extLst>
      <p:ext uri="{BB962C8B-B14F-4D97-AF65-F5344CB8AC3E}">
        <p14:creationId xmlns:p14="http://schemas.microsoft.com/office/powerpoint/2010/main" val="1146728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F9BBA9-1DF5-4890-8B2D-2332CEE183EB}"/>
              </a:ext>
            </a:extLst>
          </p:cNvPr>
          <p:cNvSpPr txBox="1"/>
          <p:nvPr/>
        </p:nvSpPr>
        <p:spPr>
          <a:xfrm>
            <a:off x="630315" y="1278385"/>
            <a:ext cx="8518123" cy="3694409"/>
          </a:xfrm>
          <a:prstGeom prst="rect">
            <a:avLst/>
          </a:prstGeom>
          <a:noFill/>
        </p:spPr>
        <p:txBody>
          <a:bodyPr wrap="square">
            <a:spAutoFit/>
          </a:bodyPr>
          <a:lstStyle/>
          <a:p>
            <a:pPr marL="457200" marR="0" lvl="0" indent="-457200" algn="just"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They are typically found in Indo-Australian and Southeast Asian waters. Currently, around 36 </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2" tooltip="Species">
                  <a:extLst>
                    <a:ext uri="{A12FA001-AC4F-418D-AE19-62706E023703}">
                      <ahyp:hlinkClr xmlns:ahyp="http://schemas.microsoft.com/office/drawing/2018/hyperlinkcolor" val="tx"/>
                    </a:ext>
                  </a:extLst>
                </a:hlinkClick>
              </a:rPr>
              <a:t>species</a:t>
            </a: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are recognized.</a:t>
            </a:r>
          </a:p>
          <a:p>
            <a:pPr marL="457200" marR="0" lvl="0" indent="-457200" algn="just"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Most species of sea snakes are able to respire through the top of their skin.</a:t>
            </a:r>
          </a:p>
        </p:txBody>
      </p:sp>
    </p:spTree>
    <p:extLst>
      <p:ext uri="{BB962C8B-B14F-4D97-AF65-F5344CB8AC3E}">
        <p14:creationId xmlns:p14="http://schemas.microsoft.com/office/powerpoint/2010/main" val="3488932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7EE17-5302-41C5-BA2C-251981C59819}"/>
              </a:ext>
            </a:extLst>
          </p:cNvPr>
          <p:cNvSpPr>
            <a:spLocks noGrp="1"/>
          </p:cNvSpPr>
          <p:nvPr>
            <p:ph type="title"/>
          </p:nvPr>
        </p:nvSpPr>
        <p:spPr/>
        <p:txBody>
          <a:bodyPr/>
          <a:lstStyle/>
          <a:p>
            <a:r>
              <a:rPr lang="en-IN" sz="4400" b="0" i="0" dirty="0">
                <a:solidFill>
                  <a:srgbClr val="C00000"/>
                </a:solidFill>
                <a:effectLst/>
                <a:latin typeface="Arial" panose="020B0604020202020204" pitchFamily="34" charset="0"/>
                <a:cs typeface="Arial" panose="020B0604020202020204" pitchFamily="34" charset="0"/>
              </a:rPr>
              <a:t>Habitat / Food source</a:t>
            </a:r>
            <a:br>
              <a:rPr lang="en-IN" sz="4400" b="0" i="0" dirty="0">
                <a:solidFill>
                  <a:srgbClr val="C00000"/>
                </a:solidFill>
                <a:effectLst/>
                <a:latin typeface="Arial" panose="020B0604020202020204" pitchFamily="34" charset="0"/>
                <a:cs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14288AB9-BEA8-478E-ADF4-61177D3342F4}"/>
              </a:ext>
            </a:extLst>
          </p:cNvPr>
          <p:cNvSpPr>
            <a:spLocks noGrp="1"/>
          </p:cNvSpPr>
          <p:nvPr>
            <p:ph idx="1"/>
          </p:nvPr>
        </p:nvSpPr>
        <p:spPr>
          <a:xfrm>
            <a:off x="589625" y="1719092"/>
            <a:ext cx="9282344" cy="5054569"/>
          </a:xfrm>
        </p:spPr>
        <p:txBody>
          <a:bodyPr>
            <a:normAutofit/>
          </a:bodyPr>
          <a:lstStyle/>
          <a:p>
            <a:pPr algn="just">
              <a:lnSpc>
                <a:spcPct val="150000"/>
              </a:lnSpc>
              <a:buFont typeface="Wingdings" panose="05000000000000000000" pitchFamily="2" charset="2"/>
              <a:buChar char="§"/>
            </a:pPr>
            <a:r>
              <a:rPr lang="en-US" sz="2400" b="0" i="0" dirty="0">
                <a:solidFill>
                  <a:srgbClr val="002060"/>
                </a:solidFill>
                <a:effectLst/>
                <a:latin typeface="Arial" panose="020B0604020202020204" pitchFamily="34" charset="0"/>
                <a:cs typeface="Arial" panose="020B0604020202020204" pitchFamily="34" charset="0"/>
              </a:rPr>
              <a:t>An aquatic animal faces challenges not encountered by its terrestrial counterparts, promoting adaptive responses in multiple traits. </a:t>
            </a:r>
          </a:p>
          <a:p>
            <a:pPr algn="just">
              <a:lnSpc>
                <a:spcPct val="150000"/>
              </a:lnSpc>
              <a:buFont typeface="Wingdings" panose="05000000000000000000" pitchFamily="2" charset="2"/>
              <a:buChar char="§"/>
            </a:pPr>
            <a:r>
              <a:rPr lang="en-US" sz="2400" b="0" i="0" dirty="0">
                <a:solidFill>
                  <a:srgbClr val="002060"/>
                </a:solidFill>
                <a:effectLst/>
                <a:latin typeface="Arial" panose="020B0604020202020204" pitchFamily="34" charset="0"/>
                <a:cs typeface="Arial" panose="020B0604020202020204" pitchFamily="34" charset="0"/>
              </a:rPr>
              <a:t>For example, a thicker dermis might protect snakes when they are pushed against sharp objects by water currents, and might enable a snake to shed fouling organisms attached to its skin.</a:t>
            </a:r>
          </a:p>
          <a:p>
            <a:pPr algn="just">
              <a:lnSpc>
                <a:spcPct val="150000"/>
              </a:lnSpc>
              <a:buFont typeface="Wingdings" panose="05000000000000000000" pitchFamily="2" charset="2"/>
              <a:buChar char="§"/>
            </a:pPr>
            <a:r>
              <a:rPr lang="en-US" sz="2400" b="0" i="0" dirty="0">
                <a:solidFill>
                  <a:srgbClr val="002060"/>
                </a:solidFill>
                <a:effectLst/>
                <a:latin typeface="Arial" panose="020B0604020202020204" pitchFamily="34" charset="0"/>
                <a:cs typeface="Arial" panose="020B0604020202020204" pitchFamily="34" charset="0"/>
              </a:rPr>
              <a:t> We thus predicted that marine snakes should have thicker skin than terrestrial species.</a:t>
            </a:r>
          </a:p>
        </p:txBody>
      </p:sp>
    </p:spTree>
    <p:extLst>
      <p:ext uri="{BB962C8B-B14F-4D97-AF65-F5344CB8AC3E}">
        <p14:creationId xmlns:p14="http://schemas.microsoft.com/office/powerpoint/2010/main" val="4250723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0BE48A9-63F9-49D0-831A-92689CA7449D}"/>
              </a:ext>
            </a:extLst>
          </p:cNvPr>
          <p:cNvSpPr txBox="1"/>
          <p:nvPr/>
        </p:nvSpPr>
        <p:spPr>
          <a:xfrm>
            <a:off x="426128" y="452761"/>
            <a:ext cx="9010836" cy="5829481"/>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Live mainly in waters less than 30 </a:t>
            </a:r>
            <a:r>
              <a:rPr kumimoji="0" lang="en-US" sz="2800" b="0" i="0"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metres</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(about 100 feet) deep, as they must dive to the seafloor to obtain their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food</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among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coral reefs</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among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mangroves</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or on the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5">
                  <a:extLst>
                    <a:ext uri="{A12FA001-AC4F-418D-AE19-62706E023703}">
                      <ahyp:hlinkClr xmlns:ahyp="http://schemas.microsoft.com/office/drawing/2018/hyperlinkcolor" val="tx"/>
                    </a:ext>
                  </a:extLst>
                </a:hlinkClick>
              </a:rPr>
              <a:t>ocean</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bottom. Some species prefer hard bottoms (corals), while others prefer soft bottoms (mud or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6">
                  <a:extLst>
                    <a:ext uri="{A12FA001-AC4F-418D-AE19-62706E023703}">
                      <ahyp:hlinkClr xmlns:ahyp="http://schemas.microsoft.com/office/drawing/2018/hyperlinkcolor" val="tx"/>
                    </a:ext>
                  </a:extLst>
                </a:hlinkClick>
              </a:rPr>
              <a:t>sand</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in which to hunt their prey. </a:t>
            </a:r>
          </a:p>
          <a:p>
            <a:pPr marL="0" marR="0" lvl="0" indent="0" algn="just"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Most sea snakes feed upon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7">
                  <a:extLst>
                    <a:ext uri="{A12FA001-AC4F-418D-AE19-62706E023703}">
                      <ahyp:hlinkClr xmlns:ahyp="http://schemas.microsoft.com/office/drawing/2018/hyperlinkcolor" val="tx"/>
                    </a:ext>
                  </a:extLst>
                </a:hlinkClick>
              </a:rPr>
              <a:t>fishes</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of various sizes and shapes, including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hlinkClick r:id="rId8">
                  <a:extLst>
                    <a:ext uri="{A12FA001-AC4F-418D-AE19-62706E023703}">
                      <ahyp:hlinkClr xmlns:ahyp="http://schemas.microsoft.com/office/drawing/2018/hyperlinkcolor" val="tx"/>
                    </a:ext>
                  </a:extLst>
                </a:hlinkClick>
              </a:rPr>
              <a:t>eels</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a:t>
            </a:r>
            <a:r>
              <a:rPr kumimoji="0" lang="en-US" sz="2800" b="0" i="1"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Hydrophis</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 specializes in burrowing eels.</a:t>
            </a:r>
            <a:endParaRPr kumimoji="0" lang="en-IN"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96129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B80AF-60D1-4F62-AF53-6BD6FA2C71EE}"/>
              </a:ext>
            </a:extLst>
          </p:cNvPr>
          <p:cNvSpPr>
            <a:spLocks noGrp="1"/>
          </p:cNvSpPr>
          <p:nvPr>
            <p:ph type="title"/>
          </p:nvPr>
        </p:nvSpPr>
        <p:spPr>
          <a:xfrm>
            <a:off x="660646" y="236907"/>
            <a:ext cx="10515600" cy="1325563"/>
          </a:xfrm>
        </p:spPr>
        <p:txBody>
          <a:bodyPr/>
          <a:lstStyle/>
          <a:p>
            <a:r>
              <a:rPr lang="en-US" b="1" dirty="0">
                <a:solidFill>
                  <a:srgbClr val="C00000"/>
                </a:solidFill>
              </a:rPr>
              <a:t>Body structure</a:t>
            </a:r>
            <a:endParaRPr lang="en-IN" dirty="0"/>
          </a:p>
        </p:txBody>
      </p:sp>
      <p:sp>
        <p:nvSpPr>
          <p:cNvPr id="3" name="Content Placeholder 2">
            <a:extLst>
              <a:ext uri="{FF2B5EF4-FFF2-40B4-BE49-F238E27FC236}">
                <a16:creationId xmlns:a16="http://schemas.microsoft.com/office/drawing/2014/main" id="{E8939291-673B-4F72-9244-9EEBE5526FBD}"/>
              </a:ext>
            </a:extLst>
          </p:cNvPr>
          <p:cNvSpPr>
            <a:spLocks noGrp="1"/>
          </p:cNvSpPr>
          <p:nvPr>
            <p:ph idx="1"/>
          </p:nvPr>
        </p:nvSpPr>
        <p:spPr>
          <a:xfrm>
            <a:off x="660646" y="1376040"/>
            <a:ext cx="8962748" cy="4800924"/>
          </a:xfrm>
        </p:spPr>
        <p:txBody>
          <a:bodyPr>
            <a:normAutofit/>
          </a:bodyPr>
          <a:lstStyle/>
          <a:p>
            <a:pPr algn="just">
              <a:lnSpc>
                <a:spcPct val="150000"/>
              </a:lnSpc>
              <a:buFont typeface="Wingdings" panose="05000000000000000000" pitchFamily="2" charset="2"/>
              <a:buChar char="§"/>
            </a:pPr>
            <a:r>
              <a:rPr lang="en-US" sz="2400" b="0" i="0" dirty="0">
                <a:solidFill>
                  <a:srgbClr val="002060"/>
                </a:solidFill>
                <a:effectLst/>
                <a:latin typeface="Arial" panose="020B0604020202020204" pitchFamily="34" charset="0"/>
              </a:rPr>
              <a:t>sea snake have paddle-like tails and laterally compressed body that give them an </a:t>
            </a:r>
            <a:r>
              <a:rPr lang="en-US" sz="2400" b="0" i="0" u="none" strike="noStrike" dirty="0">
                <a:solidFill>
                  <a:srgbClr val="002060"/>
                </a:solidFill>
                <a:effectLst/>
                <a:latin typeface="Arial" panose="020B0604020202020204" pitchFamily="34" charset="0"/>
                <a:hlinkClick r:id="rId2" tooltip="Eel">
                  <a:extLst>
                    <a:ext uri="{A12FA001-AC4F-418D-AE19-62706E023703}">
                      <ahyp:hlinkClr xmlns:ahyp="http://schemas.microsoft.com/office/drawing/2018/hyperlinkcolor" val="tx"/>
                    </a:ext>
                  </a:extLst>
                </a:hlinkClick>
              </a:rPr>
              <a:t>eel</a:t>
            </a:r>
            <a:r>
              <a:rPr lang="en-US" sz="2400" b="0" i="0" dirty="0">
                <a:solidFill>
                  <a:srgbClr val="002060"/>
                </a:solidFill>
                <a:effectLst/>
                <a:latin typeface="Arial" panose="020B0604020202020204" pitchFamily="34" charset="0"/>
              </a:rPr>
              <a:t>-like appearance. </a:t>
            </a:r>
          </a:p>
          <a:p>
            <a:pPr algn="just">
              <a:lnSpc>
                <a:spcPct val="150000"/>
              </a:lnSpc>
              <a:buFont typeface="Wingdings" panose="05000000000000000000" pitchFamily="2" charset="2"/>
              <a:buChar char="§"/>
            </a:pPr>
            <a:r>
              <a:rPr lang="en-US" sz="2400" b="0" i="0" dirty="0">
                <a:solidFill>
                  <a:srgbClr val="002060"/>
                </a:solidFill>
                <a:effectLst/>
                <a:latin typeface="Arial" panose="020B0604020202020204" pitchFamily="34" charset="0"/>
              </a:rPr>
              <a:t>Unlike fish, they do not have </a:t>
            </a:r>
            <a:r>
              <a:rPr lang="en-US" sz="2400" b="0" i="0" u="none" strike="noStrike" dirty="0">
                <a:solidFill>
                  <a:srgbClr val="002060"/>
                </a:solidFill>
                <a:effectLst/>
                <a:latin typeface="Arial" panose="020B0604020202020204" pitchFamily="34" charset="0"/>
                <a:hlinkClick r:id="rId3" tooltip="Gill">
                  <a:extLst>
                    <a:ext uri="{A12FA001-AC4F-418D-AE19-62706E023703}">
                      <ahyp:hlinkClr xmlns:ahyp="http://schemas.microsoft.com/office/drawing/2018/hyperlinkcolor" val="tx"/>
                    </a:ext>
                  </a:extLst>
                </a:hlinkClick>
              </a:rPr>
              <a:t>gills</a:t>
            </a:r>
            <a:r>
              <a:rPr lang="en-US" sz="2400" b="0" i="0" dirty="0">
                <a:solidFill>
                  <a:srgbClr val="002060"/>
                </a:solidFill>
                <a:effectLst/>
                <a:latin typeface="Arial" panose="020B0604020202020204" pitchFamily="34" charset="0"/>
              </a:rPr>
              <a:t> and must surface regularly to breathe. </a:t>
            </a:r>
          </a:p>
          <a:p>
            <a:pPr algn="just">
              <a:lnSpc>
                <a:spcPct val="150000"/>
              </a:lnSpc>
              <a:buFont typeface="Wingdings" panose="05000000000000000000" pitchFamily="2" charset="2"/>
              <a:buChar char="§"/>
            </a:pPr>
            <a:r>
              <a:rPr lang="en-US" sz="2400" dirty="0">
                <a:solidFill>
                  <a:srgbClr val="002060"/>
                </a:solidFill>
                <a:latin typeface="Arial" panose="020B0604020202020204" pitchFamily="34" charset="0"/>
              </a:rPr>
              <a:t>M</a:t>
            </a:r>
            <a:r>
              <a:rPr lang="en-US" sz="2400" b="0" i="0" dirty="0">
                <a:solidFill>
                  <a:srgbClr val="002060"/>
                </a:solidFill>
                <a:effectLst/>
                <a:latin typeface="Arial" panose="020B0604020202020204" pitchFamily="34" charset="0"/>
              </a:rPr>
              <a:t>ost sea snakes are completely aquatic and have adapted to sea environments in many ways, the most characteristic of which is a paddle-like tail that has improved their swimming ability.</a:t>
            </a:r>
          </a:p>
        </p:txBody>
      </p:sp>
    </p:spTree>
    <p:extLst>
      <p:ext uri="{BB962C8B-B14F-4D97-AF65-F5344CB8AC3E}">
        <p14:creationId xmlns:p14="http://schemas.microsoft.com/office/powerpoint/2010/main" val="2376551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FF2A9D4-550E-4D91-A41A-54A39DD19478}"/>
              </a:ext>
            </a:extLst>
          </p:cNvPr>
          <p:cNvSpPr txBox="1"/>
          <p:nvPr/>
        </p:nvSpPr>
        <p:spPr>
          <a:xfrm>
            <a:off x="399495" y="701336"/>
            <a:ext cx="8895425" cy="453739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This has often caused the </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hlinkClick r:id="rId2" tooltip="Ventral scales">
                  <a:extLst>
                    <a:ext uri="{A12FA001-AC4F-418D-AE19-62706E023703}">
                      <ahyp:hlinkClr xmlns:ahyp="http://schemas.microsoft.com/office/drawing/2018/hyperlinkcolor" val="tx"/>
                    </a:ext>
                  </a:extLst>
                </a:hlinkClick>
              </a:rPr>
              <a:t>ventral scales</a:t>
            </a: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 to become reduced in size, even difficult to distinguish from the adjoining scales.</a:t>
            </a:r>
          </a:p>
          <a:p>
            <a:pPr marL="0" marR="0" lvl="0" indent="0" algn="just"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Their lack of ventral scales means they have become virtually helpless on land, but as they live out their entire lifecycles at sea, they have no need to leave the water.</a:t>
            </a:r>
            <a:endParaRPr kumimoji="0" lang="en-IN" sz="2800" b="0" i="0" u="none" strike="noStrike" kern="1200" cap="none" spc="0" normalizeH="0" baseline="0" noProof="0" dirty="0">
              <a:ln>
                <a:noFill/>
              </a:ln>
              <a:solidFill>
                <a:srgbClr val="002060"/>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64681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AA234-FD62-4A82-9797-328EFDB8A624}"/>
              </a:ext>
            </a:extLst>
          </p:cNvPr>
          <p:cNvSpPr>
            <a:spLocks noGrp="1"/>
          </p:cNvSpPr>
          <p:nvPr>
            <p:ph type="title"/>
          </p:nvPr>
        </p:nvSpPr>
        <p:spPr/>
        <p:txBody>
          <a:bodyPr/>
          <a:lstStyle/>
          <a:p>
            <a:r>
              <a:rPr lang="en-US" b="1" dirty="0" err="1">
                <a:solidFill>
                  <a:srgbClr val="C00000"/>
                </a:solidFill>
              </a:rPr>
              <a:t>Auatic</a:t>
            </a:r>
            <a:r>
              <a:rPr lang="en-US" b="1" dirty="0">
                <a:solidFill>
                  <a:srgbClr val="C00000"/>
                </a:solidFill>
              </a:rPr>
              <a:t> adaptation features</a:t>
            </a:r>
            <a:endParaRPr lang="en-IN" b="1" dirty="0">
              <a:solidFill>
                <a:srgbClr val="C00000"/>
              </a:solidFill>
            </a:endParaRPr>
          </a:p>
        </p:txBody>
      </p:sp>
      <p:sp>
        <p:nvSpPr>
          <p:cNvPr id="3" name="Content Placeholder 2">
            <a:extLst>
              <a:ext uri="{FF2B5EF4-FFF2-40B4-BE49-F238E27FC236}">
                <a16:creationId xmlns:a16="http://schemas.microsoft.com/office/drawing/2014/main" id="{518E99CB-AAE1-452C-9941-4C18514411C9}"/>
              </a:ext>
            </a:extLst>
          </p:cNvPr>
          <p:cNvSpPr>
            <a:spLocks noGrp="1"/>
          </p:cNvSpPr>
          <p:nvPr>
            <p:ph idx="1"/>
          </p:nvPr>
        </p:nvSpPr>
        <p:spPr>
          <a:xfrm>
            <a:off x="616259" y="1667986"/>
            <a:ext cx="8927236" cy="4351338"/>
          </a:xfrm>
        </p:spPr>
        <p:txBody>
          <a:bodyPr>
            <a:noAutofit/>
          </a:bodyPr>
          <a:lstStyle/>
          <a:p>
            <a:pPr algn="just">
              <a:lnSpc>
                <a:spcPct val="150000"/>
              </a:lnSpc>
            </a:pPr>
            <a:r>
              <a:rPr lang="en-US" sz="2400" b="0" i="0" dirty="0">
                <a:solidFill>
                  <a:srgbClr val="002060"/>
                </a:solidFill>
                <a:effectLst/>
                <a:latin typeface="Arial" panose="020B0604020202020204" pitchFamily="34" charset="0"/>
                <a:cs typeface="Arial" panose="020B0604020202020204" pitchFamily="34" charset="0"/>
              </a:rPr>
              <a:t>In </a:t>
            </a:r>
            <a:r>
              <a:rPr lang="en-US" sz="2400" b="0" i="0" u="none" strike="noStrike" dirty="0">
                <a:solidFill>
                  <a:srgbClr val="002060"/>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adaptation</a:t>
            </a:r>
            <a:r>
              <a:rPr lang="en-US" sz="2400" b="0" i="0" dirty="0">
                <a:solidFill>
                  <a:srgbClr val="002060"/>
                </a:solidFill>
                <a:effectLst/>
                <a:latin typeface="Arial" panose="020B0604020202020204" pitchFamily="34" charset="0"/>
                <a:cs typeface="Arial" panose="020B0604020202020204" pitchFamily="34" charset="0"/>
              </a:rPr>
              <a:t> to marine life, true sea snakes have a flattened body with a short  </a:t>
            </a:r>
            <a:r>
              <a:rPr lang="en-US" sz="2400" b="0" i="0" u="none" strike="noStrike" dirty="0">
                <a:solidFill>
                  <a:srgbClr val="002060"/>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tail</a:t>
            </a:r>
            <a:r>
              <a:rPr lang="en-US" sz="2400" b="0" i="0" dirty="0">
                <a:solidFill>
                  <a:srgbClr val="002060"/>
                </a:solidFill>
                <a:effectLst/>
                <a:latin typeface="Arial" panose="020B0604020202020204" pitchFamily="34" charset="0"/>
                <a:cs typeface="Arial" panose="020B0604020202020204" pitchFamily="34" charset="0"/>
              </a:rPr>
              <a:t>, valvular nostrils on top of the snout, and elongated </a:t>
            </a:r>
            <a:r>
              <a:rPr lang="en-US" sz="2400" b="0" i="0" u="none" strike="noStrike" dirty="0">
                <a:solidFill>
                  <a:srgbClr val="002060"/>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lungs</a:t>
            </a:r>
            <a:r>
              <a:rPr lang="en-US" sz="2400" b="0" i="0" dirty="0">
                <a:solidFill>
                  <a:srgbClr val="002060"/>
                </a:solidFill>
                <a:effectLst/>
                <a:latin typeface="Arial" panose="020B0604020202020204" pitchFamily="34" charset="0"/>
                <a:cs typeface="Arial" panose="020B0604020202020204" pitchFamily="34" charset="0"/>
              </a:rPr>
              <a:t> that extend the entire length of the body. </a:t>
            </a:r>
          </a:p>
          <a:p>
            <a:pPr algn="just">
              <a:lnSpc>
                <a:spcPct val="150000"/>
              </a:lnSpc>
            </a:pPr>
            <a:r>
              <a:rPr lang="en-US" sz="2400" b="0" i="0" dirty="0">
                <a:solidFill>
                  <a:srgbClr val="002060"/>
                </a:solidFill>
                <a:effectLst/>
                <a:latin typeface="Arial" panose="020B0604020202020204" pitchFamily="34" charset="0"/>
                <a:cs typeface="Arial" panose="020B0604020202020204" pitchFamily="34" charset="0"/>
              </a:rPr>
              <a:t>Their </a:t>
            </a:r>
            <a:r>
              <a:rPr lang="en-US" sz="2400" b="0" i="0" u="none" strike="noStrike" dirty="0">
                <a:solidFill>
                  <a:srgbClr val="002060"/>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scales</a:t>
            </a:r>
            <a:r>
              <a:rPr lang="en-US" sz="2400" b="0" i="0" dirty="0">
                <a:solidFill>
                  <a:srgbClr val="002060"/>
                </a:solidFill>
                <a:effectLst/>
                <a:latin typeface="Arial" panose="020B0604020202020204" pitchFamily="34" charset="0"/>
                <a:cs typeface="Arial" panose="020B0604020202020204" pitchFamily="34" charset="0"/>
              </a:rPr>
              <a:t> are very small and usually not overlapping (juxtaposed), abutting against one another like paving stones. </a:t>
            </a:r>
          </a:p>
          <a:p>
            <a:pPr algn="just">
              <a:lnSpc>
                <a:spcPct val="150000"/>
              </a:lnSpc>
            </a:pPr>
            <a:r>
              <a:rPr lang="en-US" sz="2400" b="0" i="0" dirty="0">
                <a:solidFill>
                  <a:srgbClr val="002060"/>
                </a:solidFill>
                <a:effectLst/>
                <a:latin typeface="Arial" panose="020B0604020202020204" pitchFamily="34" charset="0"/>
                <a:cs typeface="Arial" panose="020B0604020202020204" pitchFamily="34" charset="0"/>
              </a:rPr>
              <a:t>The belly scales are reduced in size in the primitive species, whereas in the more advanced forms they are absent. </a:t>
            </a:r>
            <a:endParaRPr lang="en-IN"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9346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TotalTime>
  <Words>765</Words>
  <Application>Microsoft Office PowerPoint</Application>
  <PresentationFormat>Widescreen</PresentationFormat>
  <Paragraphs>69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Trebuchet MS</vt:lpstr>
      <vt:lpstr>Wingdings</vt:lpstr>
      <vt:lpstr>Wingdings 3</vt:lpstr>
      <vt:lpstr>Facet</vt:lpstr>
      <vt:lpstr>PowerPoint Presentation</vt:lpstr>
      <vt:lpstr>Hydrophis</vt:lpstr>
      <vt:lpstr>Habitat / Food source </vt:lpstr>
      <vt:lpstr>PowerPoint Presentation</vt:lpstr>
      <vt:lpstr>Habitat / Food source </vt:lpstr>
      <vt:lpstr>PowerPoint Presentation</vt:lpstr>
      <vt:lpstr>Body structure</vt:lpstr>
      <vt:lpstr>PowerPoint Presentation</vt:lpstr>
      <vt:lpstr>Auatic adaptation features</vt:lpstr>
      <vt:lpstr>PowerPoint Presentation</vt:lpstr>
      <vt:lpstr>PowerPoint Presentation</vt:lpstr>
      <vt:lpstr>Labeo</vt:lpstr>
      <vt:lpstr>Habitat / Food source </vt:lpstr>
      <vt:lpstr>Body structure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darshana kumari</dc:creator>
  <cp:lastModifiedBy>darshana kumari</cp:lastModifiedBy>
  <cp:revision>1</cp:revision>
  <dcterms:created xsi:type="dcterms:W3CDTF">2020-10-16T13:25:44Z</dcterms:created>
  <dcterms:modified xsi:type="dcterms:W3CDTF">2020-10-16T13:28:00Z</dcterms:modified>
</cp:coreProperties>
</file>